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7"/>
  </p:notesMasterIdLst>
  <p:sldIdLst>
    <p:sldId id="256" r:id="rId2"/>
    <p:sldId id="261" r:id="rId3"/>
    <p:sldId id="258" r:id="rId4"/>
    <p:sldId id="287" r:id="rId5"/>
    <p:sldId id="260" r:id="rId6"/>
    <p:sldId id="262" r:id="rId7"/>
    <p:sldId id="319" r:id="rId8"/>
    <p:sldId id="320" r:id="rId9"/>
    <p:sldId id="321" r:id="rId10"/>
    <p:sldId id="284" r:id="rId11"/>
    <p:sldId id="323" r:id="rId12"/>
    <p:sldId id="326" r:id="rId13"/>
    <p:sldId id="264" r:id="rId14"/>
    <p:sldId id="265" r:id="rId15"/>
    <p:sldId id="269" r:id="rId16"/>
    <p:sldId id="311" r:id="rId17"/>
    <p:sldId id="313" r:id="rId18"/>
    <p:sldId id="318" r:id="rId19"/>
    <p:sldId id="289" r:id="rId20"/>
    <p:sldId id="324" r:id="rId21"/>
    <p:sldId id="307" r:id="rId22"/>
    <p:sldId id="312" r:id="rId23"/>
    <p:sldId id="327" r:id="rId24"/>
    <p:sldId id="267" r:id="rId25"/>
    <p:sldId id="268" r:id="rId26"/>
    <p:sldId id="300" r:id="rId27"/>
    <p:sldId id="270" r:id="rId28"/>
    <p:sldId id="271" r:id="rId29"/>
    <p:sldId id="310" r:id="rId30"/>
    <p:sldId id="280" r:id="rId31"/>
    <p:sldId id="272" r:id="rId32"/>
    <p:sldId id="274" r:id="rId33"/>
    <p:sldId id="275" r:id="rId34"/>
    <p:sldId id="276" r:id="rId35"/>
    <p:sldId id="278" r:id="rId36"/>
    <p:sldId id="301" r:id="rId37"/>
    <p:sldId id="281" r:id="rId38"/>
    <p:sldId id="298" r:id="rId39"/>
    <p:sldId id="302" r:id="rId40"/>
    <p:sldId id="282" r:id="rId41"/>
    <p:sldId id="314" r:id="rId42"/>
    <p:sldId id="316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Chalmers" initials="R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CEC"/>
    <a:srgbClr val="2480B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2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C5A5-B5D1-46E3-B671-8FB7DA1805A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44799-3121-487D-BF45-DD88860C1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5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44799-3121-487D-BF45-DD88860C134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5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5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4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6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6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3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8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8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76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2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4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Skills flash cards</a:t>
            </a:r>
            <a:endParaRPr lang="en-GB" sz="6600" b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Mindfulness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96216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Emotion feelings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Emotions are names we give to our </a:t>
            </a:r>
            <a:r>
              <a:rPr lang="en-GB" b="1" dirty="0" smtClean="0"/>
              <a:t>feelings.</a:t>
            </a:r>
          </a:p>
          <a:p>
            <a:endParaRPr lang="en-GB" dirty="0"/>
          </a:p>
          <a:p>
            <a:r>
              <a:rPr lang="en-GB" dirty="0" smtClean="0"/>
              <a:t>Examples include happy, sad, angry, guilty, scared or anxious.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13702"/>
            <a:ext cx="3944146" cy="28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9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Behaviours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Behaviours are our </a:t>
            </a:r>
            <a:r>
              <a:rPr lang="en-GB" b="1" dirty="0" smtClean="0"/>
              <a:t>actions</a:t>
            </a:r>
            <a:r>
              <a:rPr lang="en-GB" dirty="0" smtClean="0"/>
              <a:t>, the things we choose to do. </a:t>
            </a:r>
          </a:p>
          <a:p>
            <a:endParaRPr lang="en-GB" dirty="0"/>
          </a:p>
          <a:p>
            <a:r>
              <a:rPr lang="en-GB" dirty="0" smtClean="0"/>
              <a:t>Examples include hitting someone, walking away, watching TV, </a:t>
            </a:r>
            <a:r>
              <a:rPr lang="en-GB" dirty="0"/>
              <a:t>self </a:t>
            </a:r>
            <a:r>
              <a:rPr lang="en-GB" dirty="0" smtClean="0"/>
              <a:t>harming, speaking to staff.</a:t>
            </a:r>
            <a:endParaRPr lang="en-GB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2048155" cy="37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23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Behaviour chain</a:t>
            </a:r>
            <a:endParaRPr lang="en-GB" b="1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176464" cy="49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16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Why do we have feelings?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3985640" cy="4209331"/>
          </a:xfrm>
        </p:spPr>
        <p:txBody>
          <a:bodyPr>
            <a:normAutofit fontScale="85000" lnSpcReduction="20000"/>
          </a:bodyPr>
          <a:lstStyle/>
          <a:p>
            <a:r>
              <a:rPr lang="en-GB" sz="4300" b="1" dirty="0" smtClean="0"/>
              <a:t>Communication</a:t>
            </a:r>
          </a:p>
          <a:p>
            <a:endParaRPr lang="en-GB" sz="4300" b="1" dirty="0" smtClean="0"/>
          </a:p>
          <a:p>
            <a:endParaRPr lang="en-GB" sz="4300" b="1" dirty="0"/>
          </a:p>
          <a:p>
            <a:r>
              <a:rPr lang="en-GB" sz="4300" b="1" dirty="0" smtClean="0"/>
              <a:t>Protection</a:t>
            </a:r>
          </a:p>
          <a:p>
            <a:endParaRPr lang="en-GB" sz="4300" b="1" dirty="0" smtClean="0"/>
          </a:p>
          <a:p>
            <a:endParaRPr lang="en-GB" sz="4300" b="1" dirty="0" smtClean="0"/>
          </a:p>
          <a:p>
            <a:r>
              <a:rPr lang="en-GB" sz="4300" b="1" dirty="0" smtClean="0"/>
              <a:t>Information</a:t>
            </a:r>
            <a:endParaRPr lang="en-GB" sz="4300" b="1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73" y="1556792"/>
            <a:ext cx="1771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35" y="3046724"/>
            <a:ext cx="8477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10" y="4725144"/>
            <a:ext cx="10096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3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Beliefs about feelings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966743"/>
              </p:ext>
            </p:extLst>
          </p:nvPr>
        </p:nvGraphicFramePr>
        <p:xfrm>
          <a:off x="889248" y="1600198"/>
          <a:ext cx="7211144" cy="4614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5572"/>
                <a:gridCol w="3605572"/>
              </a:tblGrid>
              <a:tr h="49468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My myth</a:t>
                      </a:r>
                      <a:endParaRPr lang="en-GB" sz="28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My challenge</a:t>
                      </a:r>
                      <a:endParaRPr lang="en-GB" sz="28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079308"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 smtClean="0">
                          <a:latin typeface="Ink Free" panose="03080402000500000000" pitchFamily="66" charset="0"/>
                        </a:rPr>
                        <a:t>Being</a:t>
                      </a:r>
                      <a:r>
                        <a:rPr lang="en-GB" sz="2600" b="0" baseline="0" dirty="0" smtClean="0">
                          <a:latin typeface="Ink Free" panose="03080402000500000000" pitchFamily="66" charset="0"/>
                        </a:rPr>
                        <a:t> angry will make me feel better!</a:t>
                      </a:r>
                      <a:endParaRPr lang="en-GB" sz="2600" b="0" dirty="0" smtClean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 smtClean="0">
                          <a:latin typeface="Ink Free" panose="03080402000500000000" pitchFamily="66" charset="0"/>
                        </a:rPr>
                        <a:t> Is my feeling based on facts?</a:t>
                      </a:r>
                    </a:p>
                  </a:txBody>
                  <a:tcPr/>
                </a:tc>
              </a:tr>
              <a:tr h="960268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en-GB" sz="2000" dirty="0"/>
                    </a:p>
                  </a:txBody>
                  <a:tcPr/>
                </a:tc>
              </a:tr>
              <a:tr h="960268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</a:tr>
              <a:tr h="960268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87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8978" r="19556" b="5388"/>
          <a:stretch/>
        </p:blipFill>
        <p:spPr bwMode="auto">
          <a:xfrm>
            <a:off x="5596317" y="1295354"/>
            <a:ext cx="2549685" cy="4786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/>
              <a:t>Building u</a:t>
            </a:r>
            <a:r>
              <a:rPr lang="en-GB" b="1" dirty="0" smtClean="0"/>
              <a:t>p our armour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Mindfulness </a:t>
            </a:r>
            <a:r>
              <a:rPr lang="en-GB" sz="3500" dirty="0"/>
              <a:t>to </a:t>
            </a:r>
            <a:r>
              <a:rPr lang="en-GB" sz="3500" dirty="0" smtClean="0"/>
              <a:t>feelings</a:t>
            </a:r>
            <a:endParaRPr lang="en-GB" sz="35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Fun and positive experiences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Reacting differently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Feel good factor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Future goals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Kind actions</a:t>
            </a:r>
            <a:endParaRPr lang="en-GB" sz="35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Accept feelings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Change problem situations</a:t>
            </a:r>
            <a:endParaRPr lang="en-GB" sz="35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21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0" y="332656"/>
            <a:ext cx="8392133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Fun activity examples</a:t>
            </a:r>
            <a:endParaRPr lang="en-GB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0630" y="1510391"/>
            <a:ext cx="4114800" cy="494610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Swimming</a:t>
            </a:r>
          </a:p>
          <a:p>
            <a:r>
              <a:rPr lang="en-GB" dirty="0" smtClean="0"/>
              <a:t>Playing card games</a:t>
            </a:r>
          </a:p>
          <a:p>
            <a:r>
              <a:rPr lang="en-GB" dirty="0" smtClean="0"/>
              <a:t>Drawing a picture</a:t>
            </a:r>
          </a:p>
          <a:p>
            <a:r>
              <a:rPr lang="en-GB" dirty="0" smtClean="0"/>
              <a:t>Planning a holiday</a:t>
            </a:r>
          </a:p>
          <a:p>
            <a:r>
              <a:rPr lang="en-GB" dirty="0" smtClean="0"/>
              <a:t>Watching a comedy</a:t>
            </a:r>
          </a:p>
          <a:p>
            <a:r>
              <a:rPr lang="en-GB" dirty="0" smtClean="0"/>
              <a:t>Cooking a meal</a:t>
            </a:r>
          </a:p>
          <a:p>
            <a:r>
              <a:rPr lang="en-GB" dirty="0" smtClean="0"/>
              <a:t>Playing video games</a:t>
            </a:r>
          </a:p>
          <a:p>
            <a:r>
              <a:rPr lang="en-GB" dirty="0" smtClean="0"/>
              <a:t>Bowling</a:t>
            </a:r>
          </a:p>
          <a:p>
            <a:r>
              <a:rPr lang="en-GB" dirty="0" smtClean="0"/>
              <a:t>Planning a surprise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07054" y="1510391"/>
            <a:ext cx="3909362" cy="4946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Playing sport</a:t>
            </a:r>
          </a:p>
          <a:p>
            <a:r>
              <a:rPr lang="en-GB" dirty="0" smtClean="0"/>
              <a:t>Going for a walk</a:t>
            </a:r>
          </a:p>
          <a:p>
            <a:r>
              <a:rPr lang="en-GB" dirty="0" smtClean="0"/>
              <a:t>Online shopping</a:t>
            </a:r>
          </a:p>
          <a:p>
            <a:r>
              <a:rPr lang="en-GB" dirty="0" smtClean="0"/>
              <a:t>Going to the cinema</a:t>
            </a:r>
          </a:p>
          <a:p>
            <a:r>
              <a:rPr lang="en-GB" dirty="0" smtClean="0"/>
              <a:t>Reading a book</a:t>
            </a:r>
          </a:p>
          <a:p>
            <a:r>
              <a:rPr lang="en-GB" dirty="0" smtClean="0"/>
              <a:t>Writing a letter</a:t>
            </a:r>
          </a:p>
          <a:p>
            <a:r>
              <a:rPr lang="en-GB" dirty="0" smtClean="0"/>
              <a:t>Playing an instrument</a:t>
            </a:r>
          </a:p>
          <a:p>
            <a:r>
              <a:rPr lang="en-GB" dirty="0" smtClean="0"/>
              <a:t>Daydreaming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1007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0" y="332656"/>
            <a:ext cx="8392133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React differently – decision tool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70653"/>
            <a:ext cx="1463702" cy="10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5" y="1484784"/>
            <a:ext cx="655312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/>
              <a:t>Questions to ask yourself…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 smtClean="0"/>
              <a:t>Is </a:t>
            </a:r>
            <a:r>
              <a:rPr lang="en-GB" sz="2400" dirty="0"/>
              <a:t>my feeling based on </a:t>
            </a:r>
            <a:r>
              <a:rPr lang="en-GB" sz="2400" dirty="0" smtClean="0"/>
              <a:t>facts?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 smtClean="0"/>
              <a:t>Is </a:t>
            </a:r>
            <a:r>
              <a:rPr lang="en-GB" sz="2400" dirty="0"/>
              <a:t>my feeling helping me to keep </a:t>
            </a:r>
            <a:r>
              <a:rPr lang="en-GB" sz="2400" dirty="0" smtClean="0"/>
              <a:t>safe?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 smtClean="0"/>
              <a:t>Will </a:t>
            </a:r>
            <a:r>
              <a:rPr lang="en-GB" sz="2400" dirty="0"/>
              <a:t>reacting differently to my </a:t>
            </a:r>
            <a:r>
              <a:rPr lang="en-GB" sz="2400" dirty="0" smtClean="0"/>
              <a:t>feeling urge</a:t>
            </a:r>
            <a:r>
              <a:rPr lang="en-GB" sz="2400" dirty="0"/>
              <a:t> </a:t>
            </a:r>
            <a:r>
              <a:rPr lang="en-GB" sz="2400" dirty="0" smtClean="0"/>
              <a:t>cause </a:t>
            </a:r>
            <a:r>
              <a:rPr lang="en-GB" sz="2400" dirty="0"/>
              <a:t>me harm?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 smtClean="0"/>
              <a:t>Will </a:t>
            </a:r>
            <a:r>
              <a:rPr lang="en-GB" sz="2400" dirty="0"/>
              <a:t>reacting differently to my feeling </a:t>
            </a:r>
            <a:r>
              <a:rPr lang="en-GB" sz="2400" dirty="0" smtClean="0"/>
              <a:t>urge cause </a:t>
            </a:r>
            <a:r>
              <a:rPr lang="en-GB" sz="2400" dirty="0"/>
              <a:t>anyone else harm?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2" y="4485333"/>
            <a:ext cx="32961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If you answered yes to </a:t>
            </a:r>
            <a:r>
              <a:rPr lang="en-GB" sz="2400" dirty="0" smtClean="0"/>
              <a:t>any of </a:t>
            </a:r>
            <a:r>
              <a:rPr lang="en-GB" sz="2400" dirty="0"/>
              <a:t>the </a:t>
            </a:r>
            <a:r>
              <a:rPr lang="en-GB" sz="2400" dirty="0" smtClean="0"/>
              <a:t>questions...</a:t>
            </a:r>
            <a:endParaRPr lang="en-GB" sz="2400" dirty="0"/>
          </a:p>
          <a:p>
            <a:r>
              <a:rPr lang="en-GB" sz="2400" b="1" dirty="0"/>
              <a:t>Try using another one of your </a:t>
            </a:r>
            <a:r>
              <a:rPr lang="en-GB" sz="2400" b="1" dirty="0" smtClean="0"/>
              <a:t>skills.</a:t>
            </a:r>
            <a:endParaRPr lang="en-GB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4425476" y="4485333"/>
            <a:ext cx="3726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If you answered No to all</a:t>
            </a:r>
          </a:p>
          <a:p>
            <a:r>
              <a:rPr lang="en-GB" sz="2400" dirty="0"/>
              <a:t>of the questions</a:t>
            </a:r>
            <a:r>
              <a:rPr lang="en-GB" sz="2400" dirty="0" smtClean="0"/>
              <a:t>...</a:t>
            </a:r>
            <a:endParaRPr lang="en-GB" sz="2400" dirty="0"/>
          </a:p>
          <a:p>
            <a:r>
              <a:rPr lang="en-GB" sz="2400" b="1" dirty="0"/>
              <a:t>Try reacting differently</a:t>
            </a:r>
          </a:p>
          <a:p>
            <a:r>
              <a:rPr lang="en-GB" sz="2400" b="1" dirty="0"/>
              <a:t>to your feeling </a:t>
            </a:r>
            <a:r>
              <a:rPr lang="en-GB" sz="2400" b="1" dirty="0" smtClean="0"/>
              <a:t>urge.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6432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Reacting differently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9727"/>
              </p:ext>
            </p:extLst>
          </p:nvPr>
        </p:nvGraphicFramePr>
        <p:xfrm>
          <a:off x="827584" y="1600200"/>
          <a:ext cx="7283151" cy="4742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7717"/>
                <a:gridCol w="2191139"/>
                <a:gridCol w="2664295"/>
              </a:tblGrid>
              <a:tr h="53265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Situation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Urge</a:t>
                      </a:r>
                      <a:endParaRPr lang="en-GB" sz="24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Different reaction</a:t>
                      </a:r>
                      <a:endParaRPr lang="en-GB" sz="24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814111">
                <a:tc>
                  <a:txBody>
                    <a:bodyPr/>
                    <a:lstStyle/>
                    <a:p>
                      <a:r>
                        <a:rPr lang="en-GB" sz="2600" b="0" dirty="0" smtClean="0">
                          <a:latin typeface="Ink Free" panose="03080402000500000000" pitchFamily="66" charset="0"/>
                        </a:rPr>
                        <a:t>Argument with my friends</a:t>
                      </a:r>
                      <a:endParaRPr lang="en-GB" sz="2600" b="0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0" dirty="0" smtClean="0">
                          <a:latin typeface="Ink Free" panose="03080402000500000000" pitchFamily="66" charset="0"/>
                        </a:rPr>
                        <a:t>Shout at them</a:t>
                      </a:r>
                      <a:endParaRPr lang="en-GB" sz="2600" b="0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0" dirty="0" smtClean="0">
                          <a:latin typeface="Ink Free" panose="03080402000500000000" pitchFamily="66" charset="0"/>
                        </a:rPr>
                        <a:t>Make</a:t>
                      </a:r>
                      <a:r>
                        <a:rPr lang="en-GB" sz="2600" b="0" baseline="0" dirty="0" smtClean="0">
                          <a:latin typeface="Ink Free" panose="03080402000500000000" pitchFamily="66" charset="0"/>
                        </a:rPr>
                        <a:t> them a nice card</a:t>
                      </a:r>
                      <a:endParaRPr lang="en-GB" sz="2600" b="0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</a:tr>
              <a:tr h="814111">
                <a:tc>
                  <a:txBody>
                    <a:bodyPr/>
                    <a:lstStyle/>
                    <a:p>
                      <a:r>
                        <a:rPr lang="en-GB" sz="2600" b="0" dirty="0" smtClean="0">
                          <a:latin typeface="Ink Free" panose="03080402000500000000" pitchFamily="66" charset="0"/>
                        </a:rPr>
                        <a:t>Missing</a:t>
                      </a:r>
                      <a:r>
                        <a:rPr lang="en-GB" sz="2600" b="0" baseline="0" dirty="0" smtClean="0">
                          <a:latin typeface="Ink Free" panose="03080402000500000000" pitchFamily="66" charset="0"/>
                        </a:rPr>
                        <a:t> my family</a:t>
                      </a:r>
                      <a:endParaRPr lang="en-GB" sz="2600" b="0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0" dirty="0" smtClean="0">
                          <a:latin typeface="Ink Free" panose="03080402000500000000" pitchFamily="66" charset="0"/>
                        </a:rPr>
                        <a:t>Be</a:t>
                      </a:r>
                      <a:r>
                        <a:rPr lang="en-GB" sz="2600" b="0" baseline="0" dirty="0" smtClean="0">
                          <a:latin typeface="Ink Free" panose="03080402000500000000" pitchFamily="66" charset="0"/>
                        </a:rPr>
                        <a:t> on my own and cry</a:t>
                      </a:r>
                      <a:endParaRPr lang="en-GB" sz="2600" b="0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600" b="0" dirty="0" smtClean="0">
                          <a:latin typeface="Ink Free" panose="03080402000500000000" pitchFamily="66" charset="0"/>
                        </a:rPr>
                        <a:t>Watch a comedy film</a:t>
                      </a:r>
                      <a:endParaRPr lang="en-GB" sz="2600" b="0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</a:tr>
              <a:tr h="8141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141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141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728192" cy="11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4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18814"/>
          <a:stretch/>
        </p:blipFill>
        <p:spPr>
          <a:xfrm>
            <a:off x="595582" y="2450347"/>
            <a:ext cx="1083213" cy="1267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en-GB" b="1" dirty="0" smtClean="0"/>
              <a:t>Maintain the feel-good </a:t>
            </a:r>
            <a:r>
              <a:rPr lang="en-GB" b="1" dirty="0"/>
              <a:t>factor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43" y="2115135"/>
            <a:ext cx="3682389" cy="263407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04" y="1204109"/>
            <a:ext cx="1548213" cy="977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6110" y="1352173"/>
            <a:ext cx="2386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Look after my health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31219" y="2607281"/>
            <a:ext cx="2251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Have a good diet</a:t>
            </a:r>
            <a:endParaRPr lang="en-GB" sz="2800" dirty="0"/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9" y="3773528"/>
            <a:ext cx="1944978" cy="14690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2661" y="5072871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Avoid substances that can change my mood</a:t>
            </a:r>
          </a:p>
        </p:txBody>
      </p:sp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37" y="4749214"/>
            <a:ext cx="1502398" cy="10746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21492" y="5677140"/>
            <a:ext cx="3132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Get a good night’s sleep</a:t>
            </a:r>
            <a:endParaRPr lang="en-GB" sz="280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0"/>
          <a:stretch/>
        </p:blipFill>
        <p:spPr>
          <a:xfrm>
            <a:off x="6831232" y="4869467"/>
            <a:ext cx="1269160" cy="1213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77197" y="3853804"/>
            <a:ext cx="2311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Keep myself fit and active</a:t>
            </a:r>
          </a:p>
        </p:txBody>
      </p:sp>
      <p:pic>
        <p:nvPicPr>
          <p:cNvPr id="16" name="Picture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31" y="1339834"/>
            <a:ext cx="2126201" cy="14287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77197" y="1204109"/>
            <a:ext cx="2178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Do tasks that make me feel good about being me</a:t>
            </a:r>
          </a:p>
        </p:txBody>
      </p:sp>
    </p:spTree>
    <p:extLst>
      <p:ext uri="{BB962C8B-B14F-4D97-AF65-F5344CB8AC3E}">
        <p14:creationId xmlns:p14="http://schemas.microsoft.com/office/powerpoint/2010/main" val="390193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8030"/>
          <a:stretch/>
        </p:blipFill>
        <p:spPr bwMode="auto">
          <a:xfrm>
            <a:off x="1763688" y="1052736"/>
            <a:ext cx="5458436" cy="5544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en-GB" b="1" dirty="0"/>
              <a:t>Training ‘Mind’, the </a:t>
            </a:r>
            <a:r>
              <a:rPr lang="en-GB" b="1" dirty="0" smtClean="0"/>
              <a:t>dog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1940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0" y="332656"/>
            <a:ext cx="8392133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Future goals</a:t>
            </a:r>
            <a:endParaRPr lang="en-GB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4"/>
          <a:stretch/>
        </p:blipFill>
        <p:spPr bwMode="auto">
          <a:xfrm>
            <a:off x="285870" y="1770743"/>
            <a:ext cx="6516786" cy="378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2256" y="479715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What </a:t>
            </a:r>
            <a:r>
              <a:rPr lang="en-GB" sz="2800" b="1" dirty="0"/>
              <a:t>can I work towards now?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6963" y="2432727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What can I work towards in the future?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2230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0" y="332656"/>
            <a:ext cx="8464141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Kind actions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63" y="2564904"/>
            <a:ext cx="3830727" cy="24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9631" y="155613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Hold a door open for somebody.</a:t>
            </a:r>
            <a:endParaRPr lang="en-GB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69631" y="4909003"/>
            <a:ext cx="3288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Pay somebody a compliment.</a:t>
            </a:r>
            <a:endParaRPr lang="en-GB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4764337" y="1556130"/>
            <a:ext cx="3557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Say please and thank you to people.</a:t>
            </a:r>
            <a:endParaRPr lang="en-GB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4473226" y="4979168"/>
            <a:ext cx="3701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Offer to help somebody with a task.</a:t>
            </a:r>
            <a:endParaRPr lang="en-GB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237947" y="3068960"/>
            <a:ext cx="2535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Make someone a drink.</a:t>
            </a:r>
            <a:endParaRPr lang="en-GB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3068960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Send someone a card.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71944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0" y="332656"/>
            <a:ext cx="8392133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Accept feelings</a:t>
            </a:r>
            <a:endParaRPr lang="en-GB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896544" cy="33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32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0" y="332656"/>
            <a:ext cx="8392133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Change problem situations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46" y="2982209"/>
            <a:ext cx="2203154" cy="15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6717" y="1484784"/>
            <a:ext cx="65531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What is the </a:t>
            </a:r>
            <a:r>
              <a:rPr lang="en-GB" sz="3000" b="1" dirty="0" smtClean="0"/>
              <a:t>problem situation</a:t>
            </a:r>
            <a:r>
              <a:rPr lang="en-GB" sz="3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What do I want to </a:t>
            </a:r>
            <a:r>
              <a:rPr lang="en-GB" sz="3000" b="1" dirty="0" smtClean="0"/>
              <a:t>achieve</a:t>
            </a:r>
            <a:r>
              <a:rPr lang="en-GB" sz="3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Do I have all the </a:t>
            </a:r>
            <a:r>
              <a:rPr lang="en-GB" sz="3000" b="1" dirty="0" smtClean="0"/>
              <a:t>facts</a:t>
            </a:r>
            <a:r>
              <a:rPr lang="en-GB" sz="3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List </a:t>
            </a:r>
            <a:r>
              <a:rPr lang="en-GB" sz="3000" b="1" dirty="0" smtClean="0"/>
              <a:t>ideas </a:t>
            </a:r>
            <a:r>
              <a:rPr lang="en-GB" sz="3000" dirty="0" smtClean="0"/>
              <a:t>that might help.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Choose the </a:t>
            </a:r>
            <a:r>
              <a:rPr lang="en-GB" sz="3000" b="1" dirty="0" smtClean="0"/>
              <a:t>best </a:t>
            </a:r>
            <a:r>
              <a:rPr lang="en-GB" sz="3000" dirty="0" smtClean="0"/>
              <a:t>idea.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Put the best idea into </a:t>
            </a:r>
            <a:r>
              <a:rPr lang="en-GB" sz="3000" b="1" dirty="0" smtClean="0"/>
              <a:t>action</a:t>
            </a:r>
            <a:r>
              <a:rPr lang="en-GB" sz="3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371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000" b="1" dirty="0" smtClean="0"/>
              <a:t>Skills flash cards</a:t>
            </a:r>
            <a:endParaRPr lang="en-GB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Coping in </a:t>
            </a:r>
            <a:r>
              <a:rPr lang="en-GB" sz="4000" b="1" dirty="0"/>
              <a:t>c</a:t>
            </a:r>
            <a:r>
              <a:rPr lang="en-GB" sz="4000" b="1" dirty="0" smtClean="0"/>
              <a:t>risis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66699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SNAPP skill</a:t>
            </a:r>
            <a:endParaRPr lang="en-GB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87" y="1268760"/>
            <a:ext cx="3347797" cy="347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53819" y="1600200"/>
            <a:ext cx="4690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6500" b="1" dirty="0"/>
              <a:t>S</a:t>
            </a:r>
            <a:r>
              <a:rPr lang="en-GB" sz="3900" dirty="0"/>
              <a:t>plash cold </a:t>
            </a:r>
            <a:r>
              <a:rPr lang="en-GB" sz="3900" dirty="0" smtClean="0"/>
              <a:t>water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5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6500" b="1" dirty="0" smtClean="0"/>
              <a:t>N</a:t>
            </a:r>
            <a:r>
              <a:rPr lang="en-GB" sz="3900" dirty="0" smtClean="0"/>
              <a:t>ow!!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6500" b="1" dirty="0" smtClean="0"/>
              <a:t>A</a:t>
            </a:r>
            <a:r>
              <a:rPr lang="en-GB" sz="3900" dirty="0" smtClean="0"/>
              <a:t>ctivate </a:t>
            </a:r>
            <a:r>
              <a:rPr lang="en-GB" sz="3900" dirty="0"/>
              <a:t>your </a:t>
            </a:r>
            <a:r>
              <a:rPr lang="en-GB" sz="3900" dirty="0" smtClean="0"/>
              <a:t>body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5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6500" b="1" dirty="0"/>
              <a:t>P</a:t>
            </a:r>
            <a:r>
              <a:rPr lang="en-GB" sz="3900" dirty="0"/>
              <a:t>aced </a:t>
            </a:r>
            <a:r>
              <a:rPr lang="en-GB" sz="3900" dirty="0" smtClean="0"/>
              <a:t>breathing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5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6500" b="1" dirty="0"/>
              <a:t>P</a:t>
            </a:r>
            <a:r>
              <a:rPr lang="en-GB" sz="3900" dirty="0"/>
              <a:t>aired muscle </a:t>
            </a:r>
            <a:r>
              <a:rPr lang="en-GB" sz="3900" dirty="0" smtClean="0"/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293007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DISTRACTS</a:t>
            </a:r>
            <a:endParaRPr lang="en-GB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4" y="1600200"/>
            <a:ext cx="72209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05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D</a:t>
            </a:r>
            <a:r>
              <a:rPr lang="en-GB" b="1" dirty="0" smtClean="0"/>
              <a:t>o something different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88" y="1315328"/>
            <a:ext cx="7662162" cy="51411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Think of all the </a:t>
            </a:r>
            <a:r>
              <a:rPr lang="en-GB" sz="3000" b="1" dirty="0" smtClean="0"/>
              <a:t>different</a:t>
            </a:r>
            <a:r>
              <a:rPr lang="en-GB" sz="3000" dirty="0" smtClean="0"/>
              <a:t> things you could do…</a:t>
            </a:r>
          </a:p>
          <a:p>
            <a:pPr lvl="1"/>
            <a:r>
              <a:rPr lang="en-GB" sz="3000" dirty="0" smtClean="0"/>
              <a:t>Go for a walk.</a:t>
            </a:r>
          </a:p>
          <a:p>
            <a:pPr lvl="1"/>
            <a:r>
              <a:rPr lang="en-GB" sz="3000" dirty="0" smtClean="0"/>
              <a:t>Watch a film.</a:t>
            </a:r>
          </a:p>
          <a:p>
            <a:pPr lvl="1"/>
            <a:r>
              <a:rPr lang="en-GB" sz="3000" dirty="0" smtClean="0"/>
              <a:t>Do </a:t>
            </a:r>
            <a:r>
              <a:rPr lang="en-GB" sz="3000" dirty="0"/>
              <a:t>some exercise (badminton, pool, football, catch, running, go to the gym</a:t>
            </a:r>
            <a:r>
              <a:rPr lang="en-GB" sz="3000" dirty="0" smtClean="0"/>
              <a:t>).</a:t>
            </a:r>
            <a:endParaRPr lang="en-GB" sz="3000" dirty="0"/>
          </a:p>
          <a:p>
            <a:pPr lvl="1"/>
            <a:r>
              <a:rPr lang="en-GB" sz="3000" dirty="0" smtClean="0"/>
              <a:t>Talk to someone about something else.</a:t>
            </a:r>
          </a:p>
          <a:p>
            <a:pPr lvl="1"/>
            <a:r>
              <a:rPr lang="en-GB" sz="3000" dirty="0" smtClean="0"/>
              <a:t>Listen to music.</a:t>
            </a:r>
          </a:p>
          <a:p>
            <a:pPr lvl="1"/>
            <a:r>
              <a:rPr lang="en-GB" sz="3000" dirty="0" smtClean="0"/>
              <a:t>Plan your next meal.</a:t>
            </a:r>
          </a:p>
          <a:p>
            <a:pPr lvl="1"/>
            <a:r>
              <a:rPr lang="en-GB" sz="3000" dirty="0" smtClean="0"/>
              <a:t>Play Xbox.</a:t>
            </a:r>
          </a:p>
          <a:p>
            <a:endParaRPr lang="en-GB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50707"/>
            <a:ext cx="1872208" cy="170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5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 </a:t>
            </a:r>
            <a:r>
              <a:rPr lang="en-GB" b="1" dirty="0" smtClean="0"/>
              <a:t>         </a:t>
            </a:r>
            <a:r>
              <a:rPr lang="en-GB" b="1" u="sng" dirty="0" smtClean="0"/>
              <a:t>I</a:t>
            </a:r>
            <a:r>
              <a:rPr lang="en-GB" b="1" dirty="0" smtClean="0"/>
              <a:t>magine your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62162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30" y="1700808"/>
            <a:ext cx="680123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0367"/>
            <a:ext cx="18573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5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649"/>
            <a:ext cx="1800200" cy="160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" y="188640"/>
            <a:ext cx="8543292" cy="1143000"/>
          </a:xfrm>
        </p:spPr>
        <p:txBody>
          <a:bodyPr/>
          <a:lstStyle/>
          <a:p>
            <a:r>
              <a:rPr lang="en-GB" b="1" u="sng" dirty="0"/>
              <a:t>S</a:t>
            </a:r>
            <a:r>
              <a:rPr lang="en-GB" b="1" dirty="0"/>
              <a:t>elf-talk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827584" y="1206771"/>
            <a:ext cx="7272808" cy="4608512"/>
          </a:xfrm>
          <a:prstGeom prst="wedgeEllipseCallout">
            <a:avLst>
              <a:gd name="adj1" fmla="val -55695"/>
              <a:gd name="adj2" fmla="val 7019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73769" y="1331485"/>
            <a:ext cx="6048672" cy="4176464"/>
          </a:xfrm>
        </p:spPr>
        <p:txBody>
          <a:bodyPr/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sz="3000" dirty="0" smtClean="0"/>
              <a:t>Try to say something to yourself</a:t>
            </a:r>
          </a:p>
          <a:p>
            <a:pPr marL="0" indent="0" algn="ctr">
              <a:buNone/>
            </a:pPr>
            <a:r>
              <a:rPr lang="en-GB" sz="3000" dirty="0" smtClean="0"/>
              <a:t>that </a:t>
            </a:r>
            <a:r>
              <a:rPr lang="en-GB" sz="3000" b="1" dirty="0" smtClean="0"/>
              <a:t>makes you feel better </a:t>
            </a:r>
            <a:r>
              <a:rPr lang="en-GB" sz="3000" dirty="0" smtClean="0"/>
              <a:t>like…</a:t>
            </a:r>
          </a:p>
          <a:p>
            <a:pPr algn="ctr">
              <a:buFont typeface="Calibri" panose="020F0502020204030204" pitchFamily="34" charset="0"/>
              <a:buChar char="−"/>
            </a:pPr>
            <a:r>
              <a:rPr lang="en-GB" sz="3000" dirty="0" smtClean="0"/>
              <a:t>‘I can cope.’</a:t>
            </a:r>
          </a:p>
          <a:p>
            <a:pPr algn="ctr">
              <a:buFont typeface="Calibri" panose="020F0502020204030204" pitchFamily="34" charset="0"/>
              <a:buChar char="−"/>
            </a:pPr>
            <a:r>
              <a:rPr lang="en-GB" sz="3000" dirty="0" smtClean="0"/>
              <a:t>‘This feeling will not last forever.’</a:t>
            </a:r>
          </a:p>
          <a:p>
            <a:pPr algn="ctr">
              <a:buFont typeface="Calibri" panose="020F0502020204030204" pitchFamily="34" charset="0"/>
              <a:buChar char="−"/>
            </a:pPr>
            <a:r>
              <a:rPr lang="en-GB" sz="3000" dirty="0" smtClean="0"/>
              <a:t>‘I can get through this.’</a:t>
            </a:r>
          </a:p>
        </p:txBody>
      </p:sp>
    </p:spTree>
    <p:extLst>
      <p:ext uri="{BB962C8B-B14F-4D97-AF65-F5344CB8AC3E}">
        <p14:creationId xmlns:p14="http://schemas.microsoft.com/office/powerpoint/2010/main" val="248207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Mindful activity examples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Breathing</a:t>
            </a:r>
          </a:p>
          <a:p>
            <a:r>
              <a:rPr lang="en-GB" dirty="0" smtClean="0"/>
              <a:t>Eating</a:t>
            </a:r>
          </a:p>
          <a:p>
            <a:r>
              <a:rPr lang="en-GB" dirty="0" smtClean="0"/>
              <a:t>Listening</a:t>
            </a:r>
          </a:p>
          <a:p>
            <a:r>
              <a:rPr lang="en-GB" dirty="0" smtClean="0"/>
              <a:t>Walking</a:t>
            </a:r>
          </a:p>
          <a:p>
            <a:r>
              <a:rPr lang="en-GB" dirty="0" smtClean="0"/>
              <a:t>Listening to music</a:t>
            </a:r>
          </a:p>
          <a:p>
            <a:r>
              <a:rPr lang="en-GB" dirty="0" smtClean="0"/>
              <a:t>Playing Xbox</a:t>
            </a:r>
          </a:p>
          <a:p>
            <a:r>
              <a:rPr lang="en-GB" dirty="0" smtClean="0"/>
              <a:t>Touch</a:t>
            </a:r>
          </a:p>
          <a:p>
            <a:r>
              <a:rPr lang="en-GB" dirty="0" smtClean="0"/>
              <a:t>Doing a word search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79776" y="1526852"/>
            <a:ext cx="363495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Drawing</a:t>
            </a:r>
          </a:p>
          <a:p>
            <a:r>
              <a:rPr lang="en-GB" dirty="0" smtClean="0"/>
              <a:t>Washing hands</a:t>
            </a:r>
          </a:p>
          <a:p>
            <a:r>
              <a:rPr lang="en-GB" dirty="0" smtClean="0"/>
              <a:t>Colouring in</a:t>
            </a:r>
          </a:p>
          <a:p>
            <a:r>
              <a:rPr lang="en-GB" dirty="0" smtClean="0"/>
              <a:t>Brushing teeth</a:t>
            </a:r>
          </a:p>
          <a:p>
            <a:r>
              <a:rPr lang="en-GB" dirty="0" smtClean="0"/>
              <a:t>Showering</a:t>
            </a:r>
          </a:p>
          <a:p>
            <a:r>
              <a:rPr lang="en-GB" dirty="0" smtClean="0"/>
              <a:t>Washing hair</a:t>
            </a:r>
          </a:p>
          <a:p>
            <a:r>
              <a:rPr lang="en-GB" dirty="0" smtClean="0"/>
              <a:t>Painting</a:t>
            </a:r>
          </a:p>
          <a:p>
            <a:r>
              <a:rPr lang="en-GB" dirty="0" smtClean="0"/>
              <a:t>Drinking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78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99592" y="1556792"/>
            <a:ext cx="7272808" cy="4401772"/>
          </a:xfrm>
          <a:prstGeom prst="cloudCallout">
            <a:avLst>
              <a:gd name="adj1" fmla="val -53481"/>
              <a:gd name="adj2" fmla="val 662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T</a:t>
            </a:r>
            <a:r>
              <a:rPr lang="en-GB" b="1" dirty="0" smtClean="0"/>
              <a:t>hinking differently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21" y="1772816"/>
            <a:ext cx="7389571" cy="4525963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800" dirty="0" smtClean="0"/>
              <a:t>Try to think about times that </a:t>
            </a:r>
          </a:p>
          <a:p>
            <a:pPr marL="0" indent="0" algn="ctr">
              <a:buNone/>
            </a:pPr>
            <a:r>
              <a:rPr lang="en-GB" sz="2800" b="1" dirty="0" smtClean="0"/>
              <a:t>make you feel better </a:t>
            </a:r>
            <a:r>
              <a:rPr lang="en-GB" sz="2800" dirty="0" smtClean="0"/>
              <a:t>like… </a:t>
            </a:r>
          </a:p>
          <a:p>
            <a:pPr algn="ctr">
              <a:buFont typeface="Calibri" panose="020F0502020204030204" pitchFamily="34" charset="0"/>
              <a:buChar char="−"/>
            </a:pPr>
            <a:r>
              <a:rPr lang="en-GB" sz="2800" dirty="0" smtClean="0"/>
              <a:t>when you felt good </a:t>
            </a:r>
          </a:p>
          <a:p>
            <a:pPr algn="ctr">
              <a:buFont typeface="Calibri" panose="020F0502020204030204" pitchFamily="34" charset="0"/>
              <a:buChar char="−"/>
            </a:pPr>
            <a:r>
              <a:rPr lang="en-GB" sz="2800" dirty="0"/>
              <a:t>when you got a </a:t>
            </a:r>
            <a:r>
              <a:rPr lang="en-GB" sz="2800" dirty="0" smtClean="0"/>
              <a:t>compliment</a:t>
            </a:r>
            <a:endParaRPr lang="en-GB" sz="2800" dirty="0"/>
          </a:p>
          <a:p>
            <a:pPr algn="ctr">
              <a:buFont typeface="Calibri" panose="020F0502020204030204" pitchFamily="34" charset="0"/>
              <a:buChar char="−"/>
            </a:pPr>
            <a:r>
              <a:rPr lang="en-GB" sz="2800" dirty="0" smtClean="0"/>
              <a:t>when you had fun</a:t>
            </a:r>
          </a:p>
        </p:txBody>
      </p:sp>
    </p:spTree>
    <p:extLst>
      <p:ext uri="{BB962C8B-B14F-4D97-AF65-F5344CB8AC3E}">
        <p14:creationId xmlns:p14="http://schemas.microsoft.com/office/powerpoint/2010/main" val="6308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R</a:t>
            </a:r>
            <a:r>
              <a:rPr lang="en-GB" b="1" dirty="0" smtClean="0"/>
              <a:t>esisting action urges</a:t>
            </a:r>
            <a:endParaRPr lang="en-GB" b="1" dirty="0"/>
          </a:p>
        </p:txBody>
      </p:sp>
      <p:pic>
        <p:nvPicPr>
          <p:cNvPr id="6" name="Picture 5" descr="S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4248472" cy="30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8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A</a:t>
            </a:r>
            <a:r>
              <a:rPr lang="en-GB" b="1" dirty="0" smtClean="0"/>
              <a:t>cceptance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82" y="1600200"/>
            <a:ext cx="7650350" cy="4525963"/>
          </a:xfrm>
        </p:spPr>
        <p:txBody>
          <a:bodyPr/>
          <a:lstStyle/>
          <a:p>
            <a:r>
              <a:rPr lang="en-GB" dirty="0"/>
              <a:t>Acceptance </a:t>
            </a:r>
            <a:r>
              <a:rPr lang="en-GB" b="1" dirty="0"/>
              <a:t>does not </a:t>
            </a:r>
            <a:r>
              <a:rPr lang="en-GB" dirty="0"/>
              <a:t>mean giving </a:t>
            </a:r>
            <a:r>
              <a:rPr lang="en-GB" dirty="0" smtClean="0"/>
              <a:t>in.</a:t>
            </a:r>
            <a:endParaRPr lang="en-GB" dirty="0"/>
          </a:p>
          <a:p>
            <a:endParaRPr lang="en-GB" dirty="0"/>
          </a:p>
          <a:p>
            <a:r>
              <a:rPr lang="en-GB" dirty="0"/>
              <a:t>Acceptance </a:t>
            </a:r>
            <a:r>
              <a:rPr lang="en-GB" b="1" dirty="0"/>
              <a:t>does not </a:t>
            </a:r>
            <a:r>
              <a:rPr lang="en-GB" dirty="0"/>
              <a:t>mean </a:t>
            </a:r>
            <a:r>
              <a:rPr lang="en-GB" dirty="0" smtClean="0"/>
              <a:t>approval.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fight</a:t>
            </a:r>
            <a:r>
              <a:rPr lang="en-GB" dirty="0"/>
              <a:t> is often the </a:t>
            </a:r>
            <a:r>
              <a:rPr lang="en-GB" b="1" dirty="0" smtClean="0"/>
              <a:t>problem.</a:t>
            </a:r>
            <a:endParaRPr lang="en-GB" b="1" dirty="0"/>
          </a:p>
          <a:p>
            <a:endParaRPr lang="en-GB" dirty="0"/>
          </a:p>
        </p:txBody>
      </p:sp>
      <p:pic>
        <p:nvPicPr>
          <p:cNvPr id="7" name="Picture 6" descr="Accep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 b="15741"/>
          <a:stretch/>
        </p:blipFill>
        <p:spPr>
          <a:xfrm>
            <a:off x="3779912" y="4549993"/>
            <a:ext cx="4824536" cy="22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C</a:t>
            </a:r>
            <a:r>
              <a:rPr lang="en-GB" b="1" dirty="0" smtClean="0"/>
              <a:t>ount your blessings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934" y="1600200"/>
            <a:ext cx="7650350" cy="452596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Think of all the </a:t>
            </a:r>
            <a:r>
              <a:rPr lang="en-GB" sz="3000" b="1" dirty="0" smtClean="0"/>
              <a:t>basic things </a:t>
            </a:r>
            <a:r>
              <a:rPr lang="en-GB" sz="3000" dirty="0" smtClean="0"/>
              <a:t>you take for </a:t>
            </a:r>
            <a:r>
              <a:rPr lang="en-GB" sz="3000" b="1" dirty="0" smtClean="0"/>
              <a:t>granted </a:t>
            </a:r>
            <a:r>
              <a:rPr lang="en-GB" sz="3000" dirty="0" smtClean="0"/>
              <a:t>like…</a:t>
            </a:r>
          </a:p>
          <a:p>
            <a:endParaRPr lang="en-GB" sz="2000" dirty="0"/>
          </a:p>
          <a:p>
            <a:pPr lvl="1"/>
            <a:r>
              <a:rPr lang="en-GB" sz="3000" dirty="0" smtClean="0"/>
              <a:t>You’re in hospital getting help.</a:t>
            </a:r>
          </a:p>
          <a:p>
            <a:pPr lvl="1"/>
            <a:r>
              <a:rPr lang="en-GB" sz="3000" dirty="0" smtClean="0"/>
              <a:t>You have </a:t>
            </a:r>
            <a:r>
              <a:rPr lang="en-GB" sz="3000" dirty="0"/>
              <a:t>clean running </a:t>
            </a:r>
            <a:r>
              <a:rPr lang="en-GB" sz="3000" dirty="0" smtClean="0"/>
              <a:t>water.</a:t>
            </a:r>
          </a:p>
          <a:p>
            <a:pPr lvl="1"/>
            <a:r>
              <a:rPr lang="en-GB" sz="3000" dirty="0" smtClean="0"/>
              <a:t>You have 3 meals a day.</a:t>
            </a:r>
          </a:p>
          <a:p>
            <a:pPr lvl="1"/>
            <a:r>
              <a:rPr lang="en-GB" sz="3000" dirty="0" smtClean="0"/>
              <a:t>You have shelter.</a:t>
            </a:r>
          </a:p>
          <a:p>
            <a:pPr lvl="1"/>
            <a:r>
              <a:rPr lang="en-GB" sz="3000" dirty="0" smtClean="0"/>
              <a:t>You can walk.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94" y="476672"/>
            <a:ext cx="865677" cy="87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30" y="4086657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10795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90" y="5509686"/>
            <a:ext cx="10795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25" y="2060848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82" y="116632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22" y="5297240"/>
            <a:ext cx="2683188" cy="147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29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33145" t="32777" r="51574" b="45553"/>
          <a:stretch/>
        </p:blipFill>
        <p:spPr bwMode="auto">
          <a:xfrm>
            <a:off x="5940152" y="5751036"/>
            <a:ext cx="936104" cy="111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T</a:t>
            </a:r>
            <a:r>
              <a:rPr lang="en-GB" b="1" dirty="0" smtClean="0"/>
              <a:t>hinking of pros and cons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836217"/>
              </p:ext>
            </p:extLst>
          </p:nvPr>
        </p:nvGraphicFramePr>
        <p:xfrm>
          <a:off x="889248" y="1600200"/>
          <a:ext cx="7211144" cy="4175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5572"/>
                <a:gridCol w="3605572"/>
              </a:tblGrid>
              <a:tr h="464822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lang="en-GB" sz="2800" b="1" baseline="0" dirty="0" smtClean="0">
                          <a:sym typeface="Wingdings"/>
                        </a:rPr>
                        <a:t> </a:t>
                      </a:r>
                      <a:r>
                        <a:rPr lang="en-GB" sz="2800" b="1" dirty="0" smtClean="0"/>
                        <a:t>Pros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GB" sz="2800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ym typeface="Wingdings"/>
                        </a:rPr>
                        <a:t> </a:t>
                      </a:r>
                      <a:r>
                        <a:rPr lang="en-GB" sz="2800" b="1" dirty="0" smtClean="0"/>
                        <a:t>Cons </a:t>
                      </a:r>
                      <a:r>
                        <a:rPr lang="en-GB" sz="2800" b="1" dirty="0" smtClean="0">
                          <a:sym typeface="Wingdings"/>
                        </a:rPr>
                        <a:t></a:t>
                      </a:r>
                      <a:endParaRPr lang="en-GB" sz="2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3"/>
          <a:srcRect l="42184" t="53295" r="46645" b="33379"/>
          <a:stretch/>
        </p:blipFill>
        <p:spPr bwMode="auto">
          <a:xfrm>
            <a:off x="2267744" y="5805264"/>
            <a:ext cx="864096" cy="792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47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lf sooth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49080"/>
            <a:ext cx="3024336" cy="213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GB" b="1" u="sng" dirty="0" smtClean="0"/>
              <a:t>S</a:t>
            </a:r>
            <a:r>
              <a:rPr lang="en-GB" b="1" dirty="0" smtClean="0"/>
              <a:t>elf-soothing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991"/>
            <a:ext cx="7654166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Think of all the things you could do to </a:t>
            </a:r>
            <a:r>
              <a:rPr lang="en-GB" b="1" dirty="0" smtClean="0"/>
              <a:t>self</a:t>
            </a:r>
            <a:r>
              <a:rPr lang="en-GB" dirty="0" smtClean="0"/>
              <a:t> </a:t>
            </a:r>
            <a:r>
              <a:rPr lang="en-GB" b="1" dirty="0" smtClean="0"/>
              <a:t>soothe</a:t>
            </a:r>
            <a:r>
              <a:rPr lang="en-GB" dirty="0" smtClean="0"/>
              <a:t> – remember to use all your </a:t>
            </a:r>
            <a:r>
              <a:rPr lang="en-GB" b="1" dirty="0" smtClean="0"/>
              <a:t>senses</a:t>
            </a:r>
            <a:r>
              <a:rPr lang="en-GB" dirty="0" smtClean="0"/>
              <a:t>…</a:t>
            </a:r>
          </a:p>
          <a:p>
            <a:endParaRPr lang="en-GB" dirty="0"/>
          </a:p>
          <a:p>
            <a:pPr lvl="1"/>
            <a:r>
              <a:rPr lang="en-GB" sz="3200" dirty="0"/>
              <a:t>Look at </a:t>
            </a:r>
            <a:r>
              <a:rPr lang="en-GB" sz="3200" dirty="0" smtClean="0"/>
              <a:t>a tree outside</a:t>
            </a:r>
            <a:endParaRPr lang="en-GB" sz="3200" dirty="0"/>
          </a:p>
          <a:p>
            <a:pPr lvl="1"/>
            <a:r>
              <a:rPr lang="en-GB" sz="3200" dirty="0" smtClean="0"/>
              <a:t>Smell some shower gel</a:t>
            </a:r>
          </a:p>
          <a:p>
            <a:pPr lvl="1"/>
            <a:r>
              <a:rPr lang="en-GB" sz="3200" dirty="0" smtClean="0"/>
              <a:t>Listen to your favourite song</a:t>
            </a:r>
          </a:p>
          <a:p>
            <a:pPr lvl="1"/>
            <a:r>
              <a:rPr lang="en-GB" sz="3200" dirty="0" smtClean="0"/>
              <a:t>Eat some chocolate</a:t>
            </a:r>
          </a:p>
          <a:p>
            <a:pPr lvl="1"/>
            <a:r>
              <a:rPr lang="en-GB" sz="3200" dirty="0" smtClean="0"/>
              <a:t>Have a warm bath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05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Plan ahead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0350" cy="4525963"/>
          </a:xfrm>
        </p:spPr>
        <p:txBody>
          <a:bodyPr/>
          <a:lstStyle/>
          <a:p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61" y="1600200"/>
            <a:ext cx="2645546" cy="289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34888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Describe</a:t>
            </a:r>
            <a:r>
              <a:rPr lang="en-GB" sz="3000" dirty="0" smtClean="0"/>
              <a:t> problem situation.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Pick a </a:t>
            </a:r>
            <a:r>
              <a:rPr lang="en-GB" sz="3000" b="1" dirty="0" smtClean="0"/>
              <a:t>skill.</a:t>
            </a:r>
          </a:p>
          <a:p>
            <a:pPr marL="514350" indent="-514350">
              <a:buFont typeface="+mj-lt"/>
              <a:buAutoNum type="arabicPeriod"/>
            </a:pPr>
            <a:endParaRPr lang="en-GB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Imagine</a:t>
            </a:r>
            <a:r>
              <a:rPr lang="en-GB" sz="3000" dirty="0" smtClean="0"/>
              <a:t> problem situation.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Practice how well you will </a:t>
            </a:r>
            <a:r>
              <a:rPr lang="en-GB" sz="3000" b="1" dirty="0" smtClean="0"/>
              <a:t>cope.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Practice </a:t>
            </a:r>
            <a:r>
              <a:rPr lang="en-GB" sz="3000" b="1" dirty="0" smtClean="0"/>
              <a:t>mindfulness.</a:t>
            </a:r>
          </a:p>
        </p:txBody>
      </p:sp>
    </p:spTree>
    <p:extLst>
      <p:ext uri="{BB962C8B-B14F-4D97-AF65-F5344CB8AC3E}">
        <p14:creationId xmlns:p14="http://schemas.microsoft.com/office/powerpoint/2010/main" val="131948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000" b="1" dirty="0" smtClean="0"/>
              <a:t>Skills flash cards</a:t>
            </a:r>
            <a:endParaRPr lang="en-GB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People skills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21597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People in my life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0350" cy="4525963"/>
          </a:xfrm>
        </p:spPr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0862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2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PEOPLE skills</a:t>
            </a:r>
            <a:endParaRPr lang="en-GB" b="1" dirty="0"/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20694" t="29164" r="41099" b="22571"/>
          <a:stretch/>
        </p:blipFill>
        <p:spPr bwMode="auto">
          <a:xfrm>
            <a:off x="1979712" y="1412776"/>
            <a:ext cx="558948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95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we do and how we do it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318" y="1600200"/>
            <a:ext cx="7662162" cy="4525963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Notice</a:t>
            </a:r>
          </a:p>
          <a:p>
            <a:endParaRPr lang="en-GB" sz="2800" b="1" dirty="0" smtClean="0"/>
          </a:p>
          <a:p>
            <a:r>
              <a:rPr lang="en-GB" sz="4000" b="1" dirty="0" smtClean="0"/>
              <a:t>Join in</a:t>
            </a:r>
          </a:p>
          <a:p>
            <a:endParaRPr lang="en-GB" sz="2800" b="1" dirty="0" smtClean="0"/>
          </a:p>
          <a:p>
            <a:r>
              <a:rPr lang="en-GB" sz="4000" b="1" dirty="0" smtClean="0"/>
              <a:t>One thing at a time</a:t>
            </a:r>
          </a:p>
          <a:p>
            <a:endParaRPr lang="en-GB" sz="2800" b="1" dirty="0" smtClean="0"/>
          </a:p>
          <a:p>
            <a:r>
              <a:rPr lang="en-GB" sz="4000" b="1" dirty="0" smtClean="0"/>
              <a:t>Don’t judge</a:t>
            </a:r>
            <a:endParaRPr lang="en-GB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15" y="5211480"/>
            <a:ext cx="16033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01" y="1274884"/>
            <a:ext cx="1296144" cy="144016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50" y="4014832"/>
            <a:ext cx="1792585" cy="1113016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b="11013"/>
          <a:stretch/>
        </p:blipFill>
        <p:spPr bwMode="auto">
          <a:xfrm>
            <a:off x="6007139" y="2697979"/>
            <a:ext cx="1547039" cy="1035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169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P</a:t>
            </a:r>
            <a:r>
              <a:rPr lang="en-GB" b="1" dirty="0" smtClean="0"/>
              <a:t>articipate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0350" cy="4525963"/>
          </a:xfrm>
        </p:spPr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pic>
        <p:nvPicPr>
          <p:cNvPr id="13314" name="Picture 2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86" y="2161006"/>
            <a:ext cx="3744416" cy="26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3575" y="3419717"/>
            <a:ext cx="2147278" cy="135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Join a sports team.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05380" y="5716657"/>
            <a:ext cx="3375992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Play a board game.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9552" y="2366575"/>
            <a:ext cx="216024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Go to a café.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37651" y="2644501"/>
            <a:ext cx="1944216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Join a club.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2691" y="1412110"/>
            <a:ext cx="267464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Go to a party.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05403" y="1268760"/>
            <a:ext cx="3846512" cy="109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3000" dirty="0" smtClean="0"/>
              <a:t>Ask someone what their favourite film is.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63575" y="5194522"/>
            <a:ext cx="3427426" cy="1209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Ask someone how their day has been.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38202" y="3645024"/>
            <a:ext cx="1944216" cy="112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3000" dirty="0" smtClean="0"/>
              <a:t>Go to a music gig.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402931" y="4856186"/>
            <a:ext cx="1944216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Smile.</a:t>
            </a:r>
          </a:p>
        </p:txBody>
      </p:sp>
    </p:spTree>
    <p:extLst>
      <p:ext uri="{BB962C8B-B14F-4D97-AF65-F5344CB8AC3E}">
        <p14:creationId xmlns:p14="http://schemas.microsoft.com/office/powerpoint/2010/main" val="224721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E</a:t>
            </a:r>
            <a:r>
              <a:rPr lang="en-GB" b="1" dirty="0" smtClean="0"/>
              <a:t>xplain</a:t>
            </a:r>
            <a:endParaRPr lang="en-GB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4888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Explain the </a:t>
            </a:r>
            <a:r>
              <a:rPr lang="en-GB" sz="3000" b="1" dirty="0" smtClean="0"/>
              <a:t>situation.</a:t>
            </a:r>
          </a:p>
          <a:p>
            <a:pPr marL="514350" indent="-514350">
              <a:buFont typeface="+mj-lt"/>
              <a:buAutoNum type="arabicPeriod"/>
            </a:pPr>
            <a:endParaRPr lang="en-GB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Explain </a:t>
            </a:r>
            <a:r>
              <a:rPr lang="en-GB" sz="3000" b="1" dirty="0" smtClean="0"/>
              <a:t>how you feel.</a:t>
            </a:r>
          </a:p>
          <a:p>
            <a:pPr marL="514350" indent="-514350">
              <a:buFont typeface="+mj-lt"/>
              <a:buAutoNum type="arabicPeriod"/>
            </a:pPr>
            <a:endParaRPr lang="en-GB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Explain what you </a:t>
            </a:r>
            <a:r>
              <a:rPr lang="en-GB" sz="3000" b="1" dirty="0" smtClean="0"/>
              <a:t>want.</a:t>
            </a:r>
          </a:p>
          <a:p>
            <a:pPr marL="514350" indent="-514350">
              <a:buFont typeface="+mj-lt"/>
              <a:buAutoNum type="arabicPeriod"/>
            </a:pPr>
            <a:endParaRPr lang="en-GB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Negotiate</a:t>
            </a:r>
            <a:r>
              <a:rPr lang="en-GB" sz="3000" dirty="0" smtClean="0"/>
              <a:t> (give and take).</a:t>
            </a:r>
          </a:p>
        </p:txBody>
      </p:sp>
      <p:pic>
        <p:nvPicPr>
          <p:cNvPr id="9" name="Picture 1" descr="cid:image003.png@01D46A1E.F938CF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20" y="2315063"/>
            <a:ext cx="3052861" cy="220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8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O</a:t>
            </a:r>
            <a:r>
              <a:rPr lang="en-GB" b="1" dirty="0" smtClean="0"/>
              <a:t>bserve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0350" cy="4525963"/>
          </a:xfrm>
        </p:spPr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45" y="1486592"/>
            <a:ext cx="2027770" cy="155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39" y="1419386"/>
            <a:ext cx="17049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86" y="4020525"/>
            <a:ext cx="22193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66" y="3802756"/>
            <a:ext cx="1504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38207" y="3037240"/>
            <a:ext cx="267464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Body language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16156" y="5460106"/>
            <a:ext cx="2232865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Eye contact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5105" y="3038520"/>
            <a:ext cx="2602632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Personal space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065712" y="5460106"/>
            <a:ext cx="2962672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Facial expression </a:t>
            </a:r>
          </a:p>
        </p:txBody>
      </p:sp>
    </p:spTree>
    <p:extLst>
      <p:ext uri="{BB962C8B-B14F-4D97-AF65-F5344CB8AC3E}">
        <p14:creationId xmlns:p14="http://schemas.microsoft.com/office/powerpoint/2010/main" val="337954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P</a:t>
            </a:r>
            <a:r>
              <a:rPr lang="en-GB" b="1" dirty="0" smtClean="0"/>
              <a:t>olite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0350" cy="4525963"/>
          </a:xfrm>
        </p:spPr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7" y="2327430"/>
            <a:ext cx="2908974" cy="270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18584" y="1650758"/>
            <a:ext cx="3610744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Appropriate language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35422" y="1650759"/>
            <a:ext cx="2450232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Gentle tone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48851" y="3729238"/>
            <a:ext cx="1946176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Confident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03404" y="3729238"/>
            <a:ext cx="1652972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Truthful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02850" y="5473334"/>
            <a:ext cx="4357688" cy="62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Ignore attacks and threats</a:t>
            </a:r>
          </a:p>
        </p:txBody>
      </p:sp>
    </p:spTree>
    <p:extLst>
      <p:ext uri="{BB962C8B-B14F-4D97-AF65-F5344CB8AC3E}">
        <p14:creationId xmlns:p14="http://schemas.microsoft.com/office/powerpoint/2010/main" val="242030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L</a:t>
            </a:r>
            <a:r>
              <a:rPr lang="en-GB" b="1" dirty="0" smtClean="0"/>
              <a:t>isten</a:t>
            </a:r>
            <a:endParaRPr lang="en-GB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82" y="2204864"/>
            <a:ext cx="3088952" cy="286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1163" y="1709191"/>
            <a:ext cx="3384376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Reduce distractions.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8742" y="1405901"/>
            <a:ext cx="2943944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Face the person.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00810" y="3810744"/>
            <a:ext cx="2151856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Don’t fidget.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94335" y="2278257"/>
            <a:ext cx="1994089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Take turns.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6062" y="5015834"/>
            <a:ext cx="3214577" cy="1208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Don’t talk over people.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95801" y="5039689"/>
            <a:ext cx="3123964" cy="11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Write down key points.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8176" y="2937376"/>
            <a:ext cx="2710521" cy="1211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Check out what they said.</a:t>
            </a:r>
          </a:p>
        </p:txBody>
      </p:sp>
    </p:spTree>
    <p:extLst>
      <p:ext uri="{BB962C8B-B14F-4D97-AF65-F5344CB8AC3E}">
        <p14:creationId xmlns:p14="http://schemas.microsoft.com/office/powerpoint/2010/main" val="242030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E</a:t>
            </a:r>
            <a:r>
              <a:rPr lang="en-GB" b="1" dirty="0" smtClean="0"/>
              <a:t>qual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0350" cy="4525963"/>
          </a:xfrm>
        </p:spPr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32" y="4076162"/>
            <a:ext cx="6206504" cy="19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52724" y="1489111"/>
            <a:ext cx="619268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dirty="0" smtClean="0"/>
              <a:t>Remember to be </a:t>
            </a:r>
            <a:r>
              <a:rPr lang="en-GB" sz="3000" b="1" dirty="0" smtClean="0"/>
              <a:t>assertive</a:t>
            </a:r>
            <a:r>
              <a:rPr lang="en-GB" sz="3000" dirty="0" smtClean="0"/>
              <a:t> in your</a:t>
            </a:r>
          </a:p>
          <a:p>
            <a:pPr lvl="1" algn="ctr"/>
            <a:r>
              <a:rPr lang="en-GB" sz="3000" dirty="0" smtClean="0"/>
              <a:t>self talk</a:t>
            </a:r>
          </a:p>
          <a:p>
            <a:pPr lvl="1" algn="ctr"/>
            <a:r>
              <a:rPr lang="en-GB" sz="3000" dirty="0" smtClean="0"/>
              <a:t>communication</a:t>
            </a:r>
            <a:endParaRPr lang="en-GB" sz="3000" dirty="0"/>
          </a:p>
          <a:p>
            <a:pPr lvl="1" algn="ctr"/>
            <a:r>
              <a:rPr lang="en-GB" sz="3000" dirty="0" smtClean="0"/>
              <a:t>actions</a:t>
            </a:r>
            <a:endParaRPr lang="en-GB" sz="3000" dirty="0"/>
          </a:p>
          <a:p>
            <a:pPr lvl="1"/>
            <a:endParaRPr lang="en-GB" sz="3000" dirty="0" smtClean="0"/>
          </a:p>
          <a:p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242030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GB" b="1" dirty="0" smtClean="0"/>
              <a:t>States of mind</a:t>
            </a:r>
            <a:endParaRPr lang="en-GB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3" y="1412776"/>
            <a:ext cx="3889585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17" y="1400743"/>
            <a:ext cx="4039815" cy="181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81" y="3645024"/>
            <a:ext cx="6327508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412776"/>
            <a:ext cx="12241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ACEC"/>
                </a:solidFill>
                <a:latin typeface="Avenir LT Std 95 Black"/>
                <a:cs typeface="Avenir LT Std 95 Black"/>
              </a:rPr>
              <a:t>COLD MIND</a:t>
            </a:r>
            <a:endParaRPr lang="en-US" sz="1100" dirty="0">
              <a:solidFill>
                <a:srgbClr val="61ACEC"/>
              </a:solidFill>
              <a:latin typeface="Avenir LT Std 95 Black"/>
              <a:cs typeface="Avenir LT Std 95 Black"/>
            </a:endParaRPr>
          </a:p>
        </p:txBody>
      </p:sp>
    </p:spTree>
    <p:extLst>
      <p:ext uri="{BB962C8B-B14F-4D97-AF65-F5344CB8AC3E}">
        <p14:creationId xmlns:p14="http://schemas.microsoft.com/office/powerpoint/2010/main" val="71718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Skills flash cards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Managing feelings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51382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Recognising and labelling feelings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77590" y="4653136"/>
            <a:ext cx="22663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Body feeling</a:t>
            </a:r>
            <a:endParaRPr lang="en-GB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963" y="2840893"/>
            <a:ext cx="2693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Emotion feeling</a:t>
            </a:r>
            <a:endParaRPr lang="en-GB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62234" y="3993623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Behaviour</a:t>
            </a:r>
            <a:endParaRPr lang="en-GB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4502271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Thoughts</a:t>
            </a:r>
            <a:endParaRPr lang="en-GB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93" y="1228725"/>
            <a:ext cx="2057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0" y="2840893"/>
            <a:ext cx="1798985" cy="173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42" y="2505075"/>
            <a:ext cx="1333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005" y="4579576"/>
            <a:ext cx="1053857" cy="194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9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Thoughts</a:t>
            </a:r>
            <a:endParaRPr lang="en-GB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18542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thought is something which happens in our </a:t>
            </a:r>
            <a:r>
              <a:rPr lang="en-GB" b="1" dirty="0"/>
              <a:t>heads or </a:t>
            </a:r>
            <a:r>
              <a:rPr lang="en-GB" b="1" dirty="0" smtClean="0"/>
              <a:t>minds.</a:t>
            </a:r>
            <a:endParaRPr lang="en-GB" b="1" dirty="0"/>
          </a:p>
          <a:p>
            <a:endParaRPr lang="en-GB" dirty="0" smtClean="0"/>
          </a:p>
          <a:p>
            <a:r>
              <a:rPr lang="en-GB" dirty="0" smtClean="0"/>
              <a:t>We </a:t>
            </a:r>
            <a:r>
              <a:rPr lang="en-GB" b="1" dirty="0" smtClean="0"/>
              <a:t>can’t see </a:t>
            </a:r>
            <a:r>
              <a:rPr lang="en-GB" dirty="0" smtClean="0"/>
              <a:t>thoughts. </a:t>
            </a:r>
          </a:p>
          <a:p>
            <a:endParaRPr lang="en-GB" dirty="0" smtClean="0"/>
          </a:p>
          <a:p>
            <a:r>
              <a:rPr lang="en-GB" dirty="0" smtClean="0"/>
              <a:t>They can be in </a:t>
            </a:r>
            <a:r>
              <a:rPr lang="en-GB" b="1" dirty="0" smtClean="0"/>
              <a:t>words</a:t>
            </a:r>
            <a:r>
              <a:rPr lang="en-GB" dirty="0" smtClean="0"/>
              <a:t> or </a:t>
            </a:r>
            <a:r>
              <a:rPr lang="en-GB" b="1" dirty="0" smtClean="0"/>
              <a:t>pictures.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90" y="1988840"/>
            <a:ext cx="2502954" cy="34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42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Body feelings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Body feelings are </a:t>
            </a:r>
            <a:r>
              <a:rPr lang="en-GB" b="1" dirty="0" smtClean="0"/>
              <a:t>physical sensations </a:t>
            </a:r>
            <a:r>
              <a:rPr lang="en-GB" dirty="0" smtClean="0"/>
              <a:t>we have </a:t>
            </a:r>
            <a:r>
              <a:rPr lang="en-GB" b="1" dirty="0" smtClean="0"/>
              <a:t>all over</a:t>
            </a:r>
            <a:r>
              <a:rPr lang="en-GB" dirty="0" smtClean="0"/>
              <a:t> and </a:t>
            </a:r>
            <a:r>
              <a:rPr lang="en-GB" b="1" dirty="0" smtClean="0"/>
              <a:t>inside</a:t>
            </a:r>
            <a:r>
              <a:rPr lang="en-GB" dirty="0" smtClean="0"/>
              <a:t> our </a:t>
            </a:r>
            <a:r>
              <a:rPr lang="en-GB" b="1" dirty="0" smtClean="0"/>
              <a:t>bodies.</a:t>
            </a:r>
          </a:p>
          <a:p>
            <a:endParaRPr lang="en-GB" dirty="0"/>
          </a:p>
          <a:p>
            <a:r>
              <a:rPr lang="en-GB" dirty="0" smtClean="0"/>
              <a:t>Examples include feeling butterflies in our stomach, heart racing, sweaty palms. </a:t>
            </a: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416367" cy="330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2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1342</TotalTime>
  <Words>1009</Words>
  <Application>Microsoft Macintosh PowerPoint</Application>
  <PresentationFormat>On-screen Show (4:3)</PresentationFormat>
  <Paragraphs>275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Theme1</vt:lpstr>
      <vt:lpstr>Skills flash cards</vt:lpstr>
      <vt:lpstr>Training ‘Mind’, the dog</vt:lpstr>
      <vt:lpstr>Mindful activity examples</vt:lpstr>
      <vt:lpstr>What we do and how we do it</vt:lpstr>
      <vt:lpstr>States of mind</vt:lpstr>
      <vt:lpstr>Skills flash cards</vt:lpstr>
      <vt:lpstr>Recognising and labelling feelings</vt:lpstr>
      <vt:lpstr>Thoughts</vt:lpstr>
      <vt:lpstr>Body feelings</vt:lpstr>
      <vt:lpstr>Emotion feelings</vt:lpstr>
      <vt:lpstr>Behaviours</vt:lpstr>
      <vt:lpstr>Behaviour chain</vt:lpstr>
      <vt:lpstr>Why do we have feelings?</vt:lpstr>
      <vt:lpstr>Beliefs about feelings</vt:lpstr>
      <vt:lpstr>Building up our armour</vt:lpstr>
      <vt:lpstr>Fun activity examples</vt:lpstr>
      <vt:lpstr>React differently – decision tool</vt:lpstr>
      <vt:lpstr>Reacting differently</vt:lpstr>
      <vt:lpstr>Maintain the feel-good factor</vt:lpstr>
      <vt:lpstr>Future goals</vt:lpstr>
      <vt:lpstr>Kind actions</vt:lpstr>
      <vt:lpstr>Accept feelings</vt:lpstr>
      <vt:lpstr>Change problem situations</vt:lpstr>
      <vt:lpstr>Skills flash cards</vt:lpstr>
      <vt:lpstr>SNAPP skill</vt:lpstr>
      <vt:lpstr>DISTRACTS</vt:lpstr>
      <vt:lpstr>Do something different</vt:lpstr>
      <vt:lpstr>          Imagine your </vt:lpstr>
      <vt:lpstr>Self-talk</vt:lpstr>
      <vt:lpstr>Thinking differently </vt:lpstr>
      <vt:lpstr>Resisting action urges</vt:lpstr>
      <vt:lpstr>Acceptance</vt:lpstr>
      <vt:lpstr>Count your blessings</vt:lpstr>
      <vt:lpstr>Thinking of pros and cons</vt:lpstr>
      <vt:lpstr>Self-soothing</vt:lpstr>
      <vt:lpstr>Plan ahead</vt:lpstr>
      <vt:lpstr>Skills flash cards</vt:lpstr>
      <vt:lpstr>People in my life</vt:lpstr>
      <vt:lpstr>PEOPLE skills</vt:lpstr>
      <vt:lpstr>Participate</vt:lpstr>
      <vt:lpstr>Explain</vt:lpstr>
      <vt:lpstr>Observe</vt:lpstr>
      <vt:lpstr>Polite</vt:lpstr>
      <vt:lpstr>Listen</vt:lpstr>
      <vt:lpstr>Equal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 cards</dc:title>
  <dc:creator>Sarah Ashworth</dc:creator>
  <cp:lastModifiedBy>Katherine Paine</cp:lastModifiedBy>
  <cp:revision>96</cp:revision>
  <dcterms:created xsi:type="dcterms:W3CDTF">2015-01-06T15:04:46Z</dcterms:created>
  <dcterms:modified xsi:type="dcterms:W3CDTF">2019-01-04T12:00:02Z</dcterms:modified>
</cp:coreProperties>
</file>