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chael Benge" initials="MB"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9" d="100"/>
          <a:sy n="109" d="100"/>
        </p:scale>
        <p:origin x="1674"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8-08-02T14:42:26.497" idx="1">
    <p:pos x="7680" y="5"/>
    <p:text>Getty image 101881628</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3" name="Shape 113"/>
          <p:cNvSpPr>
            <a:spLocks noGrp="1" noRot="1" noChangeAspect="1"/>
          </p:cNvSpPr>
          <p:nvPr>
            <p:ph type="sldImg"/>
          </p:nvPr>
        </p:nvSpPr>
        <p:spPr>
          <a:xfrm>
            <a:off x="1143000" y="685800"/>
            <a:ext cx="4572000" cy="3429000"/>
          </a:xfrm>
          <a:prstGeom prst="rect">
            <a:avLst/>
          </a:prstGeom>
        </p:spPr>
        <p:txBody>
          <a:bodyPr/>
          <a:lstStyle/>
          <a:p>
            <a:endParaRPr/>
          </a:p>
        </p:txBody>
      </p:sp>
      <p:sp>
        <p:nvSpPr>
          <p:cNvPr id="114" name="Shape 114"/>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41383972"/>
      </p:ext>
    </p:extLst>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5" name="Shape 15"/>
          <p:cNvSpPr>
            <a:spLocks noGrp="1"/>
          </p:cNvSpPr>
          <p:nvPr>
            <p:ph type="title"/>
          </p:nvPr>
        </p:nvSpPr>
        <p:spPr>
          <a:xfrm>
            <a:off x="1143000" y="1122362"/>
            <a:ext cx="6858000" cy="2387601"/>
          </a:xfrm>
          <a:prstGeom prst="rect">
            <a:avLst/>
          </a:prstGeom>
        </p:spPr>
        <p:txBody>
          <a:bodyPr anchor="b"/>
          <a:lstStyle>
            <a:lvl1pPr>
              <a:defRPr sz="6000"/>
            </a:lvl1pPr>
          </a:lstStyle>
          <a:p>
            <a:r>
              <a:t>Click to edit Master title style</a:t>
            </a:r>
          </a:p>
        </p:txBody>
      </p:sp>
      <p:sp>
        <p:nvSpPr>
          <p:cNvPr id="16" name="Shape 16"/>
          <p:cNvSpPr>
            <a:spLocks noGrp="1"/>
          </p:cNvSpPr>
          <p:nvPr>
            <p:ph type="body" sz="quarter" idx="1"/>
          </p:nvPr>
        </p:nvSpPr>
        <p:spPr>
          <a:xfrm>
            <a:off x="1143000" y="3602037"/>
            <a:ext cx="6858000" cy="1655764"/>
          </a:xfrm>
          <a:prstGeom prst="rect">
            <a:avLst/>
          </a:prstGeom>
        </p:spPr>
        <p:txBody>
          <a:bodyPr/>
          <a:lstStyle>
            <a:lvl1pPr marL="0" indent="0" algn="ctr">
              <a:buSzTx/>
              <a:buFontTx/>
              <a:buNone/>
              <a:defRPr sz="2400"/>
            </a:lvl1pPr>
          </a:lstStyle>
          <a:p>
            <a:r>
              <a:t>Click to edit Master subtitle style</a:t>
            </a:r>
          </a:p>
        </p:txBody>
      </p:sp>
      <p:sp>
        <p:nvSpPr>
          <p:cNvPr id="17" name="Shape 17"/>
          <p:cNvSpPr>
            <a:spLocks noGrp="1"/>
          </p:cNvSpPr>
          <p:nvPr>
            <p:ph type="sldNum" sz="quarter" idx="2"/>
          </p:nvPr>
        </p:nvSpPr>
        <p:spPr>
          <a:xfrm>
            <a:off x="6294578" y="6221731"/>
            <a:ext cx="258623" cy="269239"/>
          </a:xfrm>
          <a:prstGeom prst="rect">
            <a:avLst/>
          </a:prstGeom>
        </p:spPr>
        <p:txBody>
          <a:bodyPr anchor="ctr"/>
          <a:lstStyle>
            <a:lvl1pPr algn="r">
              <a:defRPr sz="1200"/>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6" name="Shape 96"/>
          <p:cNvSpPr>
            <a:spLocks noGrp="1"/>
          </p:cNvSpPr>
          <p:nvPr>
            <p:ph type="title"/>
          </p:nvPr>
        </p:nvSpPr>
        <p:spPr>
          <a:prstGeom prst="rect">
            <a:avLst/>
          </a:prstGeom>
        </p:spPr>
        <p:txBody>
          <a:bodyPr/>
          <a:lstStyle/>
          <a:p>
            <a:r>
              <a:t>Click to edit Master title style</a:t>
            </a:r>
          </a:p>
        </p:txBody>
      </p:sp>
      <p:sp>
        <p:nvSpPr>
          <p:cNvPr id="97" name="Shape 97"/>
          <p:cNvSpPr>
            <a:spLocks noGrp="1"/>
          </p:cNvSpPr>
          <p:nvPr>
            <p:ph type="body" idx="1"/>
          </p:nvPr>
        </p:nvSpPr>
        <p:spPr>
          <a:prstGeom prst="rect">
            <a:avLst/>
          </a:prstGeom>
        </p:spPr>
        <p:txBody>
          <a:bodyPr/>
          <a:lstStyle/>
          <a:p>
            <a:r>
              <a:t>Click to edit Master text styles</a:t>
            </a:r>
          </a:p>
          <a:p>
            <a:pPr lvl="1"/>
            <a:r>
              <a:t>Second level</a:t>
            </a:r>
          </a:p>
          <a:p>
            <a:pPr lvl="2"/>
            <a:r>
              <a:t>Third level</a:t>
            </a:r>
          </a:p>
          <a:p>
            <a:pPr lvl="3"/>
            <a:r>
              <a:t>Fourth level</a:t>
            </a:r>
          </a:p>
          <a:p>
            <a:pPr lvl="4"/>
            <a:r>
              <a:t>Fifth level</a:t>
            </a:r>
          </a:p>
        </p:txBody>
      </p:sp>
      <p:sp>
        <p:nvSpPr>
          <p:cNvPr id="98" name="Shape 98"/>
          <p:cNvSpPr>
            <a:spLocks noGrp="1"/>
          </p:cNvSpPr>
          <p:nvPr>
            <p:ph type="sldNum" sz="quarter" idx="2"/>
          </p:nvPr>
        </p:nvSpPr>
        <p:spPr>
          <a:xfrm>
            <a:off x="6457950" y="6356351"/>
            <a:ext cx="92329" cy="369328"/>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5" name="Shape 105"/>
          <p:cNvSpPr>
            <a:spLocks noGrp="1"/>
          </p:cNvSpPr>
          <p:nvPr>
            <p:ph type="title"/>
          </p:nvPr>
        </p:nvSpPr>
        <p:spPr>
          <a:xfrm>
            <a:off x="6543675" y="365125"/>
            <a:ext cx="1971675" cy="5811838"/>
          </a:xfrm>
          <a:prstGeom prst="rect">
            <a:avLst/>
          </a:prstGeom>
        </p:spPr>
        <p:txBody>
          <a:bodyPr/>
          <a:lstStyle/>
          <a:p>
            <a:r>
              <a:t>Click to edit Master title style</a:t>
            </a:r>
          </a:p>
        </p:txBody>
      </p:sp>
      <p:sp>
        <p:nvSpPr>
          <p:cNvPr id="106" name="Shape 106"/>
          <p:cNvSpPr>
            <a:spLocks noGrp="1"/>
          </p:cNvSpPr>
          <p:nvPr>
            <p:ph type="body" idx="1"/>
          </p:nvPr>
        </p:nvSpPr>
        <p:spPr>
          <a:xfrm>
            <a:off x="628650" y="365125"/>
            <a:ext cx="5800725" cy="5811838"/>
          </a:xfrm>
          <a:prstGeom prst="rect">
            <a:avLst/>
          </a:prstGeom>
        </p:spPr>
        <p:txBody>
          <a:bodyPr/>
          <a:lstStyle/>
          <a:p>
            <a:r>
              <a:t>Click to edit Master text styles</a:t>
            </a:r>
          </a:p>
          <a:p>
            <a:pPr lvl="1"/>
            <a:r>
              <a:t>Second level</a:t>
            </a:r>
          </a:p>
          <a:p>
            <a:pPr lvl="2"/>
            <a:r>
              <a:t>Third level</a:t>
            </a:r>
          </a:p>
          <a:p>
            <a:pPr lvl="3"/>
            <a:r>
              <a:t>Fourth level</a:t>
            </a:r>
          </a:p>
          <a:p>
            <a:pPr lvl="4"/>
            <a:r>
              <a:t>Fifth level</a:t>
            </a:r>
          </a:p>
        </p:txBody>
      </p:sp>
      <p:sp>
        <p:nvSpPr>
          <p:cNvPr id="107" name="Shape 107"/>
          <p:cNvSpPr>
            <a:spLocks noGrp="1"/>
          </p:cNvSpPr>
          <p:nvPr>
            <p:ph type="sldNum" sz="quarter" idx="2"/>
          </p:nvPr>
        </p:nvSpPr>
        <p:spPr>
          <a:xfrm>
            <a:off x="6457950" y="6356351"/>
            <a:ext cx="92329" cy="369328"/>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4" name="Shape 24"/>
          <p:cNvSpPr>
            <a:spLocks noGrp="1"/>
          </p:cNvSpPr>
          <p:nvPr>
            <p:ph type="title"/>
          </p:nvPr>
        </p:nvSpPr>
        <p:spPr>
          <a:prstGeom prst="rect">
            <a:avLst/>
          </a:prstGeom>
        </p:spPr>
        <p:txBody>
          <a:bodyPr/>
          <a:lstStyle/>
          <a:p>
            <a:r>
              <a:t>Click to edit Master title style</a:t>
            </a:r>
          </a:p>
        </p:txBody>
      </p:sp>
      <p:sp>
        <p:nvSpPr>
          <p:cNvPr id="25" name="Shape 25"/>
          <p:cNvSpPr>
            <a:spLocks noGrp="1"/>
          </p:cNvSpPr>
          <p:nvPr>
            <p:ph type="body" idx="1"/>
          </p:nvPr>
        </p:nvSpPr>
        <p:spPr>
          <a:prstGeom prst="rect">
            <a:avLst/>
          </a:prstGeom>
        </p:spPr>
        <p:txBody>
          <a:bodyPr/>
          <a:lstStyle/>
          <a:p>
            <a:r>
              <a:t>Click to edit Master text styles</a:t>
            </a:r>
          </a:p>
          <a:p>
            <a:pPr lvl="1"/>
            <a:r>
              <a:t>Second level</a:t>
            </a:r>
          </a:p>
          <a:p>
            <a:pPr lvl="2"/>
            <a:r>
              <a:t>Third level</a:t>
            </a:r>
          </a:p>
          <a:p>
            <a:pPr lvl="3"/>
            <a:r>
              <a:t>Fourth level</a:t>
            </a:r>
          </a:p>
          <a:p>
            <a:pPr lvl="4"/>
            <a:r>
              <a:t>Fifth level</a:t>
            </a:r>
          </a:p>
        </p:txBody>
      </p:sp>
      <p:sp>
        <p:nvSpPr>
          <p:cNvPr id="26" name="Shape 26"/>
          <p:cNvSpPr>
            <a:spLocks noGrp="1"/>
          </p:cNvSpPr>
          <p:nvPr>
            <p:ph type="sldNum" sz="quarter" idx="2"/>
          </p:nvPr>
        </p:nvSpPr>
        <p:spPr>
          <a:xfrm>
            <a:off x="6457950" y="6356351"/>
            <a:ext cx="92329" cy="369328"/>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33" name="Shape 33"/>
          <p:cNvSpPr>
            <a:spLocks noGrp="1"/>
          </p:cNvSpPr>
          <p:nvPr>
            <p:ph type="title"/>
          </p:nvPr>
        </p:nvSpPr>
        <p:spPr>
          <a:xfrm>
            <a:off x="623887" y="1709739"/>
            <a:ext cx="7886701" cy="2852737"/>
          </a:xfrm>
          <a:prstGeom prst="rect">
            <a:avLst/>
          </a:prstGeom>
        </p:spPr>
        <p:txBody>
          <a:bodyPr anchor="b"/>
          <a:lstStyle>
            <a:lvl1pPr>
              <a:defRPr sz="6000"/>
            </a:lvl1pPr>
          </a:lstStyle>
          <a:p>
            <a:r>
              <a:t>Click to edit Master title style</a:t>
            </a:r>
          </a:p>
        </p:txBody>
      </p:sp>
      <p:sp>
        <p:nvSpPr>
          <p:cNvPr id="34" name="Shape 34"/>
          <p:cNvSpPr>
            <a:spLocks noGrp="1"/>
          </p:cNvSpPr>
          <p:nvPr>
            <p:ph type="body" sz="quarter" idx="1"/>
          </p:nvPr>
        </p:nvSpPr>
        <p:spPr>
          <a:xfrm>
            <a:off x="623887" y="4589464"/>
            <a:ext cx="7886701" cy="1500189"/>
          </a:xfrm>
          <a:prstGeom prst="rect">
            <a:avLst/>
          </a:prstGeom>
        </p:spPr>
        <p:txBody>
          <a:bodyPr/>
          <a:lstStyle>
            <a:lvl1pPr marL="0" indent="0">
              <a:buSzTx/>
              <a:buFontTx/>
              <a:buNone/>
              <a:defRPr sz="2400">
                <a:solidFill>
                  <a:srgbClr val="888888"/>
                </a:solidFill>
              </a:defRPr>
            </a:lvl1pPr>
          </a:lstStyle>
          <a:p>
            <a:r>
              <a:t>Click to edit Master text styles</a:t>
            </a:r>
          </a:p>
        </p:txBody>
      </p:sp>
      <p:sp>
        <p:nvSpPr>
          <p:cNvPr id="35" name="Shape 35"/>
          <p:cNvSpPr>
            <a:spLocks noGrp="1"/>
          </p:cNvSpPr>
          <p:nvPr>
            <p:ph type="sldNum" sz="quarter" idx="2"/>
          </p:nvPr>
        </p:nvSpPr>
        <p:spPr>
          <a:xfrm>
            <a:off x="6457950" y="6356351"/>
            <a:ext cx="92329" cy="369328"/>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2" name="Shape 42"/>
          <p:cNvSpPr>
            <a:spLocks noGrp="1"/>
          </p:cNvSpPr>
          <p:nvPr>
            <p:ph type="title"/>
          </p:nvPr>
        </p:nvSpPr>
        <p:spPr>
          <a:prstGeom prst="rect">
            <a:avLst/>
          </a:prstGeom>
        </p:spPr>
        <p:txBody>
          <a:bodyPr/>
          <a:lstStyle/>
          <a:p>
            <a:r>
              <a:t>Click to edit Master title style</a:t>
            </a:r>
          </a:p>
        </p:txBody>
      </p:sp>
      <p:sp>
        <p:nvSpPr>
          <p:cNvPr id="43" name="Shape 43"/>
          <p:cNvSpPr>
            <a:spLocks noGrp="1"/>
          </p:cNvSpPr>
          <p:nvPr>
            <p:ph type="body" sz="half" idx="1"/>
          </p:nvPr>
        </p:nvSpPr>
        <p:spPr>
          <a:xfrm>
            <a:off x="628650" y="1825625"/>
            <a:ext cx="3886200" cy="4351338"/>
          </a:xfrm>
          <a:prstGeom prst="rect">
            <a:avLst/>
          </a:prstGeom>
        </p:spPr>
        <p:txBody>
          <a:bodyPr/>
          <a:lstStyle/>
          <a:p>
            <a:r>
              <a:t>Click to edit Master text styles</a:t>
            </a:r>
          </a:p>
          <a:p>
            <a:pPr lvl="1"/>
            <a:r>
              <a:t>Second level</a:t>
            </a:r>
          </a:p>
          <a:p>
            <a:pPr lvl="2"/>
            <a:r>
              <a:t>Third level</a:t>
            </a:r>
          </a:p>
          <a:p>
            <a:pPr lvl="3"/>
            <a:r>
              <a:t>Fourth level</a:t>
            </a:r>
          </a:p>
          <a:p>
            <a:pPr lvl="4"/>
            <a:r>
              <a:t>Fifth level</a:t>
            </a:r>
          </a:p>
        </p:txBody>
      </p:sp>
      <p:sp>
        <p:nvSpPr>
          <p:cNvPr id="44" name="Shape 44"/>
          <p:cNvSpPr>
            <a:spLocks noGrp="1"/>
          </p:cNvSpPr>
          <p:nvPr>
            <p:ph type="sldNum" sz="quarter" idx="2"/>
          </p:nvPr>
        </p:nvSpPr>
        <p:spPr>
          <a:xfrm>
            <a:off x="6457950" y="6356351"/>
            <a:ext cx="92329" cy="369328"/>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51" name="Shape 51"/>
          <p:cNvSpPr>
            <a:spLocks noGrp="1"/>
          </p:cNvSpPr>
          <p:nvPr>
            <p:ph type="title"/>
          </p:nvPr>
        </p:nvSpPr>
        <p:spPr>
          <a:xfrm>
            <a:off x="629841" y="365125"/>
            <a:ext cx="7886701" cy="1325564"/>
          </a:xfrm>
          <a:prstGeom prst="rect">
            <a:avLst/>
          </a:prstGeom>
        </p:spPr>
        <p:txBody>
          <a:bodyPr/>
          <a:lstStyle/>
          <a:p>
            <a:r>
              <a:t>Click to edit Master title style</a:t>
            </a:r>
          </a:p>
        </p:txBody>
      </p:sp>
      <p:sp>
        <p:nvSpPr>
          <p:cNvPr id="52" name="Shape 52"/>
          <p:cNvSpPr>
            <a:spLocks noGrp="1"/>
          </p:cNvSpPr>
          <p:nvPr>
            <p:ph type="body" sz="quarter" idx="1"/>
          </p:nvPr>
        </p:nvSpPr>
        <p:spPr>
          <a:xfrm>
            <a:off x="629841" y="1681163"/>
            <a:ext cx="3868342" cy="823914"/>
          </a:xfrm>
          <a:prstGeom prst="rect">
            <a:avLst/>
          </a:prstGeom>
        </p:spPr>
        <p:txBody>
          <a:bodyPr anchor="b"/>
          <a:lstStyle>
            <a:lvl1pPr marL="0" indent="0">
              <a:buSzTx/>
              <a:buFontTx/>
              <a:buNone/>
              <a:defRPr sz="2400" b="1"/>
            </a:lvl1pPr>
          </a:lstStyle>
          <a:p>
            <a:r>
              <a:t>Click to edit Master text styles</a:t>
            </a:r>
          </a:p>
        </p:txBody>
      </p:sp>
      <p:sp>
        <p:nvSpPr>
          <p:cNvPr id="53" name="Shape 53"/>
          <p:cNvSpPr>
            <a:spLocks noGrp="1"/>
          </p:cNvSpPr>
          <p:nvPr>
            <p:ph type="body" sz="quarter" idx="13"/>
          </p:nvPr>
        </p:nvSpPr>
        <p:spPr>
          <a:xfrm>
            <a:off x="4629148" y="1681163"/>
            <a:ext cx="3887394" cy="823914"/>
          </a:xfrm>
          <a:prstGeom prst="rect">
            <a:avLst/>
          </a:prstGeom>
        </p:spPr>
        <p:txBody>
          <a:bodyPr anchor="b"/>
          <a:lstStyle/>
          <a:p>
            <a:endParaRPr/>
          </a:p>
        </p:txBody>
      </p:sp>
      <p:sp>
        <p:nvSpPr>
          <p:cNvPr id="54" name="Shape 54"/>
          <p:cNvSpPr>
            <a:spLocks noGrp="1"/>
          </p:cNvSpPr>
          <p:nvPr>
            <p:ph type="sldNum" sz="quarter" idx="2"/>
          </p:nvPr>
        </p:nvSpPr>
        <p:spPr>
          <a:xfrm>
            <a:off x="6457950" y="6356351"/>
            <a:ext cx="92329" cy="369328"/>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1" name="Shape 61"/>
          <p:cNvSpPr>
            <a:spLocks noGrp="1"/>
          </p:cNvSpPr>
          <p:nvPr>
            <p:ph type="title"/>
          </p:nvPr>
        </p:nvSpPr>
        <p:spPr>
          <a:prstGeom prst="rect">
            <a:avLst/>
          </a:prstGeom>
        </p:spPr>
        <p:txBody>
          <a:bodyPr/>
          <a:lstStyle/>
          <a:p>
            <a:r>
              <a:t>Click to edit Master title style</a:t>
            </a:r>
          </a:p>
        </p:txBody>
      </p:sp>
      <p:sp>
        <p:nvSpPr>
          <p:cNvPr id="62" name="Shape 62"/>
          <p:cNvSpPr>
            <a:spLocks noGrp="1"/>
          </p:cNvSpPr>
          <p:nvPr>
            <p:ph type="sldNum" sz="quarter" idx="2"/>
          </p:nvPr>
        </p:nvSpPr>
        <p:spPr>
          <a:xfrm>
            <a:off x="6457950" y="6356351"/>
            <a:ext cx="92329" cy="369328"/>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9" name="Shape 69"/>
          <p:cNvSpPr>
            <a:spLocks noGrp="1"/>
          </p:cNvSpPr>
          <p:nvPr>
            <p:ph type="sldNum" sz="quarter" idx="2"/>
          </p:nvPr>
        </p:nvSpPr>
        <p:spPr>
          <a:xfrm>
            <a:off x="6457950" y="6356351"/>
            <a:ext cx="92329" cy="369328"/>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6" name="Shape 76"/>
          <p:cNvSpPr>
            <a:spLocks noGrp="1"/>
          </p:cNvSpPr>
          <p:nvPr>
            <p:ph type="title"/>
          </p:nvPr>
        </p:nvSpPr>
        <p:spPr>
          <a:xfrm>
            <a:off x="629841" y="457200"/>
            <a:ext cx="2949178" cy="1600200"/>
          </a:xfrm>
          <a:prstGeom prst="rect">
            <a:avLst/>
          </a:prstGeom>
        </p:spPr>
        <p:txBody>
          <a:bodyPr anchor="b"/>
          <a:lstStyle>
            <a:lvl1pPr>
              <a:defRPr sz="3200"/>
            </a:lvl1pPr>
          </a:lstStyle>
          <a:p>
            <a:r>
              <a:t>Click to edit Master title style</a:t>
            </a:r>
          </a:p>
        </p:txBody>
      </p:sp>
      <p:sp>
        <p:nvSpPr>
          <p:cNvPr id="77" name="Shape 77"/>
          <p:cNvSpPr>
            <a:spLocks noGrp="1"/>
          </p:cNvSpPr>
          <p:nvPr>
            <p:ph type="body" sz="half" idx="1"/>
          </p:nvPr>
        </p:nvSpPr>
        <p:spPr>
          <a:xfrm>
            <a:off x="3887391" y="987425"/>
            <a:ext cx="4629152" cy="4873627"/>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Click to edit Master text styles</a:t>
            </a:r>
          </a:p>
          <a:p>
            <a:pPr lvl="1"/>
            <a:r>
              <a:t>Second level</a:t>
            </a:r>
          </a:p>
          <a:p>
            <a:pPr lvl="2"/>
            <a:r>
              <a:t>Third level</a:t>
            </a:r>
          </a:p>
          <a:p>
            <a:pPr lvl="3"/>
            <a:r>
              <a:t>Fourth level</a:t>
            </a:r>
          </a:p>
          <a:p>
            <a:pPr lvl="4"/>
            <a:r>
              <a:t>Fifth level</a:t>
            </a:r>
          </a:p>
        </p:txBody>
      </p:sp>
      <p:sp>
        <p:nvSpPr>
          <p:cNvPr id="78" name="Shape 78"/>
          <p:cNvSpPr>
            <a:spLocks noGrp="1"/>
          </p:cNvSpPr>
          <p:nvPr>
            <p:ph type="body" sz="quarter" idx="13"/>
          </p:nvPr>
        </p:nvSpPr>
        <p:spPr>
          <a:xfrm>
            <a:off x="629839" y="2057400"/>
            <a:ext cx="2949182" cy="3811588"/>
          </a:xfrm>
          <a:prstGeom prst="rect">
            <a:avLst/>
          </a:prstGeom>
        </p:spPr>
        <p:txBody>
          <a:bodyPr/>
          <a:lstStyle/>
          <a:p>
            <a:endParaRPr/>
          </a:p>
        </p:txBody>
      </p:sp>
      <p:sp>
        <p:nvSpPr>
          <p:cNvPr id="79" name="Shape 79"/>
          <p:cNvSpPr>
            <a:spLocks noGrp="1"/>
          </p:cNvSpPr>
          <p:nvPr>
            <p:ph type="sldNum" sz="quarter" idx="2"/>
          </p:nvPr>
        </p:nvSpPr>
        <p:spPr>
          <a:xfrm>
            <a:off x="6457950" y="6356351"/>
            <a:ext cx="92329" cy="369328"/>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6" name="Shape 86"/>
          <p:cNvSpPr>
            <a:spLocks noGrp="1"/>
          </p:cNvSpPr>
          <p:nvPr>
            <p:ph type="title"/>
          </p:nvPr>
        </p:nvSpPr>
        <p:spPr>
          <a:xfrm>
            <a:off x="629841" y="457200"/>
            <a:ext cx="2949178" cy="1600200"/>
          </a:xfrm>
          <a:prstGeom prst="rect">
            <a:avLst/>
          </a:prstGeom>
        </p:spPr>
        <p:txBody>
          <a:bodyPr anchor="b"/>
          <a:lstStyle>
            <a:lvl1pPr>
              <a:defRPr sz="3200"/>
            </a:lvl1pPr>
          </a:lstStyle>
          <a:p>
            <a:r>
              <a:t>Click to edit Master title style</a:t>
            </a:r>
          </a:p>
        </p:txBody>
      </p:sp>
      <p:sp>
        <p:nvSpPr>
          <p:cNvPr id="87" name="Shape 87"/>
          <p:cNvSpPr>
            <a:spLocks noGrp="1"/>
          </p:cNvSpPr>
          <p:nvPr>
            <p:ph type="pic" sz="half" idx="13"/>
          </p:nvPr>
        </p:nvSpPr>
        <p:spPr>
          <a:xfrm>
            <a:off x="3887391" y="987425"/>
            <a:ext cx="4629152" cy="4873627"/>
          </a:xfrm>
          <a:prstGeom prst="rect">
            <a:avLst/>
          </a:prstGeom>
        </p:spPr>
        <p:txBody>
          <a:bodyPr lIns="91439" tIns="45719" rIns="91439" bIns="45719">
            <a:noAutofit/>
          </a:bodyPr>
          <a:lstStyle/>
          <a:p>
            <a:endParaRPr/>
          </a:p>
        </p:txBody>
      </p:sp>
      <p:sp>
        <p:nvSpPr>
          <p:cNvPr id="88" name="Shape 88"/>
          <p:cNvSpPr>
            <a:spLocks noGrp="1"/>
          </p:cNvSpPr>
          <p:nvPr>
            <p:ph type="body" sz="quarter" idx="1"/>
          </p:nvPr>
        </p:nvSpPr>
        <p:spPr>
          <a:xfrm>
            <a:off x="629841" y="2057400"/>
            <a:ext cx="2949178" cy="3811588"/>
          </a:xfrm>
          <a:prstGeom prst="rect">
            <a:avLst/>
          </a:prstGeom>
        </p:spPr>
        <p:txBody>
          <a:bodyPr/>
          <a:lstStyle>
            <a:lvl1pPr marL="0" indent="0">
              <a:buSzTx/>
              <a:buFontTx/>
              <a:buNone/>
              <a:defRPr sz="1600"/>
            </a:lvl1pPr>
          </a:lstStyle>
          <a:p>
            <a:r>
              <a:t>Click to edit Master text styles</a:t>
            </a:r>
          </a:p>
        </p:txBody>
      </p:sp>
      <p:sp>
        <p:nvSpPr>
          <p:cNvPr id="89" name="Shape 89"/>
          <p:cNvSpPr>
            <a:spLocks noGrp="1"/>
          </p:cNvSpPr>
          <p:nvPr>
            <p:ph type="sldNum" sz="quarter" idx="2"/>
          </p:nvPr>
        </p:nvSpPr>
        <p:spPr>
          <a:xfrm>
            <a:off x="6457950" y="6356351"/>
            <a:ext cx="92329" cy="369328"/>
          </a:xfrm>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4" name="Group 4"/>
          <p:cNvGrpSpPr/>
          <p:nvPr userDrawn="1"/>
        </p:nvGrpSpPr>
        <p:grpSpPr>
          <a:xfrm>
            <a:off x="0" y="6381750"/>
            <a:ext cx="9144000" cy="476250"/>
            <a:chOff x="0" y="0"/>
            <a:chExt cx="9144000" cy="476250"/>
          </a:xfrm>
        </p:grpSpPr>
        <p:sp>
          <p:nvSpPr>
            <p:cNvPr id="2" name="Shape 2"/>
            <p:cNvSpPr/>
            <p:nvPr/>
          </p:nvSpPr>
          <p:spPr>
            <a:xfrm>
              <a:off x="0" y="0"/>
              <a:ext cx="9144000" cy="476250"/>
            </a:xfrm>
            <a:prstGeom prst="rect">
              <a:avLst/>
            </a:prstGeom>
            <a:solidFill>
              <a:srgbClr val="1B509E"/>
            </a:solidFill>
            <a:ln w="12700" cap="flat">
              <a:noFill/>
              <a:miter lim="400000"/>
            </a:ln>
            <a:effectLst/>
          </p:spPr>
          <p:txBody>
            <a:bodyPr wrap="square" lIns="45718" tIns="45718" rIns="45718" bIns="45718" numCol="1" anchor="ctr">
              <a:noAutofit/>
            </a:bodyPr>
            <a:lstStyle/>
            <a:p>
              <a:pPr algn="ctr"/>
              <a:endParaRPr/>
            </a:p>
          </p:txBody>
        </p:sp>
        <p:sp>
          <p:nvSpPr>
            <p:cNvPr id="3" name="Shape 3"/>
            <p:cNvSpPr/>
            <p:nvPr/>
          </p:nvSpPr>
          <p:spPr>
            <a:xfrm>
              <a:off x="4502703" y="30986"/>
              <a:ext cx="138592" cy="41427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8" tIns="45718" rIns="45718" bIns="45718" numCol="1" anchor="ctr">
              <a:spAutoFit/>
            </a:bodyPr>
            <a:lstStyle>
              <a:lvl1pPr algn="ctr">
                <a:defRPr baseline="-25000"/>
              </a:lvl1pPr>
            </a:lstStyle>
            <a:p>
              <a:r>
                <a:t> </a:t>
              </a:r>
            </a:p>
          </p:txBody>
        </p:sp>
      </p:grpSp>
      <p:sp>
        <p:nvSpPr>
          <p:cNvPr id="5" name="Shape 5"/>
          <p:cNvSpPr/>
          <p:nvPr/>
        </p:nvSpPr>
        <p:spPr>
          <a:xfrm>
            <a:off x="0" y="6486574"/>
            <a:ext cx="9144000" cy="28882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lgn="ctr">
              <a:defRPr sz="1400">
                <a:solidFill>
                  <a:srgbClr val="FFFFFF"/>
                </a:solidFill>
                <a:latin typeface="Arial"/>
                <a:ea typeface="Arial"/>
                <a:cs typeface="Arial"/>
                <a:sym typeface="Arial"/>
              </a:defRPr>
            </a:lvl1pPr>
          </a:lstStyle>
          <a:p>
            <a:r>
              <a:rPr dirty="0"/>
              <a:t>Self-soothing – 2nd Edition © Pavilion Publishing and Media Ltd and its licensors 2018.</a:t>
            </a:r>
          </a:p>
        </p:txBody>
      </p:sp>
      <p:sp>
        <p:nvSpPr>
          <p:cNvPr id="6" name="Shape 6"/>
          <p:cNvSpPr>
            <a:spLocks noGrp="1"/>
          </p:cNvSpPr>
          <p:nvPr>
            <p:ph type="title"/>
          </p:nvPr>
        </p:nvSpPr>
        <p:spPr>
          <a:xfrm>
            <a:off x="628650" y="365125"/>
            <a:ext cx="7886700" cy="1325564"/>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p>
            <a:r>
              <a:t>Click to edit Master title style</a:t>
            </a:r>
          </a:p>
        </p:txBody>
      </p:sp>
      <p:sp>
        <p:nvSpPr>
          <p:cNvPr id="7" name="Shape 7"/>
          <p:cNvSpPr>
            <a:spLocks noGrp="1"/>
          </p:cNvSpPr>
          <p:nvPr>
            <p:ph type="body" idx="1"/>
          </p:nvPr>
        </p:nvSpPr>
        <p:spPr>
          <a:xfrm>
            <a:off x="628650" y="1825625"/>
            <a:ext cx="7886700" cy="435133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r>
              <a:t>Click to edit Master text styles</a:t>
            </a:r>
          </a:p>
          <a:p>
            <a:pPr lvl="1"/>
            <a:r>
              <a:t>Second level</a:t>
            </a:r>
          </a:p>
          <a:p>
            <a:pPr lvl="2"/>
            <a:r>
              <a:t>Third level</a:t>
            </a:r>
          </a:p>
          <a:p>
            <a:pPr lvl="3"/>
            <a:r>
              <a:t>Fourth level</a:t>
            </a:r>
          </a:p>
          <a:p>
            <a:pPr lvl="4"/>
            <a:r>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ctr" defTabSz="914400" rtl="0" latinLnBrk="0">
        <a:lnSpc>
          <a:spcPct val="90000"/>
        </a:lnSpc>
        <a:spcBef>
          <a:spcPts val="0"/>
        </a:spcBef>
        <a:spcAft>
          <a:spcPts val="0"/>
        </a:spcAft>
        <a:buClrTx/>
        <a:buSzTx/>
        <a:buFontTx/>
        <a:buNone/>
        <a:tabLst/>
        <a:defRPr sz="4400" b="1" i="0" u="none" strike="noStrike" cap="none" spc="0" baseline="0">
          <a:ln>
            <a:noFill/>
          </a:ln>
          <a:solidFill>
            <a:srgbClr val="000000"/>
          </a:solidFill>
          <a:uFillTx/>
          <a:latin typeface="Arial"/>
          <a:ea typeface="Arial"/>
          <a:cs typeface="Arial"/>
          <a:sym typeface="Arial"/>
        </a:defRPr>
      </a:lvl1pPr>
      <a:lvl2pPr marL="0" marR="0" indent="0" algn="ctr" defTabSz="914400" rtl="0" latinLnBrk="0">
        <a:lnSpc>
          <a:spcPct val="90000"/>
        </a:lnSpc>
        <a:spcBef>
          <a:spcPts val="0"/>
        </a:spcBef>
        <a:spcAft>
          <a:spcPts val="0"/>
        </a:spcAft>
        <a:buClrTx/>
        <a:buSzTx/>
        <a:buFontTx/>
        <a:buNone/>
        <a:tabLst/>
        <a:defRPr sz="4400" b="1" i="0" u="none" strike="noStrike" cap="none" spc="0" baseline="0">
          <a:ln>
            <a:noFill/>
          </a:ln>
          <a:solidFill>
            <a:srgbClr val="000000"/>
          </a:solidFill>
          <a:uFillTx/>
          <a:latin typeface="Arial"/>
          <a:ea typeface="Arial"/>
          <a:cs typeface="Arial"/>
          <a:sym typeface="Arial"/>
        </a:defRPr>
      </a:lvl2pPr>
      <a:lvl3pPr marL="0" marR="0" indent="0" algn="ctr" defTabSz="914400" rtl="0" latinLnBrk="0">
        <a:lnSpc>
          <a:spcPct val="90000"/>
        </a:lnSpc>
        <a:spcBef>
          <a:spcPts val="0"/>
        </a:spcBef>
        <a:spcAft>
          <a:spcPts val="0"/>
        </a:spcAft>
        <a:buClrTx/>
        <a:buSzTx/>
        <a:buFontTx/>
        <a:buNone/>
        <a:tabLst/>
        <a:defRPr sz="4400" b="1" i="0" u="none" strike="noStrike" cap="none" spc="0" baseline="0">
          <a:ln>
            <a:noFill/>
          </a:ln>
          <a:solidFill>
            <a:srgbClr val="000000"/>
          </a:solidFill>
          <a:uFillTx/>
          <a:latin typeface="Arial"/>
          <a:ea typeface="Arial"/>
          <a:cs typeface="Arial"/>
          <a:sym typeface="Arial"/>
        </a:defRPr>
      </a:lvl3pPr>
      <a:lvl4pPr marL="0" marR="0" indent="0" algn="ctr" defTabSz="914400" rtl="0" latinLnBrk="0">
        <a:lnSpc>
          <a:spcPct val="90000"/>
        </a:lnSpc>
        <a:spcBef>
          <a:spcPts val="0"/>
        </a:spcBef>
        <a:spcAft>
          <a:spcPts val="0"/>
        </a:spcAft>
        <a:buClrTx/>
        <a:buSzTx/>
        <a:buFontTx/>
        <a:buNone/>
        <a:tabLst/>
        <a:defRPr sz="4400" b="1" i="0" u="none" strike="noStrike" cap="none" spc="0" baseline="0">
          <a:ln>
            <a:noFill/>
          </a:ln>
          <a:solidFill>
            <a:srgbClr val="000000"/>
          </a:solidFill>
          <a:uFillTx/>
          <a:latin typeface="Arial"/>
          <a:ea typeface="Arial"/>
          <a:cs typeface="Arial"/>
          <a:sym typeface="Arial"/>
        </a:defRPr>
      </a:lvl4pPr>
      <a:lvl5pPr marL="0" marR="0" indent="0" algn="ctr" defTabSz="914400" rtl="0" latinLnBrk="0">
        <a:lnSpc>
          <a:spcPct val="90000"/>
        </a:lnSpc>
        <a:spcBef>
          <a:spcPts val="0"/>
        </a:spcBef>
        <a:spcAft>
          <a:spcPts val="0"/>
        </a:spcAft>
        <a:buClrTx/>
        <a:buSzTx/>
        <a:buFontTx/>
        <a:buNone/>
        <a:tabLst/>
        <a:defRPr sz="4400" b="1" i="0" u="none" strike="noStrike" cap="none" spc="0" baseline="0">
          <a:ln>
            <a:noFill/>
          </a:ln>
          <a:solidFill>
            <a:srgbClr val="000000"/>
          </a:solidFill>
          <a:uFillTx/>
          <a:latin typeface="Arial"/>
          <a:ea typeface="Arial"/>
          <a:cs typeface="Arial"/>
          <a:sym typeface="Arial"/>
        </a:defRPr>
      </a:lvl5pPr>
      <a:lvl6pPr marL="0" marR="0" indent="0" algn="ctr" defTabSz="914400" rtl="0" latinLnBrk="0">
        <a:lnSpc>
          <a:spcPct val="90000"/>
        </a:lnSpc>
        <a:spcBef>
          <a:spcPts val="0"/>
        </a:spcBef>
        <a:spcAft>
          <a:spcPts val="0"/>
        </a:spcAft>
        <a:buClrTx/>
        <a:buSzTx/>
        <a:buFontTx/>
        <a:buNone/>
        <a:tabLst/>
        <a:defRPr sz="4400" b="1" i="0" u="none" strike="noStrike" cap="none" spc="0" baseline="0">
          <a:ln>
            <a:noFill/>
          </a:ln>
          <a:solidFill>
            <a:srgbClr val="000000"/>
          </a:solidFill>
          <a:uFillTx/>
          <a:latin typeface="Arial"/>
          <a:ea typeface="Arial"/>
          <a:cs typeface="Arial"/>
          <a:sym typeface="Arial"/>
        </a:defRPr>
      </a:lvl6pPr>
      <a:lvl7pPr marL="0" marR="0" indent="0" algn="ctr" defTabSz="914400" rtl="0" latinLnBrk="0">
        <a:lnSpc>
          <a:spcPct val="90000"/>
        </a:lnSpc>
        <a:spcBef>
          <a:spcPts val="0"/>
        </a:spcBef>
        <a:spcAft>
          <a:spcPts val="0"/>
        </a:spcAft>
        <a:buClrTx/>
        <a:buSzTx/>
        <a:buFontTx/>
        <a:buNone/>
        <a:tabLst/>
        <a:defRPr sz="4400" b="1" i="0" u="none" strike="noStrike" cap="none" spc="0" baseline="0">
          <a:ln>
            <a:noFill/>
          </a:ln>
          <a:solidFill>
            <a:srgbClr val="000000"/>
          </a:solidFill>
          <a:uFillTx/>
          <a:latin typeface="Arial"/>
          <a:ea typeface="Arial"/>
          <a:cs typeface="Arial"/>
          <a:sym typeface="Arial"/>
        </a:defRPr>
      </a:lvl7pPr>
      <a:lvl8pPr marL="0" marR="0" indent="0" algn="ctr" defTabSz="914400" rtl="0" latinLnBrk="0">
        <a:lnSpc>
          <a:spcPct val="90000"/>
        </a:lnSpc>
        <a:spcBef>
          <a:spcPts val="0"/>
        </a:spcBef>
        <a:spcAft>
          <a:spcPts val="0"/>
        </a:spcAft>
        <a:buClrTx/>
        <a:buSzTx/>
        <a:buFontTx/>
        <a:buNone/>
        <a:tabLst/>
        <a:defRPr sz="4400" b="1" i="0" u="none" strike="noStrike" cap="none" spc="0" baseline="0">
          <a:ln>
            <a:noFill/>
          </a:ln>
          <a:solidFill>
            <a:srgbClr val="000000"/>
          </a:solidFill>
          <a:uFillTx/>
          <a:latin typeface="Arial"/>
          <a:ea typeface="Arial"/>
          <a:cs typeface="Arial"/>
          <a:sym typeface="Arial"/>
        </a:defRPr>
      </a:lvl8pPr>
      <a:lvl9pPr marL="0" marR="0" indent="0" algn="ctr" defTabSz="914400" rtl="0" latinLnBrk="0">
        <a:lnSpc>
          <a:spcPct val="90000"/>
        </a:lnSpc>
        <a:spcBef>
          <a:spcPts val="0"/>
        </a:spcBef>
        <a:spcAft>
          <a:spcPts val="0"/>
        </a:spcAft>
        <a:buClrTx/>
        <a:buSzTx/>
        <a:buFontTx/>
        <a:buNone/>
        <a:tabLst/>
        <a:defRPr sz="4400" b="1" i="0" u="none" strike="noStrike" cap="none" spc="0" baseline="0">
          <a:ln>
            <a:noFill/>
          </a:ln>
          <a:solidFill>
            <a:srgbClr val="000000"/>
          </a:solidFill>
          <a:uFillTx/>
          <a:latin typeface="Arial"/>
          <a:ea typeface="Arial"/>
          <a:cs typeface="Arial"/>
          <a:sym typeface="Arial"/>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a:ea typeface="Arial"/>
          <a:cs typeface="Arial"/>
          <a:sym typeface="Arial"/>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a:ea typeface="Arial"/>
          <a:cs typeface="Arial"/>
          <a:sym typeface="Arial"/>
        </a:defRPr>
      </a:lvl2pPr>
      <a:lvl3pPr marL="1234438" marR="0" indent="-320038"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a:ea typeface="Arial"/>
          <a:cs typeface="Arial"/>
          <a:sym typeface="Arial"/>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a:ea typeface="Arial"/>
          <a:cs typeface="Arial"/>
          <a:sym typeface="Arial"/>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a:ea typeface="Arial"/>
          <a:cs typeface="Arial"/>
          <a:sym typeface="Arial"/>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a:ea typeface="Arial"/>
          <a:cs typeface="Arial"/>
          <a:sym typeface="Arial"/>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a:ea typeface="Arial"/>
          <a:cs typeface="Arial"/>
          <a:sym typeface="Arial"/>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a:ea typeface="Arial"/>
          <a:cs typeface="Arial"/>
          <a:sym typeface="Arial"/>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a:ea typeface="Arial"/>
          <a:cs typeface="Arial"/>
          <a:sym typeface="Arial"/>
        </a:defRPr>
      </a:lvl9pPr>
    </p:bodyStyle>
    <p:otherStyle>
      <a:lvl1pPr marL="0" marR="0" indent="0" algn="l"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alibri"/>
        </a:defRPr>
      </a:lvl1pPr>
      <a:lvl2pPr marL="0" marR="0" indent="0" algn="l"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alibri"/>
        </a:defRPr>
      </a:lvl2pPr>
      <a:lvl3pPr marL="0" marR="0" indent="0" algn="l"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alibri"/>
        </a:defRPr>
      </a:lvl3pPr>
      <a:lvl4pPr marL="0" marR="0" indent="0" algn="l"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alibri"/>
        </a:defRPr>
      </a:lvl4pPr>
      <a:lvl5pPr marL="0" marR="0" indent="0" algn="l"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alibri"/>
        </a:defRPr>
      </a:lvl5pPr>
      <a:lvl6pPr marL="0" marR="0" indent="0" algn="l"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alibri"/>
        </a:defRPr>
      </a:lvl6pPr>
      <a:lvl7pPr marL="0" marR="0" indent="0" algn="l"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alibri"/>
        </a:defRPr>
      </a:lvl7pPr>
      <a:lvl8pPr marL="0" marR="0" indent="0" algn="l"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alibri"/>
        </a:defRPr>
      </a:lvl8pPr>
      <a:lvl9pPr marL="0" marR="0" indent="0" algn="l"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ihatecilantro.com/" TargetMode="External"/><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a:spLocks noGrp="1"/>
          </p:cNvSpPr>
          <p:nvPr>
            <p:ph type="ctrTitle"/>
          </p:nvPr>
        </p:nvSpPr>
        <p:spPr>
          <a:xfrm>
            <a:off x="0" y="1837183"/>
            <a:ext cx="9144000" cy="1156232"/>
          </a:xfrm>
          <a:prstGeom prst="rect">
            <a:avLst/>
          </a:prstGeom>
        </p:spPr>
        <p:txBody>
          <a:bodyPr/>
          <a:lstStyle>
            <a:lvl1pPr>
              <a:defRPr sz="5000"/>
            </a:lvl1pPr>
          </a:lstStyle>
          <a:p>
            <a:r>
              <a:rPr dirty="0"/>
              <a:t>Self-soothing</a:t>
            </a:r>
          </a:p>
        </p:txBody>
      </p:sp>
      <p:sp>
        <p:nvSpPr>
          <p:cNvPr id="117" name="Shape 117"/>
          <p:cNvSpPr>
            <a:spLocks noGrp="1"/>
          </p:cNvSpPr>
          <p:nvPr>
            <p:ph type="subTitle" sz="quarter" idx="1"/>
          </p:nvPr>
        </p:nvSpPr>
        <p:spPr>
          <a:xfrm>
            <a:off x="0" y="3428672"/>
            <a:ext cx="9144000" cy="1091527"/>
          </a:xfrm>
          <a:prstGeom prst="rect">
            <a:avLst/>
          </a:prstGeom>
        </p:spPr>
        <p:txBody>
          <a:bodyPr/>
          <a:lstStyle/>
          <a:p>
            <a:r>
              <a:rPr dirty="0"/>
              <a:t>Learning to cope with everyday and extraordinary stress</a:t>
            </a:r>
          </a:p>
        </p:txBody>
      </p:sp>
      <p:sp>
        <p:nvSpPr>
          <p:cNvPr id="118" name="Shape 118"/>
          <p:cNvSpPr/>
          <p:nvPr/>
        </p:nvSpPr>
        <p:spPr>
          <a:xfrm>
            <a:off x="161508" y="132118"/>
            <a:ext cx="1155701" cy="28882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1400">
                <a:latin typeface="Arial"/>
                <a:ea typeface="Arial"/>
                <a:cs typeface="Arial"/>
                <a:sym typeface="Arial"/>
              </a:defRPr>
            </a:lvl1pPr>
          </a:lstStyle>
          <a:p>
            <a:r>
              <a:t>Slide 1</a:t>
            </a:r>
          </a:p>
        </p:txBody>
      </p:sp>
      <p:pic>
        <p:nvPicPr>
          <p:cNvPr id="119" name="image1.png" descr="Pavilion-150.RGB.png"/>
          <p:cNvPicPr>
            <a:picLocks noChangeAspect="1"/>
          </p:cNvPicPr>
          <p:nvPr/>
        </p:nvPicPr>
        <p:blipFill>
          <a:blip r:embed="rId2">
            <a:extLst/>
          </a:blip>
          <a:stretch>
            <a:fillRect/>
          </a:stretch>
        </p:blipFill>
        <p:spPr>
          <a:xfrm>
            <a:off x="8172450" y="5124450"/>
            <a:ext cx="576263" cy="968375"/>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Shape 157"/>
          <p:cNvSpPr>
            <a:spLocks noGrp="1"/>
          </p:cNvSpPr>
          <p:nvPr>
            <p:ph type="body" sz="half" idx="1"/>
          </p:nvPr>
        </p:nvSpPr>
        <p:spPr>
          <a:xfrm>
            <a:off x="1290865" y="2170340"/>
            <a:ext cx="6873421" cy="2365376"/>
          </a:xfrm>
          <a:prstGeom prst="rect">
            <a:avLst/>
          </a:prstGeom>
        </p:spPr>
        <p:txBody>
          <a:bodyPr/>
          <a:lstStyle/>
          <a:p>
            <a:pPr>
              <a:defRPr sz="3000"/>
            </a:pPr>
            <a:r>
              <a:t>the brain stem is our ‘action centre’</a:t>
            </a:r>
          </a:p>
          <a:p>
            <a:pPr>
              <a:defRPr sz="3000"/>
            </a:pPr>
            <a:r>
              <a:t>the limbic system our ‘feeling centre’ </a:t>
            </a:r>
          </a:p>
          <a:p>
            <a:pPr>
              <a:defRPr sz="3000"/>
            </a:pPr>
            <a:r>
              <a:t>the cortex our ‘thinking centre’</a:t>
            </a:r>
          </a:p>
        </p:txBody>
      </p:sp>
      <p:sp>
        <p:nvSpPr>
          <p:cNvPr id="158" name="Shape 158"/>
          <p:cNvSpPr/>
          <p:nvPr/>
        </p:nvSpPr>
        <p:spPr>
          <a:xfrm>
            <a:off x="161508" y="132118"/>
            <a:ext cx="1155701" cy="28882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1400">
                <a:latin typeface="Arial"/>
                <a:ea typeface="Arial"/>
                <a:cs typeface="Arial"/>
                <a:sym typeface="Arial"/>
              </a:defRPr>
            </a:lvl1pPr>
          </a:lstStyle>
          <a:p>
            <a:r>
              <a:t>Slide 10</a:t>
            </a:r>
          </a:p>
        </p:txBody>
      </p:sp>
      <p:sp>
        <p:nvSpPr>
          <p:cNvPr id="159" name="Shape 159"/>
          <p:cNvSpPr/>
          <p:nvPr/>
        </p:nvSpPr>
        <p:spPr>
          <a:xfrm>
            <a:off x="2356559" y="559191"/>
            <a:ext cx="4038799" cy="708157"/>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4400" b="1">
                <a:latin typeface="Arial"/>
                <a:ea typeface="Arial"/>
                <a:cs typeface="Arial"/>
                <a:sym typeface="Arial"/>
              </a:defRPr>
            </a:lvl1pPr>
          </a:lstStyle>
          <a:p>
            <a:r>
              <a:t>In summary</a:t>
            </a:r>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Shape 161"/>
          <p:cNvSpPr>
            <a:spLocks noGrp="1"/>
          </p:cNvSpPr>
          <p:nvPr>
            <p:ph type="title"/>
          </p:nvPr>
        </p:nvSpPr>
        <p:spPr>
          <a:xfrm>
            <a:off x="2138130" y="417130"/>
            <a:ext cx="4630602" cy="961724"/>
          </a:xfrm>
          <a:prstGeom prst="rect">
            <a:avLst/>
          </a:prstGeom>
        </p:spPr>
        <p:txBody>
          <a:bodyPr/>
          <a:lstStyle/>
          <a:p>
            <a:r>
              <a:t>Brain waves</a:t>
            </a:r>
          </a:p>
        </p:txBody>
      </p:sp>
      <p:sp>
        <p:nvSpPr>
          <p:cNvPr id="162" name="Shape 162"/>
          <p:cNvSpPr/>
          <p:nvPr/>
        </p:nvSpPr>
        <p:spPr>
          <a:xfrm>
            <a:off x="161508" y="132118"/>
            <a:ext cx="1155701" cy="28882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1400">
                <a:latin typeface="Arial"/>
                <a:ea typeface="Arial"/>
                <a:cs typeface="Arial"/>
                <a:sym typeface="Arial"/>
              </a:defRPr>
            </a:lvl1pPr>
          </a:lstStyle>
          <a:p>
            <a:r>
              <a:t>Slide 11</a:t>
            </a:r>
          </a:p>
        </p:txBody>
      </p:sp>
      <p:pic>
        <p:nvPicPr>
          <p:cNvPr id="163" name="image7.jpeg" descr="Slide11_table.jpg"/>
          <p:cNvPicPr>
            <a:picLocks noChangeAspect="1"/>
          </p:cNvPicPr>
          <p:nvPr/>
        </p:nvPicPr>
        <p:blipFill>
          <a:blip r:embed="rId2">
            <a:extLst/>
          </a:blip>
          <a:stretch>
            <a:fillRect/>
          </a:stretch>
        </p:blipFill>
        <p:spPr>
          <a:xfrm>
            <a:off x="489857" y="1649184"/>
            <a:ext cx="8164287" cy="4032430"/>
          </a:xfrm>
          <a:prstGeom prst="rect">
            <a:avLst/>
          </a:prstGeom>
          <a:ln w="12700">
            <a:miter lim="400000"/>
          </a:ln>
        </p:spPr>
      </p:pic>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Shape 165"/>
          <p:cNvSpPr>
            <a:spLocks noGrp="1"/>
          </p:cNvSpPr>
          <p:nvPr>
            <p:ph type="title"/>
          </p:nvPr>
        </p:nvSpPr>
        <p:spPr>
          <a:xfrm>
            <a:off x="559706" y="573767"/>
            <a:ext cx="7994651" cy="1325564"/>
          </a:xfrm>
          <a:prstGeom prst="rect">
            <a:avLst/>
          </a:prstGeom>
        </p:spPr>
        <p:txBody>
          <a:bodyPr/>
          <a:lstStyle>
            <a:lvl1pPr>
              <a:lnSpc>
                <a:spcPct val="100000"/>
              </a:lnSpc>
              <a:defRPr sz="3600"/>
            </a:lvl1pPr>
          </a:lstStyle>
          <a:p>
            <a:r>
              <a:t>How does this information apply to the self-soothing programme? (1)</a:t>
            </a:r>
          </a:p>
        </p:txBody>
      </p:sp>
      <p:sp>
        <p:nvSpPr>
          <p:cNvPr id="166" name="Shape 166"/>
          <p:cNvSpPr>
            <a:spLocks noGrp="1"/>
          </p:cNvSpPr>
          <p:nvPr>
            <p:ph type="body" sz="half" idx="1"/>
          </p:nvPr>
        </p:nvSpPr>
        <p:spPr>
          <a:xfrm>
            <a:off x="1408792" y="2288270"/>
            <a:ext cx="6646637" cy="3190877"/>
          </a:xfrm>
          <a:prstGeom prst="rect">
            <a:avLst/>
          </a:prstGeom>
        </p:spPr>
        <p:txBody>
          <a:bodyPr/>
          <a:lstStyle/>
          <a:p>
            <a:pPr>
              <a:lnSpc>
                <a:spcPct val="100000"/>
              </a:lnSpc>
              <a:defRPr sz="2400"/>
            </a:pPr>
            <a:r>
              <a:t>The brain can change and develop in response to our experiences. This is called plasticity, and it is what allows us to learn. </a:t>
            </a:r>
          </a:p>
          <a:p>
            <a:pPr>
              <a:lnSpc>
                <a:spcPct val="100000"/>
              </a:lnSpc>
              <a:defRPr sz="2400"/>
            </a:pPr>
            <a:r>
              <a:t>It involves the brain growing new neuronal pathways.</a:t>
            </a:r>
          </a:p>
          <a:p>
            <a:pPr>
              <a:lnSpc>
                <a:spcPct val="100000"/>
              </a:lnSpc>
              <a:defRPr sz="2400"/>
            </a:pPr>
            <a:r>
              <a:t>To establish new neural pathways simply requires repetition – regular practice.</a:t>
            </a:r>
          </a:p>
        </p:txBody>
      </p:sp>
      <p:sp>
        <p:nvSpPr>
          <p:cNvPr id="167" name="Shape 167"/>
          <p:cNvSpPr/>
          <p:nvPr/>
        </p:nvSpPr>
        <p:spPr>
          <a:xfrm>
            <a:off x="161508" y="132118"/>
            <a:ext cx="1155701" cy="28882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1400">
                <a:latin typeface="Arial"/>
                <a:ea typeface="Arial"/>
                <a:cs typeface="Arial"/>
                <a:sym typeface="Arial"/>
              </a:defRPr>
            </a:lvl1pPr>
          </a:lstStyle>
          <a:p>
            <a:r>
              <a:t>Slide 12</a:t>
            </a: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Shape 169"/>
          <p:cNvSpPr>
            <a:spLocks noGrp="1"/>
          </p:cNvSpPr>
          <p:nvPr>
            <p:ph type="body" idx="1"/>
          </p:nvPr>
        </p:nvSpPr>
        <p:spPr>
          <a:xfrm>
            <a:off x="1082222" y="2179409"/>
            <a:ext cx="7145564" cy="3825878"/>
          </a:xfrm>
          <a:prstGeom prst="rect">
            <a:avLst/>
          </a:prstGeom>
        </p:spPr>
        <p:txBody>
          <a:bodyPr/>
          <a:lstStyle/>
          <a:p>
            <a:pPr>
              <a:lnSpc>
                <a:spcPct val="100000"/>
              </a:lnSpc>
              <a:defRPr sz="2400"/>
            </a:pPr>
            <a:r>
              <a:t>For a new neural pathway to develop (for us to learn), the neurons must ‘fire’ together repeatedly – a bit like a string of Christmas tree lights where certain colours light up or patterns repeat themselves. </a:t>
            </a:r>
          </a:p>
          <a:p>
            <a:pPr>
              <a:lnSpc>
                <a:spcPct val="100000"/>
              </a:lnSpc>
              <a:defRPr sz="2400"/>
            </a:pPr>
            <a:r>
              <a:t>Changing old habits requires establishing new ones through practice and repetition. </a:t>
            </a:r>
          </a:p>
          <a:p>
            <a:pPr>
              <a:lnSpc>
                <a:spcPct val="100000"/>
              </a:lnSpc>
              <a:defRPr sz="2400"/>
            </a:pPr>
            <a:r>
              <a:t>This creates and reinforces the new neural pathways that allow us to change.</a:t>
            </a:r>
          </a:p>
        </p:txBody>
      </p:sp>
      <p:sp>
        <p:nvSpPr>
          <p:cNvPr id="170" name="Shape 170"/>
          <p:cNvSpPr>
            <a:spLocks noGrp="1"/>
          </p:cNvSpPr>
          <p:nvPr>
            <p:ph type="title"/>
          </p:nvPr>
        </p:nvSpPr>
        <p:spPr>
          <a:xfrm>
            <a:off x="559706" y="573767"/>
            <a:ext cx="7994651" cy="1325564"/>
          </a:xfrm>
          <a:prstGeom prst="rect">
            <a:avLst/>
          </a:prstGeom>
        </p:spPr>
        <p:txBody>
          <a:bodyPr/>
          <a:lstStyle>
            <a:lvl1pPr>
              <a:lnSpc>
                <a:spcPct val="100000"/>
              </a:lnSpc>
              <a:defRPr sz="3600"/>
            </a:lvl1pPr>
          </a:lstStyle>
          <a:p>
            <a:r>
              <a:t>How does this information apply to the self-soothing programme? (2)</a:t>
            </a:r>
          </a:p>
        </p:txBody>
      </p:sp>
      <p:sp>
        <p:nvSpPr>
          <p:cNvPr id="171" name="Shape 171"/>
          <p:cNvSpPr/>
          <p:nvPr/>
        </p:nvSpPr>
        <p:spPr>
          <a:xfrm>
            <a:off x="161508" y="132118"/>
            <a:ext cx="1155701" cy="28882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1400">
                <a:latin typeface="Arial"/>
                <a:ea typeface="Arial"/>
                <a:cs typeface="Arial"/>
                <a:sym typeface="Arial"/>
              </a:defRPr>
            </a:lvl1pPr>
          </a:lstStyle>
          <a:p>
            <a:r>
              <a:t>Slide 13</a:t>
            </a: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hape 173"/>
          <p:cNvSpPr>
            <a:spLocks noGrp="1"/>
          </p:cNvSpPr>
          <p:nvPr>
            <p:ph type="body" idx="1"/>
          </p:nvPr>
        </p:nvSpPr>
        <p:spPr>
          <a:xfrm>
            <a:off x="909865" y="2170338"/>
            <a:ext cx="7417707" cy="3834949"/>
          </a:xfrm>
          <a:prstGeom prst="rect">
            <a:avLst/>
          </a:prstGeom>
        </p:spPr>
        <p:txBody>
          <a:bodyPr/>
          <a:lstStyle/>
          <a:p>
            <a:pPr>
              <a:lnSpc>
                <a:spcPct val="100000"/>
              </a:lnSpc>
              <a:defRPr sz="2000"/>
            </a:pPr>
            <a:r>
              <a:t>Constant and repeated exposure to stress fires up the stress response system, and the plasticity of the mind means that these responses can become ‘hardwired’ in our brains. The body becomes accustomed to being on stress alert. </a:t>
            </a:r>
            <a:r>
              <a:rPr b="1"/>
              <a:t>Changing this wiring is what we need to achieve.</a:t>
            </a:r>
          </a:p>
          <a:p>
            <a:pPr>
              <a:lnSpc>
                <a:spcPct val="100000"/>
              </a:lnSpc>
              <a:defRPr sz="2000"/>
            </a:pPr>
            <a:r>
              <a:t>The aim of the techniques in this programme is to ‘retrain’ </a:t>
            </a:r>
            <a:br/>
            <a:r>
              <a:t>our minds, to learn new habits and thoughts, and to form </a:t>
            </a:r>
            <a:br/>
            <a:r>
              <a:t>new neural pathways that allow us to enter a relaxation state at will, or more easily. </a:t>
            </a:r>
          </a:p>
          <a:p>
            <a:pPr>
              <a:lnSpc>
                <a:spcPct val="100000"/>
              </a:lnSpc>
              <a:defRPr sz="2000"/>
            </a:pPr>
            <a:r>
              <a:t>To do this, we need to learn how to control our bodies’ stress response and be able to relax mode after stressful periods. </a:t>
            </a:r>
          </a:p>
        </p:txBody>
      </p:sp>
      <p:sp>
        <p:nvSpPr>
          <p:cNvPr id="174" name="Shape 174"/>
          <p:cNvSpPr>
            <a:spLocks noGrp="1"/>
          </p:cNvSpPr>
          <p:nvPr>
            <p:ph type="title"/>
          </p:nvPr>
        </p:nvSpPr>
        <p:spPr>
          <a:xfrm>
            <a:off x="559706" y="573767"/>
            <a:ext cx="7994651" cy="1325564"/>
          </a:xfrm>
          <a:prstGeom prst="rect">
            <a:avLst/>
          </a:prstGeom>
        </p:spPr>
        <p:txBody>
          <a:bodyPr/>
          <a:lstStyle>
            <a:lvl1pPr>
              <a:lnSpc>
                <a:spcPct val="100000"/>
              </a:lnSpc>
              <a:defRPr sz="3600"/>
            </a:lvl1pPr>
          </a:lstStyle>
          <a:p>
            <a:r>
              <a:t>How does this information apply to the self-soothing programme? (3)</a:t>
            </a:r>
          </a:p>
        </p:txBody>
      </p:sp>
      <p:sp>
        <p:nvSpPr>
          <p:cNvPr id="175" name="Shape 175"/>
          <p:cNvSpPr/>
          <p:nvPr/>
        </p:nvSpPr>
        <p:spPr>
          <a:xfrm>
            <a:off x="161508" y="132118"/>
            <a:ext cx="1155701" cy="28882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1400">
                <a:latin typeface="Arial"/>
                <a:ea typeface="Arial"/>
                <a:cs typeface="Arial"/>
                <a:sym typeface="Arial"/>
              </a:defRPr>
            </a:lvl1pPr>
          </a:lstStyle>
          <a:p>
            <a:r>
              <a:t>Slide 14</a:t>
            </a:r>
          </a:p>
        </p:txBody>
      </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a:spLocks noGrp="1"/>
          </p:cNvSpPr>
          <p:nvPr>
            <p:ph type="title"/>
          </p:nvPr>
        </p:nvSpPr>
        <p:spPr>
          <a:xfrm>
            <a:off x="1465943" y="328246"/>
            <a:ext cx="6181273" cy="1325563"/>
          </a:xfrm>
          <a:prstGeom prst="rect">
            <a:avLst/>
          </a:prstGeom>
        </p:spPr>
        <p:txBody>
          <a:bodyPr/>
          <a:lstStyle/>
          <a:p>
            <a:r>
              <a:t>The seesaw of stress</a:t>
            </a:r>
          </a:p>
        </p:txBody>
      </p:sp>
      <p:sp>
        <p:nvSpPr>
          <p:cNvPr id="178" name="Shape 178"/>
          <p:cNvSpPr/>
          <p:nvPr/>
        </p:nvSpPr>
        <p:spPr>
          <a:xfrm>
            <a:off x="161508" y="132118"/>
            <a:ext cx="1155701" cy="28882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1400">
                <a:latin typeface="Arial"/>
                <a:ea typeface="Arial"/>
                <a:cs typeface="Arial"/>
                <a:sym typeface="Arial"/>
              </a:defRPr>
            </a:lvl1pPr>
          </a:lstStyle>
          <a:p>
            <a:r>
              <a:t>Slide 15</a:t>
            </a:r>
          </a:p>
        </p:txBody>
      </p:sp>
      <p:pic>
        <p:nvPicPr>
          <p:cNvPr id="179" name="image8.jpeg" descr="Image5NEW.jpg"/>
          <p:cNvPicPr>
            <a:picLocks noChangeAspect="1"/>
          </p:cNvPicPr>
          <p:nvPr/>
        </p:nvPicPr>
        <p:blipFill>
          <a:blip r:embed="rId2">
            <a:extLst/>
          </a:blip>
          <a:stretch>
            <a:fillRect/>
          </a:stretch>
        </p:blipFill>
        <p:spPr>
          <a:xfrm>
            <a:off x="117931" y="1828806"/>
            <a:ext cx="8899071" cy="3354550"/>
          </a:xfrm>
          <a:prstGeom prst="rect">
            <a:avLst/>
          </a:prstGeom>
          <a:ln w="12700">
            <a:miter lim="400000"/>
          </a:ln>
        </p:spPr>
      </p:pic>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a:spLocks noGrp="1"/>
          </p:cNvSpPr>
          <p:nvPr>
            <p:ph type="title"/>
          </p:nvPr>
        </p:nvSpPr>
        <p:spPr>
          <a:xfrm>
            <a:off x="2161720" y="418959"/>
            <a:ext cx="4724948" cy="1325564"/>
          </a:xfrm>
          <a:prstGeom prst="rect">
            <a:avLst/>
          </a:prstGeom>
        </p:spPr>
        <p:txBody>
          <a:bodyPr/>
          <a:lstStyle/>
          <a:p>
            <a:r>
              <a:t>The continuum of stress</a:t>
            </a:r>
          </a:p>
        </p:txBody>
      </p:sp>
      <p:sp>
        <p:nvSpPr>
          <p:cNvPr id="182" name="Shape 182"/>
          <p:cNvSpPr/>
          <p:nvPr/>
        </p:nvSpPr>
        <p:spPr>
          <a:xfrm>
            <a:off x="161508" y="132118"/>
            <a:ext cx="1155701" cy="28882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1400">
                <a:latin typeface="Arial"/>
                <a:ea typeface="Arial"/>
                <a:cs typeface="Arial"/>
                <a:sym typeface="Arial"/>
              </a:defRPr>
            </a:lvl1pPr>
          </a:lstStyle>
          <a:p>
            <a:r>
              <a:t>Slide 16</a:t>
            </a:r>
          </a:p>
        </p:txBody>
      </p:sp>
      <p:pic>
        <p:nvPicPr>
          <p:cNvPr id="183" name="image3.png"/>
          <p:cNvPicPr>
            <a:picLocks noChangeAspect="1"/>
          </p:cNvPicPr>
          <p:nvPr/>
        </p:nvPicPr>
        <p:blipFill>
          <a:blip r:embed="rId2">
            <a:extLst/>
          </a:blip>
          <a:stretch>
            <a:fillRect/>
          </a:stretch>
        </p:blipFill>
        <p:spPr>
          <a:xfrm>
            <a:off x="497113" y="2621643"/>
            <a:ext cx="8474531" cy="2477170"/>
          </a:xfrm>
          <a:prstGeom prst="rect">
            <a:avLst/>
          </a:prstGeom>
          <a:ln w="12700">
            <a:miter lim="400000"/>
          </a:ln>
        </p:spPr>
      </p:pic>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 name="image9.jpeg"/>
          <p:cNvPicPr>
            <a:picLocks noChangeAspect="1"/>
          </p:cNvPicPr>
          <p:nvPr/>
        </p:nvPicPr>
        <p:blipFill>
          <a:blip r:embed="rId2">
            <a:extLst/>
          </a:blip>
          <a:stretch>
            <a:fillRect/>
          </a:stretch>
        </p:blipFill>
        <p:spPr>
          <a:xfrm>
            <a:off x="-13756" y="1100"/>
            <a:ext cx="9171513" cy="6383883"/>
          </a:xfrm>
          <a:prstGeom prst="rect">
            <a:avLst/>
          </a:prstGeom>
          <a:ln w="12700">
            <a:miter lim="400000"/>
          </a:ln>
        </p:spPr>
      </p:pic>
      <p:sp>
        <p:nvSpPr>
          <p:cNvPr id="186" name="Shape 186"/>
          <p:cNvSpPr/>
          <p:nvPr/>
        </p:nvSpPr>
        <p:spPr>
          <a:xfrm>
            <a:off x="1135742" y="1028212"/>
            <a:ext cx="6927851" cy="1281486"/>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lnSpcReduction="10000"/>
          </a:bodyPr>
          <a:lstStyle/>
          <a:p>
            <a:pPr algn="ctr">
              <a:lnSpc>
                <a:spcPct val="90000"/>
              </a:lnSpc>
              <a:defRPr sz="4400" b="1">
                <a:solidFill>
                  <a:srgbClr val="FFFFFF"/>
                </a:solidFill>
                <a:latin typeface="Arial"/>
                <a:ea typeface="Arial"/>
                <a:cs typeface="Arial"/>
                <a:sym typeface="Arial"/>
              </a:defRPr>
            </a:pPr>
            <a:r>
              <a:t>Module 1: </a:t>
            </a:r>
            <a:br/>
            <a:r>
              <a:t>Harness the breath</a:t>
            </a:r>
          </a:p>
        </p:txBody>
      </p: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p:cNvSpPr>
          <p:nvPr>
            <p:ph type="body" idx="1"/>
          </p:nvPr>
        </p:nvSpPr>
        <p:spPr>
          <a:xfrm>
            <a:off x="1408776" y="1626051"/>
            <a:ext cx="6474283" cy="4506234"/>
          </a:xfrm>
          <a:prstGeom prst="rect">
            <a:avLst/>
          </a:prstGeom>
        </p:spPr>
        <p:txBody>
          <a:bodyPr/>
          <a:lstStyle/>
          <a:p>
            <a:pPr marL="0" indent="0">
              <a:buSzTx/>
              <a:buNone/>
              <a:defRPr sz="2400"/>
            </a:pPr>
            <a:r>
              <a:t>The benefits of long, deep breathing are:</a:t>
            </a:r>
          </a:p>
          <a:p>
            <a:pPr marL="0" indent="0">
              <a:lnSpc>
                <a:spcPct val="50000"/>
              </a:lnSpc>
              <a:spcBef>
                <a:spcPts val="0"/>
              </a:spcBef>
              <a:buSzTx/>
              <a:buNone/>
              <a:defRPr sz="2400"/>
            </a:pPr>
            <a:endParaRPr/>
          </a:p>
          <a:p>
            <a:pPr marL="685800" lvl="1" indent="-228600">
              <a:lnSpc>
                <a:spcPct val="110000"/>
              </a:lnSpc>
              <a:spcBef>
                <a:spcPts val="500"/>
              </a:spcBef>
              <a:defRPr sz="2400"/>
            </a:pPr>
            <a:r>
              <a:t>lowering heart rate</a:t>
            </a:r>
          </a:p>
          <a:p>
            <a:pPr marL="685800" lvl="1" indent="-228600">
              <a:lnSpc>
                <a:spcPct val="110000"/>
              </a:lnSpc>
              <a:spcBef>
                <a:spcPts val="500"/>
              </a:spcBef>
              <a:defRPr sz="2400"/>
            </a:pPr>
            <a:r>
              <a:t>lowering blood pressure</a:t>
            </a:r>
          </a:p>
          <a:p>
            <a:pPr marL="685800" lvl="1" indent="-228600">
              <a:lnSpc>
                <a:spcPct val="110000"/>
              </a:lnSpc>
              <a:spcBef>
                <a:spcPts val="500"/>
              </a:spcBef>
              <a:defRPr sz="2400"/>
            </a:pPr>
            <a:r>
              <a:t>increasing oxygen supplies to the body</a:t>
            </a:r>
          </a:p>
          <a:p>
            <a:pPr marL="685800" lvl="1" indent="-228600">
              <a:lnSpc>
                <a:spcPct val="110000"/>
              </a:lnSpc>
              <a:spcBef>
                <a:spcPts val="500"/>
              </a:spcBef>
              <a:defRPr sz="2400"/>
            </a:pPr>
            <a:r>
              <a:t>increasing lung capacity</a:t>
            </a:r>
          </a:p>
          <a:p>
            <a:pPr marL="685800" lvl="1" indent="-228600">
              <a:lnSpc>
                <a:spcPct val="110000"/>
              </a:lnSpc>
              <a:spcBef>
                <a:spcPts val="500"/>
              </a:spcBef>
              <a:defRPr sz="2400"/>
            </a:pPr>
            <a:r>
              <a:t>improving muscle tone </a:t>
            </a:r>
          </a:p>
          <a:p>
            <a:pPr marL="685800" lvl="1" indent="-228600">
              <a:lnSpc>
                <a:spcPct val="110000"/>
              </a:lnSpc>
              <a:spcBef>
                <a:spcPts val="500"/>
              </a:spcBef>
              <a:defRPr sz="2400"/>
            </a:pPr>
            <a:r>
              <a:t>lowering production of stress hormones</a:t>
            </a:r>
          </a:p>
          <a:p>
            <a:pPr marL="685800" lvl="1" indent="-228600">
              <a:lnSpc>
                <a:spcPct val="110000"/>
              </a:lnSpc>
              <a:spcBef>
                <a:spcPts val="500"/>
              </a:spcBef>
              <a:defRPr sz="2400"/>
            </a:pPr>
            <a:r>
              <a:t>inducing the relaxation response (parasympathetic dominance).</a:t>
            </a:r>
          </a:p>
        </p:txBody>
      </p:sp>
      <p:sp>
        <p:nvSpPr>
          <p:cNvPr id="189" name="Shape 189"/>
          <p:cNvSpPr/>
          <p:nvPr/>
        </p:nvSpPr>
        <p:spPr>
          <a:xfrm>
            <a:off x="161508" y="132118"/>
            <a:ext cx="1155701" cy="28882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1400">
                <a:latin typeface="Arial"/>
                <a:ea typeface="Arial"/>
                <a:cs typeface="Arial"/>
                <a:sym typeface="Arial"/>
              </a:defRPr>
            </a:lvl1pPr>
          </a:lstStyle>
          <a:p>
            <a:r>
              <a:t>Slide 18</a:t>
            </a:r>
          </a:p>
        </p:txBody>
      </p:sp>
      <p:sp>
        <p:nvSpPr>
          <p:cNvPr id="190" name="Shape 190"/>
          <p:cNvSpPr/>
          <p:nvPr/>
        </p:nvSpPr>
        <p:spPr>
          <a:xfrm>
            <a:off x="1045030" y="489378"/>
            <a:ext cx="6927851" cy="70815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lvl1pPr algn="ctr">
              <a:lnSpc>
                <a:spcPct val="90000"/>
              </a:lnSpc>
              <a:defRPr sz="4400" b="1">
                <a:latin typeface="Arial"/>
                <a:ea typeface="Arial"/>
                <a:cs typeface="Arial"/>
                <a:sym typeface="Arial"/>
              </a:defRPr>
            </a:lvl1pPr>
          </a:lstStyle>
          <a:p>
            <a:r>
              <a:t>Harness the breath</a:t>
            </a:r>
          </a:p>
        </p:txBody>
      </p:sp>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Shape 192"/>
          <p:cNvSpPr>
            <a:spLocks noGrp="1"/>
          </p:cNvSpPr>
          <p:nvPr>
            <p:ph type="title"/>
          </p:nvPr>
        </p:nvSpPr>
        <p:spPr>
          <a:xfrm>
            <a:off x="2243366" y="437532"/>
            <a:ext cx="4641849" cy="1325564"/>
          </a:xfrm>
          <a:prstGeom prst="rect">
            <a:avLst/>
          </a:prstGeom>
        </p:spPr>
        <p:txBody>
          <a:bodyPr/>
          <a:lstStyle/>
          <a:p>
            <a:r>
              <a:t>Blood pressure for adults</a:t>
            </a:r>
          </a:p>
        </p:txBody>
      </p:sp>
      <p:sp>
        <p:nvSpPr>
          <p:cNvPr id="193" name="Shape 193"/>
          <p:cNvSpPr/>
          <p:nvPr/>
        </p:nvSpPr>
        <p:spPr>
          <a:xfrm>
            <a:off x="161508" y="132118"/>
            <a:ext cx="1155701" cy="28882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1400">
                <a:latin typeface="Arial"/>
                <a:ea typeface="Arial"/>
                <a:cs typeface="Arial"/>
                <a:sym typeface="Arial"/>
              </a:defRPr>
            </a:lvl1pPr>
          </a:lstStyle>
          <a:p>
            <a:r>
              <a:t>Slide 19</a:t>
            </a:r>
          </a:p>
        </p:txBody>
      </p:sp>
      <p:pic>
        <p:nvPicPr>
          <p:cNvPr id="194" name="image10.jpeg" descr="Slide19_Table.jpg"/>
          <p:cNvPicPr>
            <a:picLocks noChangeAspect="1"/>
          </p:cNvPicPr>
          <p:nvPr/>
        </p:nvPicPr>
        <p:blipFill>
          <a:blip r:embed="rId2">
            <a:extLst/>
          </a:blip>
          <a:stretch>
            <a:fillRect/>
          </a:stretch>
        </p:blipFill>
        <p:spPr>
          <a:xfrm>
            <a:off x="364671" y="2471055"/>
            <a:ext cx="8425544" cy="1425683"/>
          </a:xfrm>
          <a:prstGeom prst="rect">
            <a:avLst/>
          </a:prstGeom>
          <a:ln w="12700">
            <a:miter lim="400000"/>
          </a:ln>
        </p:spPr>
      </p:pic>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Shape 121"/>
          <p:cNvSpPr>
            <a:spLocks noGrp="1"/>
          </p:cNvSpPr>
          <p:nvPr>
            <p:ph type="title"/>
          </p:nvPr>
        </p:nvSpPr>
        <p:spPr>
          <a:xfrm>
            <a:off x="1244600" y="374006"/>
            <a:ext cx="6858001" cy="1325564"/>
          </a:xfrm>
          <a:prstGeom prst="rect">
            <a:avLst/>
          </a:prstGeom>
        </p:spPr>
        <p:txBody>
          <a:bodyPr/>
          <a:lstStyle/>
          <a:p>
            <a:r>
              <a:t>What is the self-soothing programme?</a:t>
            </a:r>
          </a:p>
        </p:txBody>
      </p:sp>
      <p:sp>
        <p:nvSpPr>
          <p:cNvPr id="122" name="Shape 122"/>
          <p:cNvSpPr>
            <a:spLocks noGrp="1"/>
          </p:cNvSpPr>
          <p:nvPr>
            <p:ph type="body" idx="1"/>
          </p:nvPr>
        </p:nvSpPr>
        <p:spPr>
          <a:xfrm>
            <a:off x="1522146" y="1864991"/>
            <a:ext cx="6099709" cy="4351338"/>
          </a:xfrm>
          <a:prstGeom prst="rect">
            <a:avLst/>
          </a:prstGeom>
        </p:spPr>
        <p:txBody>
          <a:bodyPr/>
          <a:lstStyle/>
          <a:p>
            <a:pPr marL="0" indent="0" defTabSz="280415">
              <a:lnSpc>
                <a:spcPct val="99000"/>
              </a:lnSpc>
              <a:spcBef>
                <a:spcPts val="1300"/>
              </a:spcBef>
              <a:buSzTx/>
              <a:buNone/>
              <a:defRPr sz="2200"/>
            </a:pPr>
            <a:r>
              <a:rPr dirty="0"/>
              <a:t>This training consists of an introductory module explaining some of the science behind stress and resilience, and six modules each focusing on a different sense or physical experience with exercises to practice:</a:t>
            </a:r>
            <a:endParaRPr sz="2600" dirty="0">
              <a:solidFill>
                <a:srgbClr val="276D6D"/>
              </a:solidFill>
            </a:endParaRPr>
          </a:p>
          <a:p>
            <a:pPr marL="530181" lvl="1" indent="-341204" defTabSz="280415">
              <a:lnSpc>
                <a:spcPct val="63000"/>
              </a:lnSpc>
              <a:spcBef>
                <a:spcPts val="1100"/>
              </a:spcBef>
              <a:defRPr sz="2200"/>
            </a:pPr>
            <a:r>
              <a:rPr dirty="0"/>
              <a:t>Sight                          </a:t>
            </a:r>
            <a:endParaRPr sz="2600" dirty="0">
              <a:solidFill>
                <a:srgbClr val="276D6D"/>
              </a:solidFill>
            </a:endParaRPr>
          </a:p>
          <a:p>
            <a:pPr marL="530181" lvl="1" indent="-341204" defTabSz="280415">
              <a:lnSpc>
                <a:spcPct val="63000"/>
              </a:lnSpc>
              <a:spcBef>
                <a:spcPts val="1400"/>
              </a:spcBef>
              <a:defRPr sz="2200"/>
            </a:pPr>
            <a:r>
              <a:rPr dirty="0"/>
              <a:t>Breath </a:t>
            </a:r>
            <a:endParaRPr sz="2600" dirty="0">
              <a:solidFill>
                <a:srgbClr val="276D6D"/>
              </a:solidFill>
            </a:endParaRPr>
          </a:p>
          <a:p>
            <a:pPr marL="530181" lvl="1" indent="-341204" defTabSz="280415">
              <a:lnSpc>
                <a:spcPct val="63000"/>
              </a:lnSpc>
              <a:spcBef>
                <a:spcPts val="1400"/>
              </a:spcBef>
              <a:defRPr sz="2200"/>
            </a:pPr>
            <a:r>
              <a:rPr dirty="0"/>
              <a:t>Body  	</a:t>
            </a:r>
            <a:endParaRPr sz="2600" dirty="0">
              <a:solidFill>
                <a:srgbClr val="276D6D"/>
              </a:solidFill>
            </a:endParaRPr>
          </a:p>
          <a:p>
            <a:pPr marL="530181" lvl="1" indent="-341204" defTabSz="280415">
              <a:lnSpc>
                <a:spcPct val="63000"/>
              </a:lnSpc>
              <a:spcBef>
                <a:spcPts val="1400"/>
              </a:spcBef>
              <a:defRPr sz="2200"/>
            </a:pPr>
            <a:r>
              <a:rPr dirty="0"/>
              <a:t>Sound </a:t>
            </a:r>
            <a:endParaRPr sz="2600" dirty="0">
              <a:solidFill>
                <a:srgbClr val="276D6D"/>
              </a:solidFill>
            </a:endParaRPr>
          </a:p>
          <a:p>
            <a:pPr marL="530181" lvl="1" indent="-341204" defTabSz="280415">
              <a:lnSpc>
                <a:spcPct val="63000"/>
              </a:lnSpc>
              <a:spcBef>
                <a:spcPts val="1400"/>
              </a:spcBef>
              <a:defRPr sz="2200"/>
            </a:pPr>
            <a:r>
              <a:rPr dirty="0"/>
              <a:t>Touch</a:t>
            </a:r>
            <a:endParaRPr sz="2600" dirty="0">
              <a:solidFill>
                <a:srgbClr val="276D6D"/>
              </a:solidFill>
            </a:endParaRPr>
          </a:p>
          <a:p>
            <a:pPr marL="530181" lvl="1" indent="-341204" defTabSz="280415">
              <a:lnSpc>
                <a:spcPct val="63000"/>
              </a:lnSpc>
              <a:spcBef>
                <a:spcPts val="1400"/>
              </a:spcBef>
              <a:defRPr sz="2200"/>
            </a:pPr>
            <a:r>
              <a:rPr dirty="0"/>
              <a:t>Smell </a:t>
            </a:r>
          </a:p>
        </p:txBody>
      </p:sp>
      <p:sp>
        <p:nvSpPr>
          <p:cNvPr id="123" name="Shape 123"/>
          <p:cNvSpPr/>
          <p:nvPr/>
        </p:nvSpPr>
        <p:spPr>
          <a:xfrm>
            <a:off x="161508" y="132118"/>
            <a:ext cx="1155701" cy="28882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1400">
                <a:latin typeface="Arial"/>
                <a:ea typeface="Arial"/>
                <a:cs typeface="Arial"/>
                <a:sym typeface="Arial"/>
              </a:defRPr>
            </a:lvl1pPr>
          </a:lstStyle>
          <a:p>
            <a:r>
              <a:t>Slide 2</a:t>
            </a: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hape 196"/>
          <p:cNvSpPr>
            <a:spLocks noGrp="1"/>
          </p:cNvSpPr>
          <p:nvPr>
            <p:ph type="title"/>
          </p:nvPr>
        </p:nvSpPr>
        <p:spPr>
          <a:xfrm>
            <a:off x="1926769" y="238733"/>
            <a:ext cx="5226053" cy="1325563"/>
          </a:xfrm>
          <a:prstGeom prst="rect">
            <a:avLst/>
          </a:prstGeom>
        </p:spPr>
        <p:txBody>
          <a:bodyPr/>
          <a:lstStyle/>
          <a:p>
            <a:r>
              <a:t>Blood pressure</a:t>
            </a:r>
          </a:p>
        </p:txBody>
      </p:sp>
      <p:sp>
        <p:nvSpPr>
          <p:cNvPr id="197" name="Shape 197"/>
          <p:cNvSpPr>
            <a:spLocks noGrp="1"/>
          </p:cNvSpPr>
          <p:nvPr>
            <p:ph type="body" idx="1"/>
          </p:nvPr>
        </p:nvSpPr>
        <p:spPr>
          <a:xfrm>
            <a:off x="610505" y="1635129"/>
            <a:ext cx="8143421" cy="4225019"/>
          </a:xfrm>
          <a:prstGeom prst="rect">
            <a:avLst/>
          </a:prstGeom>
        </p:spPr>
        <p:txBody>
          <a:bodyPr/>
          <a:lstStyle/>
          <a:p>
            <a:pPr>
              <a:lnSpc>
                <a:spcPct val="100000"/>
              </a:lnSpc>
              <a:defRPr sz="2200"/>
            </a:pPr>
            <a:r>
              <a:t>Blood pressure is usually given as two figures, such as ‘120/80’, which shows the systolic pressure (when the heart pumps) over the diastolic pressure (when the heart relaxes). </a:t>
            </a:r>
          </a:p>
          <a:p>
            <a:pPr>
              <a:lnSpc>
                <a:spcPct val="100000"/>
              </a:lnSpc>
              <a:defRPr sz="2200"/>
            </a:pPr>
            <a:r>
              <a:t>It changes throughout the day, generally being lowest in the morning and rising throughout the day, but it can rise quickly at any time, especially if someone is anxious. </a:t>
            </a:r>
          </a:p>
          <a:p>
            <a:pPr>
              <a:lnSpc>
                <a:spcPct val="100000"/>
              </a:lnSpc>
              <a:defRPr sz="2200"/>
            </a:pPr>
            <a:r>
              <a:t>It is best to work in partnership with your GP to monitor and control your blood pressure. </a:t>
            </a:r>
          </a:p>
          <a:p>
            <a:pPr>
              <a:lnSpc>
                <a:spcPct val="100000"/>
              </a:lnSpc>
              <a:defRPr sz="2200"/>
            </a:pPr>
            <a:r>
              <a:t>However the research evidence on how simple breathing techniques can lower blood pressure is impressive.</a:t>
            </a:r>
          </a:p>
        </p:txBody>
      </p:sp>
      <p:sp>
        <p:nvSpPr>
          <p:cNvPr id="198" name="Shape 198"/>
          <p:cNvSpPr/>
          <p:nvPr/>
        </p:nvSpPr>
        <p:spPr>
          <a:xfrm>
            <a:off x="161508" y="132118"/>
            <a:ext cx="1155701" cy="28882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1400">
                <a:latin typeface="Arial"/>
                <a:ea typeface="Arial"/>
                <a:cs typeface="Arial"/>
                <a:sym typeface="Arial"/>
              </a:defRPr>
            </a:lvl1pPr>
          </a:lstStyle>
          <a:p>
            <a:r>
              <a:t>Slide 20</a:t>
            </a:r>
          </a:p>
        </p:txBody>
      </p:sp>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Shape 200"/>
          <p:cNvSpPr>
            <a:spLocks noGrp="1"/>
          </p:cNvSpPr>
          <p:nvPr>
            <p:ph type="title"/>
          </p:nvPr>
        </p:nvSpPr>
        <p:spPr>
          <a:xfrm>
            <a:off x="1623219" y="365127"/>
            <a:ext cx="5900740" cy="1325564"/>
          </a:xfrm>
          <a:prstGeom prst="rect">
            <a:avLst/>
          </a:prstGeom>
        </p:spPr>
        <p:txBody>
          <a:bodyPr/>
          <a:lstStyle/>
          <a:p>
            <a:r>
              <a:rPr dirty="0"/>
              <a:t>Exercise </a:t>
            </a:r>
            <a:r>
              <a:rPr lang="en-GB" dirty="0" smtClean="0"/>
              <a:t>5</a:t>
            </a:r>
            <a:r>
              <a:rPr dirty="0" smtClean="0"/>
              <a:t>.1</a:t>
            </a:r>
            <a:r>
              <a:rPr dirty="0"/>
              <a:t>: </a:t>
            </a:r>
            <a:br>
              <a:rPr dirty="0"/>
            </a:br>
            <a:r>
              <a:rPr dirty="0"/>
              <a:t>Feel your breathing</a:t>
            </a:r>
          </a:p>
        </p:txBody>
      </p:sp>
      <p:sp>
        <p:nvSpPr>
          <p:cNvPr id="201" name="Shape 201"/>
          <p:cNvSpPr/>
          <p:nvPr/>
        </p:nvSpPr>
        <p:spPr>
          <a:xfrm>
            <a:off x="161508" y="132118"/>
            <a:ext cx="1155701" cy="28882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1400">
                <a:latin typeface="Arial"/>
                <a:ea typeface="Arial"/>
                <a:cs typeface="Arial"/>
                <a:sym typeface="Arial"/>
              </a:defRPr>
            </a:lvl1pPr>
          </a:lstStyle>
          <a:p>
            <a:r>
              <a:t>Slide 21</a:t>
            </a:r>
          </a:p>
        </p:txBody>
      </p:sp>
      <p:sp>
        <p:nvSpPr>
          <p:cNvPr id="202" name="Shape 202"/>
          <p:cNvSpPr/>
          <p:nvPr/>
        </p:nvSpPr>
        <p:spPr>
          <a:xfrm>
            <a:off x="644071" y="2086431"/>
            <a:ext cx="8010074" cy="312877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marL="414655" marR="71755" indent="-342900">
              <a:lnSpc>
                <a:spcPct val="115000"/>
              </a:lnSpc>
              <a:spcBef>
                <a:spcPts val="200"/>
              </a:spcBef>
              <a:buSzPct val="100000"/>
              <a:buAutoNum type="arabicPeriod"/>
              <a:defRPr sz="2000">
                <a:latin typeface="Arial"/>
                <a:ea typeface="Arial"/>
                <a:cs typeface="Arial"/>
                <a:sym typeface="Arial"/>
              </a:defRPr>
            </a:pPr>
            <a:r>
              <a:t>Sit with one hand on your chest and one hand on your stomach. </a:t>
            </a:r>
          </a:p>
          <a:p>
            <a:pPr marL="414655" marR="71755" indent="-342900">
              <a:lnSpc>
                <a:spcPct val="115000"/>
              </a:lnSpc>
              <a:spcBef>
                <a:spcPts val="200"/>
              </a:spcBef>
              <a:buSzPct val="100000"/>
              <a:buAutoNum type="arabicPeriod"/>
              <a:defRPr sz="2000">
                <a:latin typeface="Arial"/>
                <a:ea typeface="Arial"/>
                <a:cs typeface="Arial"/>
                <a:sym typeface="Arial"/>
              </a:defRPr>
            </a:pPr>
            <a:r>
              <a:t>Then breathe in through your nose. As you do so, notice which part of your body moves – the chest or the stomach? Or both?</a:t>
            </a:r>
          </a:p>
          <a:p>
            <a:pPr marL="414655" marR="71755" indent="-342900">
              <a:lnSpc>
                <a:spcPct val="115000"/>
              </a:lnSpc>
              <a:spcBef>
                <a:spcPts val="200"/>
              </a:spcBef>
              <a:buSzPct val="100000"/>
              <a:buAutoNum type="arabicPeriod"/>
              <a:defRPr sz="2000">
                <a:latin typeface="Arial"/>
                <a:ea typeface="Arial"/>
                <a:cs typeface="Arial"/>
                <a:sym typeface="Arial"/>
              </a:defRPr>
            </a:pPr>
            <a:r>
              <a:t>Focus on your stomach hand, and as you breathe out, you should feel your stomach move in towards the spine. Try this for a few more breaths.</a:t>
            </a:r>
          </a:p>
          <a:p>
            <a:pPr marL="414655" marR="71755" indent="-342900">
              <a:lnSpc>
                <a:spcPct val="115000"/>
              </a:lnSpc>
              <a:spcBef>
                <a:spcPts val="200"/>
              </a:spcBef>
              <a:buSzPct val="100000"/>
              <a:buAutoNum type="arabicPeriod"/>
              <a:defRPr sz="2000">
                <a:latin typeface="Arial"/>
                <a:ea typeface="Arial"/>
                <a:cs typeface="Arial"/>
                <a:sym typeface="Arial"/>
              </a:defRPr>
            </a:pPr>
            <a:r>
              <a:t>You may find it easier to do this exercise lying down. When lying down, you should be able to see your stomach rising and falling with each breath.</a:t>
            </a:r>
          </a:p>
        </p:txBody>
      </p:sp>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Shape 204"/>
          <p:cNvSpPr>
            <a:spLocks noGrp="1"/>
          </p:cNvSpPr>
          <p:nvPr>
            <p:ph type="title"/>
          </p:nvPr>
        </p:nvSpPr>
        <p:spPr>
          <a:xfrm>
            <a:off x="1521617" y="337314"/>
            <a:ext cx="6100767" cy="1325563"/>
          </a:xfrm>
          <a:prstGeom prst="rect">
            <a:avLst/>
          </a:prstGeom>
        </p:spPr>
        <p:txBody>
          <a:bodyPr/>
          <a:lstStyle/>
          <a:p>
            <a:r>
              <a:rPr dirty="0"/>
              <a:t>Exercise </a:t>
            </a:r>
            <a:r>
              <a:rPr lang="en-GB" dirty="0" smtClean="0"/>
              <a:t>5</a:t>
            </a:r>
            <a:r>
              <a:rPr dirty="0" smtClean="0"/>
              <a:t>.2</a:t>
            </a:r>
            <a:r>
              <a:rPr dirty="0"/>
              <a:t>: </a:t>
            </a:r>
            <a:br>
              <a:rPr dirty="0"/>
            </a:br>
            <a:r>
              <a:rPr dirty="0"/>
              <a:t>Breaths per minute</a:t>
            </a:r>
          </a:p>
        </p:txBody>
      </p:sp>
      <p:sp>
        <p:nvSpPr>
          <p:cNvPr id="205" name="Shape 205"/>
          <p:cNvSpPr/>
          <p:nvPr/>
        </p:nvSpPr>
        <p:spPr>
          <a:xfrm>
            <a:off x="161508" y="132118"/>
            <a:ext cx="1155701" cy="28882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1400">
                <a:latin typeface="Arial"/>
                <a:ea typeface="Arial"/>
                <a:cs typeface="Arial"/>
                <a:sym typeface="Arial"/>
              </a:defRPr>
            </a:lvl1pPr>
          </a:lstStyle>
          <a:p>
            <a:r>
              <a:t>Slide 22</a:t>
            </a:r>
          </a:p>
        </p:txBody>
      </p:sp>
      <p:sp>
        <p:nvSpPr>
          <p:cNvPr id="206" name="Shape 206"/>
          <p:cNvSpPr>
            <a:spLocks noGrp="1"/>
          </p:cNvSpPr>
          <p:nvPr>
            <p:ph type="body" sz="half" idx="1"/>
          </p:nvPr>
        </p:nvSpPr>
        <p:spPr>
          <a:xfrm>
            <a:off x="1445080" y="2034269"/>
            <a:ext cx="6564991" cy="3744235"/>
          </a:xfrm>
          <a:prstGeom prst="rect">
            <a:avLst/>
          </a:prstGeom>
        </p:spPr>
        <p:txBody>
          <a:bodyPr/>
          <a:lstStyle/>
          <a:p>
            <a:pPr marL="414655" marR="71755" indent="-342900">
              <a:lnSpc>
                <a:spcPct val="115000"/>
              </a:lnSpc>
              <a:spcBef>
                <a:spcPts val="200"/>
              </a:spcBef>
              <a:buFontTx/>
              <a:buAutoNum type="arabicPeriod"/>
              <a:defRPr sz="2000"/>
            </a:pPr>
            <a:r>
              <a:t>Sit comfortably in a chair with your back straight (this will be easier if you sit on the edge of the seat). </a:t>
            </a:r>
          </a:p>
          <a:p>
            <a:pPr marL="414655" marR="71755" indent="-342900">
              <a:lnSpc>
                <a:spcPct val="115000"/>
              </a:lnSpc>
              <a:spcBef>
                <a:spcPts val="200"/>
              </a:spcBef>
              <a:buFontTx/>
              <a:buAutoNum type="arabicPeriod"/>
              <a:defRPr sz="2000"/>
            </a:pPr>
            <a:r>
              <a:t>Count how many breaths you take in one minute. This includes the inhale and the exhale. </a:t>
            </a:r>
          </a:p>
          <a:p>
            <a:pPr marL="414655" marR="71755" indent="-342900">
              <a:lnSpc>
                <a:spcPct val="115000"/>
              </a:lnSpc>
              <a:spcBef>
                <a:spcPts val="200"/>
              </a:spcBef>
              <a:buFontTx/>
              <a:buAutoNum type="arabicPeriod"/>
              <a:defRPr sz="2000"/>
            </a:pPr>
            <a:r>
              <a:t>It may be easier if you count each time your chest or stomach rises. </a:t>
            </a:r>
          </a:p>
          <a:p>
            <a:pPr marL="414655" marR="71755" indent="-342900">
              <a:lnSpc>
                <a:spcPct val="115000"/>
              </a:lnSpc>
              <a:spcBef>
                <a:spcPts val="200"/>
              </a:spcBef>
              <a:buFontTx/>
              <a:buAutoNum type="arabicPeriod"/>
              <a:defRPr sz="2000"/>
            </a:pPr>
            <a:r>
              <a:t>If doing this exercise at home, use a timer on a mobile phone or a watch to time one minute.</a:t>
            </a:r>
          </a:p>
          <a:p>
            <a:pPr marL="0" marR="71755" indent="71755">
              <a:lnSpc>
                <a:spcPct val="115000"/>
              </a:lnSpc>
              <a:spcBef>
                <a:spcPts val="200"/>
              </a:spcBef>
              <a:buSzTx/>
              <a:buNone/>
              <a:defRPr sz="2000"/>
            </a:pPr>
            <a:r>
              <a:t>How did you do? </a:t>
            </a:r>
          </a:p>
        </p:txBody>
      </p:sp>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Shape 208"/>
          <p:cNvSpPr>
            <a:spLocks noGrp="1"/>
          </p:cNvSpPr>
          <p:nvPr>
            <p:ph type="title"/>
          </p:nvPr>
        </p:nvSpPr>
        <p:spPr>
          <a:xfrm>
            <a:off x="1631949" y="373603"/>
            <a:ext cx="5969003" cy="1325563"/>
          </a:xfrm>
          <a:prstGeom prst="rect">
            <a:avLst/>
          </a:prstGeom>
        </p:spPr>
        <p:txBody>
          <a:bodyPr/>
          <a:lstStyle/>
          <a:p>
            <a:r>
              <a:t>Breaths per minute for adults</a:t>
            </a:r>
          </a:p>
        </p:txBody>
      </p:sp>
      <p:sp>
        <p:nvSpPr>
          <p:cNvPr id="209" name="Shape 209"/>
          <p:cNvSpPr/>
          <p:nvPr/>
        </p:nvSpPr>
        <p:spPr>
          <a:xfrm>
            <a:off x="161508" y="132118"/>
            <a:ext cx="1155701" cy="28882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1400">
                <a:latin typeface="Arial"/>
                <a:ea typeface="Arial"/>
                <a:cs typeface="Arial"/>
                <a:sym typeface="Arial"/>
              </a:defRPr>
            </a:lvl1pPr>
          </a:lstStyle>
          <a:p>
            <a:r>
              <a:t>Slide 23</a:t>
            </a:r>
          </a:p>
        </p:txBody>
      </p:sp>
      <p:pic>
        <p:nvPicPr>
          <p:cNvPr id="210" name="image11.jpeg" descr="Slide23_table.jpg"/>
          <p:cNvPicPr>
            <a:picLocks noChangeAspect="1"/>
          </p:cNvPicPr>
          <p:nvPr/>
        </p:nvPicPr>
        <p:blipFill>
          <a:blip r:embed="rId2">
            <a:extLst/>
          </a:blip>
          <a:stretch>
            <a:fillRect/>
          </a:stretch>
        </p:blipFill>
        <p:spPr>
          <a:xfrm>
            <a:off x="566854" y="2249714"/>
            <a:ext cx="8087288" cy="2155145"/>
          </a:xfrm>
          <a:prstGeom prst="rect">
            <a:avLst/>
          </a:prstGeom>
          <a:ln w="12700">
            <a:miter lim="400000"/>
          </a:ln>
        </p:spPr>
      </p:pic>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Shape 212"/>
          <p:cNvSpPr>
            <a:spLocks noGrp="1"/>
          </p:cNvSpPr>
          <p:nvPr>
            <p:ph type="title"/>
          </p:nvPr>
        </p:nvSpPr>
        <p:spPr>
          <a:xfrm>
            <a:off x="1693635" y="383270"/>
            <a:ext cx="5727703" cy="1325563"/>
          </a:xfrm>
          <a:prstGeom prst="rect">
            <a:avLst/>
          </a:prstGeom>
        </p:spPr>
        <p:txBody>
          <a:bodyPr/>
          <a:lstStyle/>
          <a:p>
            <a:r>
              <a:t>Breathing rates </a:t>
            </a:r>
            <a:br/>
            <a:r>
              <a:t>for children</a:t>
            </a:r>
          </a:p>
        </p:txBody>
      </p:sp>
      <p:sp>
        <p:nvSpPr>
          <p:cNvPr id="213" name="Shape 213"/>
          <p:cNvSpPr/>
          <p:nvPr/>
        </p:nvSpPr>
        <p:spPr>
          <a:xfrm>
            <a:off x="161508" y="132118"/>
            <a:ext cx="1155701" cy="28882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1400">
                <a:latin typeface="Arial"/>
                <a:ea typeface="Arial"/>
                <a:cs typeface="Arial"/>
                <a:sym typeface="Arial"/>
              </a:defRPr>
            </a:lvl1pPr>
          </a:lstStyle>
          <a:p>
            <a:r>
              <a:t>Slide 24</a:t>
            </a:r>
          </a:p>
        </p:txBody>
      </p:sp>
      <p:pic>
        <p:nvPicPr>
          <p:cNvPr id="214" name="image12.jpeg" descr="Slide24_Table.jpg"/>
          <p:cNvPicPr>
            <a:picLocks noChangeAspect="1"/>
          </p:cNvPicPr>
          <p:nvPr/>
        </p:nvPicPr>
        <p:blipFill>
          <a:blip r:embed="rId2">
            <a:extLst/>
          </a:blip>
          <a:stretch>
            <a:fillRect/>
          </a:stretch>
        </p:blipFill>
        <p:spPr>
          <a:xfrm>
            <a:off x="564242" y="2278746"/>
            <a:ext cx="8071758" cy="2139438"/>
          </a:xfrm>
          <a:prstGeom prst="rect">
            <a:avLst/>
          </a:prstGeom>
          <a:ln w="12700">
            <a:miter lim="400000"/>
          </a:ln>
        </p:spPr>
      </p:pic>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Shape 216"/>
          <p:cNvSpPr>
            <a:spLocks noGrp="1"/>
          </p:cNvSpPr>
          <p:nvPr>
            <p:ph type="title"/>
          </p:nvPr>
        </p:nvSpPr>
        <p:spPr>
          <a:xfrm>
            <a:off x="993320" y="356054"/>
            <a:ext cx="7086601" cy="1325563"/>
          </a:xfrm>
          <a:prstGeom prst="rect">
            <a:avLst/>
          </a:prstGeom>
        </p:spPr>
        <p:txBody>
          <a:bodyPr/>
          <a:lstStyle/>
          <a:p>
            <a:r>
              <a:rPr dirty="0"/>
              <a:t>Exercise </a:t>
            </a:r>
            <a:r>
              <a:rPr lang="en-GB" dirty="0" smtClean="0"/>
              <a:t>5</a:t>
            </a:r>
            <a:r>
              <a:rPr dirty="0" smtClean="0"/>
              <a:t>.3</a:t>
            </a:r>
            <a:r>
              <a:rPr dirty="0"/>
              <a:t>: </a:t>
            </a:r>
            <a:br>
              <a:rPr dirty="0"/>
            </a:br>
            <a:r>
              <a:rPr dirty="0"/>
              <a:t>The breath count</a:t>
            </a:r>
          </a:p>
        </p:txBody>
      </p:sp>
      <p:sp>
        <p:nvSpPr>
          <p:cNvPr id="217" name="Shape 217"/>
          <p:cNvSpPr/>
          <p:nvPr/>
        </p:nvSpPr>
        <p:spPr>
          <a:xfrm>
            <a:off x="161508" y="132118"/>
            <a:ext cx="1155701" cy="28882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1400">
                <a:latin typeface="Arial"/>
                <a:ea typeface="Arial"/>
                <a:cs typeface="Arial"/>
                <a:sym typeface="Arial"/>
              </a:defRPr>
            </a:lvl1pPr>
          </a:lstStyle>
          <a:p>
            <a:r>
              <a:t>Slide 25</a:t>
            </a:r>
          </a:p>
        </p:txBody>
      </p:sp>
      <p:sp>
        <p:nvSpPr>
          <p:cNvPr id="218" name="Shape 218"/>
          <p:cNvSpPr>
            <a:spLocks noGrp="1"/>
          </p:cNvSpPr>
          <p:nvPr>
            <p:ph type="body" sz="half" idx="1"/>
          </p:nvPr>
        </p:nvSpPr>
        <p:spPr>
          <a:xfrm>
            <a:off x="964294" y="2152198"/>
            <a:ext cx="7290708" cy="3426734"/>
          </a:xfrm>
          <a:prstGeom prst="rect">
            <a:avLst/>
          </a:prstGeom>
        </p:spPr>
        <p:txBody>
          <a:bodyPr/>
          <a:lstStyle/>
          <a:p>
            <a:pPr marL="414655" marR="71755" indent="-342900">
              <a:lnSpc>
                <a:spcPct val="115000"/>
              </a:lnSpc>
              <a:spcBef>
                <a:spcPts val="200"/>
              </a:spcBef>
              <a:buFontTx/>
              <a:buAutoNum type="arabicPeriod"/>
              <a:defRPr sz="2000"/>
            </a:pPr>
            <a:r>
              <a:t>Lean over from a standing position and put your hands on your knees.</a:t>
            </a:r>
          </a:p>
          <a:p>
            <a:pPr marL="414655" marR="71755" indent="-342900">
              <a:lnSpc>
                <a:spcPct val="115000"/>
              </a:lnSpc>
              <a:spcBef>
                <a:spcPts val="200"/>
              </a:spcBef>
              <a:buFontTx/>
              <a:buAutoNum type="arabicPeriod"/>
              <a:defRPr sz="2000"/>
            </a:pPr>
            <a:r>
              <a:t>Next, focus on the following breathing pattern: breathe in through the nose and out through the mouth. Continue to repeat this pattern.</a:t>
            </a:r>
          </a:p>
          <a:p>
            <a:pPr marL="414655" marR="71755" indent="-342900">
              <a:lnSpc>
                <a:spcPct val="115000"/>
              </a:lnSpc>
              <a:spcBef>
                <a:spcPts val="200"/>
              </a:spcBef>
              <a:buFontTx/>
              <a:buAutoNum type="arabicPeriod"/>
              <a:defRPr sz="2000"/>
            </a:pPr>
            <a:r>
              <a:t>Next, make the out-breath longer than the in-breath. You can do this by counting silently to yourself. For example, ‘In 2-3-4; out 2-3-4-5-6; in 2-3-4; out 2-3-4-5-6’. If you can’t get to four, just go as far as you can.</a:t>
            </a:r>
          </a:p>
        </p:txBody>
      </p:sp>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Shape 220"/>
          <p:cNvSpPr>
            <a:spLocks noGrp="1"/>
          </p:cNvSpPr>
          <p:nvPr>
            <p:ph type="title"/>
          </p:nvPr>
        </p:nvSpPr>
        <p:spPr>
          <a:xfrm>
            <a:off x="1394283" y="365126"/>
            <a:ext cx="6213480" cy="1325563"/>
          </a:xfrm>
          <a:prstGeom prst="rect">
            <a:avLst/>
          </a:prstGeom>
        </p:spPr>
        <p:txBody>
          <a:bodyPr/>
          <a:lstStyle/>
          <a:p>
            <a:r>
              <a:rPr dirty="0"/>
              <a:t>Exercise </a:t>
            </a:r>
            <a:r>
              <a:rPr lang="en-GB" dirty="0" smtClean="0"/>
              <a:t>5</a:t>
            </a:r>
            <a:r>
              <a:rPr dirty="0" smtClean="0"/>
              <a:t>.4</a:t>
            </a:r>
            <a:r>
              <a:rPr dirty="0"/>
              <a:t>: </a:t>
            </a:r>
            <a:br>
              <a:rPr dirty="0"/>
            </a:br>
            <a:r>
              <a:rPr dirty="0"/>
              <a:t>Holding your breath</a:t>
            </a:r>
          </a:p>
        </p:txBody>
      </p:sp>
      <p:sp>
        <p:nvSpPr>
          <p:cNvPr id="221" name="Shape 221"/>
          <p:cNvSpPr/>
          <p:nvPr/>
        </p:nvSpPr>
        <p:spPr>
          <a:xfrm>
            <a:off x="161508" y="132118"/>
            <a:ext cx="1155701" cy="28882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1400">
                <a:latin typeface="Arial"/>
                <a:ea typeface="Arial"/>
                <a:cs typeface="Arial"/>
                <a:sym typeface="Arial"/>
              </a:defRPr>
            </a:lvl1pPr>
          </a:lstStyle>
          <a:p>
            <a:r>
              <a:t>Slide 26</a:t>
            </a:r>
          </a:p>
        </p:txBody>
      </p:sp>
      <p:sp>
        <p:nvSpPr>
          <p:cNvPr id="222" name="Shape 222"/>
          <p:cNvSpPr>
            <a:spLocks noGrp="1"/>
          </p:cNvSpPr>
          <p:nvPr>
            <p:ph type="body" idx="1"/>
          </p:nvPr>
        </p:nvSpPr>
        <p:spPr>
          <a:xfrm>
            <a:off x="909862" y="2097770"/>
            <a:ext cx="7535637" cy="3816805"/>
          </a:xfrm>
          <a:prstGeom prst="rect">
            <a:avLst/>
          </a:prstGeom>
        </p:spPr>
        <p:txBody>
          <a:bodyPr/>
          <a:lstStyle/>
          <a:p>
            <a:pPr marL="414655" marR="71755" indent="-342900">
              <a:lnSpc>
                <a:spcPct val="115000"/>
              </a:lnSpc>
              <a:spcBef>
                <a:spcPts val="200"/>
              </a:spcBef>
              <a:buFontTx/>
              <a:buAutoNum type="arabicPeriod"/>
              <a:defRPr sz="2000"/>
            </a:pPr>
            <a:r>
              <a:t>Take a deep breath and hold it in. </a:t>
            </a:r>
          </a:p>
          <a:p>
            <a:pPr marL="414655" marR="71755" indent="-342900">
              <a:lnSpc>
                <a:spcPct val="115000"/>
              </a:lnSpc>
              <a:spcBef>
                <a:spcPts val="200"/>
              </a:spcBef>
              <a:buFontTx/>
              <a:buAutoNum type="arabicPeriod"/>
              <a:defRPr sz="2000"/>
            </a:pPr>
            <a:r>
              <a:t>Use a timer or a watch with a second hand to time how long you can hold your breath for in this way. </a:t>
            </a:r>
          </a:p>
          <a:p>
            <a:pPr marL="414655" marR="71755" indent="-342900">
              <a:lnSpc>
                <a:spcPct val="115000"/>
              </a:lnSpc>
              <a:spcBef>
                <a:spcPts val="200"/>
              </a:spcBef>
              <a:buFontTx/>
              <a:buAutoNum type="arabicPeriod"/>
              <a:defRPr sz="2000"/>
            </a:pPr>
            <a:r>
              <a:t>Next, breathe out and at the bottom of the exhale, hold your breath again. If using this exercise with children it can help to gently pinch the end of the nose to ensure the breath stays held out – otherwise sneaky sniffs can make for false results!</a:t>
            </a:r>
          </a:p>
          <a:p>
            <a:pPr marL="414655" marR="71755" indent="-342900">
              <a:lnSpc>
                <a:spcPct val="115000"/>
              </a:lnSpc>
              <a:spcBef>
                <a:spcPts val="200"/>
              </a:spcBef>
              <a:buFontTx/>
              <a:buAutoNum type="arabicPeriod"/>
              <a:defRPr sz="2000"/>
            </a:pPr>
            <a:r>
              <a:t>Time how long you can hold your breath for in this way</a:t>
            </a:r>
          </a:p>
          <a:p>
            <a:pPr marL="414655" marR="71755" indent="-342900">
              <a:lnSpc>
                <a:spcPct val="50000"/>
              </a:lnSpc>
              <a:spcBef>
                <a:spcPts val="200"/>
              </a:spcBef>
              <a:buFontTx/>
              <a:buAutoNum type="arabicPeriod"/>
              <a:defRPr sz="2000"/>
            </a:pPr>
            <a:endParaRPr/>
          </a:p>
          <a:p>
            <a:pPr marL="0" marR="71755" indent="71755">
              <a:lnSpc>
                <a:spcPct val="115000"/>
              </a:lnSpc>
              <a:spcBef>
                <a:spcPts val="200"/>
              </a:spcBef>
              <a:buSzTx/>
              <a:buNone/>
              <a:defRPr sz="2000"/>
            </a:pPr>
            <a:r>
              <a:t>Which did you find easier?</a:t>
            </a:r>
          </a:p>
        </p:txBody>
      </p:sp>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Shape 224"/>
          <p:cNvSpPr>
            <a:spLocks noGrp="1"/>
          </p:cNvSpPr>
          <p:nvPr>
            <p:ph type="title"/>
          </p:nvPr>
        </p:nvSpPr>
        <p:spPr>
          <a:xfrm>
            <a:off x="1650999" y="366950"/>
            <a:ext cx="5869218" cy="1325564"/>
          </a:xfrm>
          <a:prstGeom prst="rect">
            <a:avLst/>
          </a:prstGeom>
        </p:spPr>
        <p:txBody>
          <a:bodyPr/>
          <a:lstStyle/>
          <a:p>
            <a:r>
              <a:t>The controlled pause</a:t>
            </a:r>
          </a:p>
        </p:txBody>
      </p:sp>
      <p:sp>
        <p:nvSpPr>
          <p:cNvPr id="225" name="Shape 225"/>
          <p:cNvSpPr/>
          <p:nvPr/>
        </p:nvSpPr>
        <p:spPr>
          <a:xfrm>
            <a:off x="161508" y="132118"/>
            <a:ext cx="1155701" cy="28882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1400">
                <a:latin typeface="Arial"/>
                <a:ea typeface="Arial"/>
                <a:cs typeface="Arial"/>
                <a:sym typeface="Arial"/>
              </a:defRPr>
            </a:lvl1pPr>
          </a:lstStyle>
          <a:p>
            <a:r>
              <a:t>Slide 27</a:t>
            </a:r>
          </a:p>
        </p:txBody>
      </p:sp>
      <p:pic>
        <p:nvPicPr>
          <p:cNvPr id="226" name="image13.jpeg" descr="Slide27.jpg"/>
          <p:cNvPicPr>
            <a:picLocks noChangeAspect="1"/>
          </p:cNvPicPr>
          <p:nvPr/>
        </p:nvPicPr>
        <p:blipFill>
          <a:blip r:embed="rId2">
            <a:extLst/>
          </a:blip>
          <a:stretch>
            <a:fillRect/>
          </a:stretch>
        </p:blipFill>
        <p:spPr>
          <a:xfrm>
            <a:off x="591063" y="2001154"/>
            <a:ext cx="7936080" cy="2307773"/>
          </a:xfrm>
          <a:prstGeom prst="rect">
            <a:avLst/>
          </a:prstGeom>
          <a:ln w="12700">
            <a:miter lim="400000"/>
          </a:ln>
        </p:spPr>
      </p:pic>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Shape 228"/>
          <p:cNvSpPr>
            <a:spLocks noGrp="1"/>
          </p:cNvSpPr>
          <p:nvPr>
            <p:ph type="title"/>
          </p:nvPr>
        </p:nvSpPr>
        <p:spPr>
          <a:xfrm>
            <a:off x="1270908" y="363917"/>
            <a:ext cx="6727826" cy="1325563"/>
          </a:xfrm>
          <a:prstGeom prst="rect">
            <a:avLst/>
          </a:prstGeom>
        </p:spPr>
        <p:txBody>
          <a:bodyPr/>
          <a:lstStyle/>
          <a:p>
            <a:r>
              <a:rPr dirty="0"/>
              <a:t>Exercises </a:t>
            </a:r>
            <a:r>
              <a:rPr lang="en-GB" dirty="0" smtClean="0"/>
              <a:t>5</a:t>
            </a:r>
            <a:r>
              <a:rPr dirty="0" smtClean="0"/>
              <a:t>.5</a:t>
            </a:r>
            <a:r>
              <a:rPr dirty="0"/>
              <a:t>: </a:t>
            </a:r>
            <a:br>
              <a:rPr dirty="0"/>
            </a:br>
            <a:r>
              <a:rPr dirty="0"/>
              <a:t>Check your breathing</a:t>
            </a:r>
          </a:p>
        </p:txBody>
      </p:sp>
      <p:sp>
        <p:nvSpPr>
          <p:cNvPr id="229" name="Shape 229"/>
          <p:cNvSpPr/>
          <p:nvPr/>
        </p:nvSpPr>
        <p:spPr>
          <a:xfrm>
            <a:off x="161508" y="132118"/>
            <a:ext cx="1155701" cy="28882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1400">
                <a:latin typeface="Arial"/>
                <a:ea typeface="Arial"/>
                <a:cs typeface="Arial"/>
                <a:sym typeface="Arial"/>
              </a:defRPr>
            </a:lvl1pPr>
          </a:lstStyle>
          <a:p>
            <a:r>
              <a:t>Slide 28</a:t>
            </a:r>
          </a:p>
        </p:txBody>
      </p:sp>
      <p:sp>
        <p:nvSpPr>
          <p:cNvPr id="230" name="Shape 230"/>
          <p:cNvSpPr>
            <a:spLocks noGrp="1"/>
          </p:cNvSpPr>
          <p:nvPr>
            <p:ph type="body" idx="1"/>
          </p:nvPr>
        </p:nvSpPr>
        <p:spPr>
          <a:xfrm>
            <a:off x="1263656" y="2106844"/>
            <a:ext cx="6664777" cy="3844019"/>
          </a:xfrm>
          <a:prstGeom prst="rect">
            <a:avLst/>
          </a:prstGeom>
        </p:spPr>
        <p:txBody>
          <a:bodyPr/>
          <a:lstStyle/>
          <a:p>
            <a:pPr marL="342900" indent="-342900">
              <a:lnSpc>
                <a:spcPct val="110000"/>
              </a:lnSpc>
              <a:buFontTx/>
              <a:buAutoNum type="arabicPeriod"/>
              <a:defRPr sz="2200"/>
            </a:pPr>
            <a:r>
              <a:rPr dirty="0"/>
              <a:t>Using a timer, as we did for exercise </a:t>
            </a:r>
            <a:r>
              <a:rPr lang="en-GB" dirty="0" smtClean="0"/>
              <a:t>5</a:t>
            </a:r>
            <a:r>
              <a:rPr dirty="0" smtClean="0"/>
              <a:t>.4</a:t>
            </a:r>
            <a:r>
              <a:rPr dirty="0"/>
              <a:t>, count how many breaths you are taking in the space of one minute. </a:t>
            </a:r>
          </a:p>
          <a:p>
            <a:pPr marL="342900" indent="-342900">
              <a:lnSpc>
                <a:spcPct val="110000"/>
              </a:lnSpc>
              <a:buFontTx/>
              <a:buAutoNum type="arabicPeriod"/>
              <a:defRPr sz="2200"/>
            </a:pPr>
            <a:r>
              <a:rPr dirty="0"/>
              <a:t>As a homework exercise, set an alarm at various different times in a typical day. When it goes off, see how many breaths per minute you are taking. If you are breathing more than 12 breaths per minute, take a ten minute breathing break.</a:t>
            </a:r>
          </a:p>
        </p:txBody>
      </p:sp>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Shape 232"/>
          <p:cNvSpPr>
            <a:spLocks noGrp="1"/>
          </p:cNvSpPr>
          <p:nvPr>
            <p:ph type="title"/>
          </p:nvPr>
        </p:nvSpPr>
        <p:spPr>
          <a:xfrm>
            <a:off x="553356" y="428625"/>
            <a:ext cx="8043637" cy="1421948"/>
          </a:xfrm>
          <a:prstGeom prst="rect">
            <a:avLst/>
          </a:prstGeom>
        </p:spPr>
        <p:txBody>
          <a:bodyPr/>
          <a:lstStyle/>
          <a:p>
            <a:r>
              <a:rPr dirty="0"/>
              <a:t>Exercise </a:t>
            </a:r>
            <a:r>
              <a:rPr lang="en-GB" dirty="0" smtClean="0"/>
              <a:t>5</a:t>
            </a:r>
            <a:r>
              <a:rPr dirty="0" smtClean="0"/>
              <a:t>.6</a:t>
            </a:r>
            <a:r>
              <a:rPr dirty="0"/>
              <a:t>: Breathing through a single nostril</a:t>
            </a:r>
          </a:p>
        </p:txBody>
      </p:sp>
      <p:sp>
        <p:nvSpPr>
          <p:cNvPr id="233" name="Shape 233"/>
          <p:cNvSpPr/>
          <p:nvPr/>
        </p:nvSpPr>
        <p:spPr>
          <a:xfrm>
            <a:off x="161508" y="132118"/>
            <a:ext cx="1155701" cy="28882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1400">
                <a:latin typeface="Arial"/>
                <a:ea typeface="Arial"/>
                <a:cs typeface="Arial"/>
                <a:sym typeface="Arial"/>
              </a:defRPr>
            </a:lvl1pPr>
          </a:lstStyle>
          <a:p>
            <a:r>
              <a:t>Slide 29</a:t>
            </a:r>
          </a:p>
        </p:txBody>
      </p:sp>
      <p:sp>
        <p:nvSpPr>
          <p:cNvPr id="234" name="Shape 234"/>
          <p:cNvSpPr>
            <a:spLocks noGrp="1"/>
          </p:cNvSpPr>
          <p:nvPr>
            <p:ph type="body" idx="1"/>
          </p:nvPr>
        </p:nvSpPr>
        <p:spPr>
          <a:xfrm>
            <a:off x="1172940" y="2261047"/>
            <a:ext cx="6945994" cy="3771450"/>
          </a:xfrm>
          <a:prstGeom prst="rect">
            <a:avLst/>
          </a:prstGeom>
        </p:spPr>
        <p:txBody>
          <a:bodyPr/>
          <a:lstStyle/>
          <a:p>
            <a:pPr marL="414655" marR="71755" indent="-342900">
              <a:lnSpc>
                <a:spcPct val="115000"/>
              </a:lnSpc>
              <a:spcBef>
                <a:spcPts val="200"/>
              </a:spcBef>
              <a:buFontTx/>
              <a:buAutoNum type="arabicPeriod"/>
              <a:defRPr sz="2200"/>
            </a:pPr>
            <a:r>
              <a:t>Close off your right nostril and breathe in and out through your left nostril only. </a:t>
            </a:r>
          </a:p>
          <a:p>
            <a:pPr marL="414655" marR="71755" indent="-342900">
              <a:lnSpc>
                <a:spcPct val="115000"/>
              </a:lnSpc>
              <a:spcBef>
                <a:spcPts val="200"/>
              </a:spcBef>
              <a:buFontTx/>
              <a:buAutoNum type="arabicPeriod"/>
              <a:defRPr sz="2200"/>
            </a:pPr>
            <a:r>
              <a:t>Do this slowly and easily for at least three minutes. </a:t>
            </a:r>
          </a:p>
          <a:p>
            <a:pPr marL="414655" marR="71755" indent="-342900">
              <a:lnSpc>
                <a:spcPct val="115000"/>
              </a:lnSpc>
              <a:spcBef>
                <a:spcPts val="200"/>
              </a:spcBef>
              <a:buFontTx/>
              <a:buAutoNum type="arabicPeriod"/>
              <a:defRPr sz="2200"/>
            </a:pPr>
            <a:r>
              <a:t>As you breathe in, feel your lungs fill up right to the bottom, and as you breathe out feel your lungs empty, squeezing out all the stale air.</a:t>
            </a:r>
          </a:p>
          <a:p>
            <a:pPr marL="0" marR="71755" indent="71755">
              <a:lnSpc>
                <a:spcPct val="50000"/>
              </a:lnSpc>
              <a:spcBef>
                <a:spcPts val="200"/>
              </a:spcBef>
              <a:buSzTx/>
              <a:buNone/>
              <a:defRPr sz="2200"/>
            </a:pPr>
            <a:endParaRPr/>
          </a:p>
          <a:p>
            <a:pPr marL="0" marR="71755" indent="71755">
              <a:lnSpc>
                <a:spcPct val="115000"/>
              </a:lnSpc>
              <a:spcBef>
                <a:spcPts val="200"/>
              </a:spcBef>
              <a:buSzTx/>
              <a:buNone/>
              <a:defRPr sz="2000" b="1"/>
            </a:pPr>
            <a:r>
              <a:t>This exercise is child friendly.</a:t>
            </a:r>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Shape 125"/>
          <p:cNvSpPr/>
          <p:nvPr/>
        </p:nvSpPr>
        <p:spPr>
          <a:xfrm>
            <a:off x="161508" y="132118"/>
            <a:ext cx="1155701" cy="28882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1400">
                <a:latin typeface="Arial"/>
                <a:ea typeface="Arial"/>
                <a:cs typeface="Arial"/>
                <a:sym typeface="Arial"/>
              </a:defRPr>
            </a:lvl1pPr>
          </a:lstStyle>
          <a:p>
            <a:r>
              <a:t>Slide 3</a:t>
            </a:r>
          </a:p>
        </p:txBody>
      </p:sp>
      <p:sp>
        <p:nvSpPr>
          <p:cNvPr id="126" name="Shape 126"/>
          <p:cNvSpPr>
            <a:spLocks noGrp="1"/>
          </p:cNvSpPr>
          <p:nvPr>
            <p:ph type="title"/>
          </p:nvPr>
        </p:nvSpPr>
        <p:spPr>
          <a:xfrm>
            <a:off x="1244600" y="147221"/>
            <a:ext cx="6858001" cy="1325563"/>
          </a:xfrm>
          <a:prstGeom prst="rect">
            <a:avLst/>
          </a:prstGeom>
        </p:spPr>
        <p:txBody>
          <a:bodyPr/>
          <a:lstStyle/>
          <a:p>
            <a:r>
              <a:t>Resiliencies</a:t>
            </a:r>
          </a:p>
        </p:txBody>
      </p:sp>
      <p:pic>
        <p:nvPicPr>
          <p:cNvPr id="127" name="image2.png"/>
          <p:cNvPicPr>
            <a:picLocks noChangeAspect="1"/>
          </p:cNvPicPr>
          <p:nvPr/>
        </p:nvPicPr>
        <p:blipFill>
          <a:blip r:embed="rId2">
            <a:extLst/>
          </a:blip>
          <a:stretch>
            <a:fillRect/>
          </a:stretch>
        </p:blipFill>
        <p:spPr>
          <a:xfrm>
            <a:off x="3618417" y="1898641"/>
            <a:ext cx="4890585" cy="3746940"/>
          </a:xfrm>
          <a:prstGeom prst="rect">
            <a:avLst/>
          </a:prstGeom>
          <a:ln w="12700">
            <a:miter lim="400000"/>
          </a:ln>
        </p:spPr>
      </p:pic>
      <p:sp>
        <p:nvSpPr>
          <p:cNvPr id="128" name="Shape 128"/>
          <p:cNvSpPr/>
          <p:nvPr/>
        </p:nvSpPr>
        <p:spPr>
          <a:xfrm>
            <a:off x="608327" y="2374704"/>
            <a:ext cx="2584820" cy="313362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1400">
                <a:latin typeface="Arial"/>
                <a:ea typeface="Arial"/>
                <a:cs typeface="Arial"/>
                <a:sym typeface="Arial"/>
              </a:defRPr>
            </a:lvl1pPr>
          </a:lstStyle>
          <a:p>
            <a:r>
              <a:t>There are many layers of resilience and support as we move away from the sphere of the individual’s internal factors, in the centre, through the factors at play within their close family or social circle that increase their resilience, and then out into the wider community around them. Finally there is the political context within which they live, which can also impact the individual’s level of resilience to mental distress.</a:t>
            </a:r>
          </a:p>
        </p:txBody>
      </p:sp>
      <p:sp>
        <p:nvSpPr>
          <p:cNvPr id="129" name="Shape 129"/>
          <p:cNvSpPr/>
          <p:nvPr/>
        </p:nvSpPr>
        <p:spPr>
          <a:xfrm>
            <a:off x="598173" y="1702190"/>
            <a:ext cx="2950477" cy="437067"/>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a:defRPr sz="2400" b="1">
                <a:latin typeface="Arial"/>
                <a:ea typeface="Arial"/>
                <a:cs typeface="Arial"/>
                <a:sym typeface="Arial"/>
              </a:defRPr>
            </a:lvl1pPr>
          </a:lstStyle>
          <a:p>
            <a:r>
              <a:t>Layers of resilience</a:t>
            </a:r>
          </a:p>
        </p:txBody>
      </p:sp>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Shape 236"/>
          <p:cNvSpPr>
            <a:spLocks noGrp="1"/>
          </p:cNvSpPr>
          <p:nvPr>
            <p:ph type="title"/>
          </p:nvPr>
        </p:nvSpPr>
        <p:spPr>
          <a:xfrm>
            <a:off x="1814283" y="254461"/>
            <a:ext cx="5403854" cy="1325563"/>
          </a:xfrm>
          <a:prstGeom prst="rect">
            <a:avLst/>
          </a:prstGeom>
        </p:spPr>
        <p:txBody>
          <a:bodyPr/>
          <a:lstStyle/>
          <a:p>
            <a:r>
              <a:rPr dirty="0"/>
              <a:t>Exercise </a:t>
            </a:r>
            <a:r>
              <a:rPr lang="en-GB" dirty="0" smtClean="0"/>
              <a:t>5</a:t>
            </a:r>
            <a:r>
              <a:rPr dirty="0" smtClean="0"/>
              <a:t>.7</a:t>
            </a:r>
            <a:r>
              <a:rPr dirty="0"/>
              <a:t>: </a:t>
            </a:r>
            <a:br>
              <a:rPr dirty="0"/>
            </a:br>
            <a:r>
              <a:rPr dirty="0"/>
              <a:t>Ocean breath</a:t>
            </a:r>
          </a:p>
        </p:txBody>
      </p:sp>
      <p:sp>
        <p:nvSpPr>
          <p:cNvPr id="237" name="Shape 237"/>
          <p:cNvSpPr/>
          <p:nvPr/>
        </p:nvSpPr>
        <p:spPr>
          <a:xfrm>
            <a:off x="161508" y="132118"/>
            <a:ext cx="1155701" cy="28882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1400">
                <a:latin typeface="Arial"/>
                <a:ea typeface="Arial"/>
                <a:cs typeface="Arial"/>
                <a:sym typeface="Arial"/>
              </a:defRPr>
            </a:lvl1pPr>
          </a:lstStyle>
          <a:p>
            <a:r>
              <a:t>Slide 30</a:t>
            </a:r>
          </a:p>
        </p:txBody>
      </p:sp>
      <p:sp>
        <p:nvSpPr>
          <p:cNvPr id="238" name="Shape 238"/>
          <p:cNvSpPr>
            <a:spLocks noGrp="1"/>
          </p:cNvSpPr>
          <p:nvPr>
            <p:ph type="body" idx="1"/>
          </p:nvPr>
        </p:nvSpPr>
        <p:spPr>
          <a:xfrm>
            <a:off x="716267" y="1775647"/>
            <a:ext cx="7711466" cy="4515305"/>
          </a:xfrm>
          <a:prstGeom prst="rect">
            <a:avLst/>
          </a:prstGeom>
        </p:spPr>
        <p:txBody>
          <a:bodyPr>
            <a:normAutofit lnSpcReduction="10000"/>
          </a:bodyPr>
          <a:lstStyle/>
          <a:p>
            <a:pPr>
              <a:lnSpc>
                <a:spcPct val="100000"/>
              </a:lnSpc>
              <a:defRPr sz="2000"/>
            </a:pPr>
            <a:r>
              <a:t>This breathing technique is often used in yoga and is formally known as Ujjayi pranayam or ‘victorious breathing’. It is sometimes also called the ‘Ocean Breath’. I once heard it called ‘Darth Vader breathing’ and I have adopted this term for when working with children to help them understand the sound we are looking for when they do this type of breathing. </a:t>
            </a:r>
          </a:p>
          <a:p>
            <a:pPr>
              <a:lnSpc>
                <a:spcPct val="100000"/>
              </a:lnSpc>
              <a:defRPr sz="2000"/>
            </a:pPr>
            <a:r>
              <a:t>It involves increasing airway resistance by constricting your vocal chords. It can be practiced through an open mouth so you can hear the sound of your breath as you exhale, often described as trying to fog a mirror. Once you have mastered this, you can practice with a closed mouth. </a:t>
            </a:r>
          </a:p>
          <a:p>
            <a:pPr>
              <a:lnSpc>
                <a:spcPct val="100000"/>
              </a:lnSpc>
              <a:defRPr sz="2000"/>
            </a:pPr>
            <a:r>
              <a:t>Breath like this now for two minutes.</a:t>
            </a:r>
          </a:p>
          <a:p>
            <a:pPr marL="0" indent="0">
              <a:lnSpc>
                <a:spcPts val="4000"/>
              </a:lnSpc>
              <a:spcBef>
                <a:spcPts val="100"/>
              </a:spcBef>
              <a:buSzTx/>
              <a:buNone/>
              <a:defRPr sz="2000" b="1"/>
            </a:pPr>
            <a:r>
              <a:t>This exercise is child friendly.</a:t>
            </a:r>
          </a:p>
        </p:txBody>
      </p:sp>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 name="image14.jpeg"/>
          <p:cNvPicPr>
            <a:picLocks noChangeAspect="1"/>
          </p:cNvPicPr>
          <p:nvPr/>
        </p:nvPicPr>
        <p:blipFill>
          <a:blip r:embed="rId2">
            <a:extLst/>
          </a:blip>
          <a:stretch>
            <a:fillRect/>
          </a:stretch>
        </p:blipFill>
        <p:spPr>
          <a:xfrm>
            <a:off x="-20978" y="1100"/>
            <a:ext cx="9185957" cy="6393937"/>
          </a:xfrm>
          <a:prstGeom prst="rect">
            <a:avLst/>
          </a:prstGeom>
          <a:ln w="12700">
            <a:miter lim="400000"/>
          </a:ln>
        </p:spPr>
      </p:pic>
      <p:sp>
        <p:nvSpPr>
          <p:cNvPr id="241" name="Shape 241"/>
          <p:cNvSpPr/>
          <p:nvPr/>
        </p:nvSpPr>
        <p:spPr>
          <a:xfrm>
            <a:off x="-1" y="187142"/>
            <a:ext cx="9144001" cy="147228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p>
            <a:pPr algn="ctr">
              <a:lnSpc>
                <a:spcPct val="90000"/>
              </a:lnSpc>
              <a:defRPr sz="5000" b="1">
                <a:latin typeface="Arial"/>
                <a:ea typeface="Arial"/>
                <a:cs typeface="Arial"/>
                <a:sym typeface="Arial"/>
              </a:defRPr>
            </a:pPr>
            <a:r>
              <a:t>Module 2: </a:t>
            </a:r>
            <a:br/>
            <a:r>
              <a:t>Connect with the body</a:t>
            </a:r>
          </a:p>
        </p:txBody>
      </p:sp>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Shape 243"/>
          <p:cNvSpPr>
            <a:spLocks noGrp="1"/>
          </p:cNvSpPr>
          <p:nvPr>
            <p:ph type="title"/>
          </p:nvPr>
        </p:nvSpPr>
        <p:spPr>
          <a:xfrm>
            <a:off x="1902276" y="265945"/>
            <a:ext cx="5236939" cy="1325563"/>
          </a:xfrm>
          <a:prstGeom prst="rect">
            <a:avLst/>
          </a:prstGeom>
        </p:spPr>
        <p:txBody>
          <a:bodyPr/>
          <a:lstStyle/>
          <a:p>
            <a:r>
              <a:t>The motor cortex</a:t>
            </a:r>
          </a:p>
        </p:txBody>
      </p:sp>
      <p:sp>
        <p:nvSpPr>
          <p:cNvPr id="244" name="Shape 244"/>
          <p:cNvSpPr/>
          <p:nvPr/>
        </p:nvSpPr>
        <p:spPr>
          <a:xfrm>
            <a:off x="161508" y="132118"/>
            <a:ext cx="1155701" cy="28882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1400">
                <a:latin typeface="Arial"/>
                <a:ea typeface="Arial"/>
                <a:cs typeface="Arial"/>
                <a:sym typeface="Arial"/>
              </a:defRPr>
            </a:lvl1pPr>
          </a:lstStyle>
          <a:p>
            <a:r>
              <a:t>Slide 32</a:t>
            </a:r>
          </a:p>
        </p:txBody>
      </p:sp>
      <p:pic>
        <p:nvPicPr>
          <p:cNvPr id="245" name="image15.jpeg"/>
          <p:cNvPicPr>
            <a:picLocks noChangeAspect="1"/>
          </p:cNvPicPr>
          <p:nvPr/>
        </p:nvPicPr>
        <p:blipFill>
          <a:blip r:embed="rId2">
            <a:extLst/>
          </a:blip>
          <a:stretch>
            <a:fillRect/>
          </a:stretch>
        </p:blipFill>
        <p:spPr>
          <a:xfrm>
            <a:off x="1378857" y="1583872"/>
            <a:ext cx="5799803" cy="4371626"/>
          </a:xfrm>
          <a:prstGeom prst="rect">
            <a:avLst/>
          </a:prstGeom>
          <a:ln w="12700">
            <a:miter lim="400000"/>
          </a:ln>
        </p:spPr>
      </p:pic>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Shape 247"/>
          <p:cNvSpPr>
            <a:spLocks noGrp="1"/>
          </p:cNvSpPr>
          <p:nvPr>
            <p:ph type="title"/>
          </p:nvPr>
        </p:nvSpPr>
        <p:spPr>
          <a:xfrm>
            <a:off x="1778905" y="291420"/>
            <a:ext cx="5360309" cy="1325563"/>
          </a:xfrm>
          <a:prstGeom prst="rect">
            <a:avLst/>
          </a:prstGeom>
        </p:spPr>
        <p:txBody>
          <a:bodyPr/>
          <a:lstStyle/>
          <a:p>
            <a:r>
              <a:t>The Gyan mudra</a:t>
            </a:r>
          </a:p>
        </p:txBody>
      </p:sp>
      <p:sp>
        <p:nvSpPr>
          <p:cNvPr id="248" name="Shape 248"/>
          <p:cNvSpPr/>
          <p:nvPr/>
        </p:nvSpPr>
        <p:spPr>
          <a:xfrm>
            <a:off x="161508" y="132118"/>
            <a:ext cx="1155701" cy="28882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1400">
                <a:latin typeface="Arial"/>
                <a:ea typeface="Arial"/>
                <a:cs typeface="Arial"/>
                <a:sym typeface="Arial"/>
              </a:defRPr>
            </a:lvl1pPr>
          </a:lstStyle>
          <a:p>
            <a:r>
              <a:t>Slide 33</a:t>
            </a:r>
          </a:p>
        </p:txBody>
      </p:sp>
      <p:pic>
        <p:nvPicPr>
          <p:cNvPr id="249" name="image16.jpeg"/>
          <p:cNvPicPr>
            <a:picLocks noChangeAspect="1"/>
          </p:cNvPicPr>
          <p:nvPr/>
        </p:nvPicPr>
        <p:blipFill>
          <a:blip r:embed="rId2">
            <a:extLst/>
          </a:blip>
          <a:stretch>
            <a:fillRect/>
          </a:stretch>
        </p:blipFill>
        <p:spPr>
          <a:xfrm>
            <a:off x="933355" y="1727200"/>
            <a:ext cx="7277290" cy="4105139"/>
          </a:xfrm>
          <a:prstGeom prst="rect">
            <a:avLst/>
          </a:prstGeom>
          <a:ln w="12700">
            <a:miter lim="400000"/>
          </a:ln>
        </p:spPr>
      </p:pic>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Shape 251"/>
          <p:cNvSpPr>
            <a:spLocks noGrp="1"/>
          </p:cNvSpPr>
          <p:nvPr>
            <p:ph type="title"/>
          </p:nvPr>
        </p:nvSpPr>
        <p:spPr>
          <a:xfrm>
            <a:off x="2076516" y="308171"/>
            <a:ext cx="5124453" cy="1325565"/>
          </a:xfrm>
          <a:prstGeom prst="rect">
            <a:avLst/>
          </a:prstGeom>
        </p:spPr>
        <p:txBody>
          <a:bodyPr/>
          <a:lstStyle/>
          <a:p>
            <a:r>
              <a:rPr dirty="0"/>
              <a:t>Exercise </a:t>
            </a:r>
            <a:r>
              <a:rPr lang="en-GB" dirty="0" smtClean="0"/>
              <a:t>6</a:t>
            </a:r>
            <a:r>
              <a:rPr dirty="0" smtClean="0"/>
              <a:t>.1</a:t>
            </a:r>
            <a:r>
              <a:rPr dirty="0"/>
              <a:t>:</a:t>
            </a:r>
            <a:br>
              <a:rPr dirty="0"/>
            </a:br>
            <a:r>
              <a:rPr dirty="0"/>
              <a:t>Shoulders</a:t>
            </a:r>
          </a:p>
        </p:txBody>
      </p:sp>
      <p:sp>
        <p:nvSpPr>
          <p:cNvPr id="252" name="Shape 252"/>
          <p:cNvSpPr/>
          <p:nvPr/>
        </p:nvSpPr>
        <p:spPr>
          <a:xfrm>
            <a:off x="161508" y="132118"/>
            <a:ext cx="1155701" cy="28882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1400">
                <a:latin typeface="Arial"/>
                <a:ea typeface="Arial"/>
                <a:cs typeface="Arial"/>
                <a:sym typeface="Arial"/>
              </a:defRPr>
            </a:lvl1pPr>
          </a:lstStyle>
          <a:p>
            <a:r>
              <a:t>Slide 34</a:t>
            </a:r>
          </a:p>
        </p:txBody>
      </p:sp>
      <p:sp>
        <p:nvSpPr>
          <p:cNvPr id="253" name="Shape 253"/>
          <p:cNvSpPr/>
          <p:nvPr/>
        </p:nvSpPr>
        <p:spPr>
          <a:xfrm>
            <a:off x="524047" y="1886242"/>
            <a:ext cx="8229391" cy="409060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marL="279400" marR="71755" indent="-279400">
              <a:lnSpc>
                <a:spcPct val="110000"/>
              </a:lnSpc>
              <a:spcBef>
                <a:spcPts val="400"/>
              </a:spcBef>
              <a:buClr>
                <a:srgbClr val="000000"/>
              </a:buClr>
              <a:buSzPct val="100000"/>
              <a:buAutoNum type="arabicPeriod"/>
              <a:defRPr sz="1900">
                <a:latin typeface="Arial"/>
                <a:ea typeface="Arial"/>
                <a:cs typeface="Arial"/>
                <a:sym typeface="Arial"/>
              </a:defRPr>
            </a:pPr>
            <a:r>
              <a:t>Get yourself sitting in a comfortable position, close your eyes, and place one hand in the palm of the other.</a:t>
            </a:r>
          </a:p>
          <a:p>
            <a:pPr marL="279400" marR="71755" indent="-279400">
              <a:lnSpc>
                <a:spcPct val="110000"/>
              </a:lnSpc>
              <a:spcBef>
                <a:spcPts val="400"/>
              </a:spcBef>
              <a:buClr>
                <a:srgbClr val="000000"/>
              </a:buClr>
              <a:buSzPct val="100000"/>
              <a:buAutoNum type="arabicPeriod"/>
              <a:defRPr sz="1900">
                <a:latin typeface="Arial"/>
                <a:ea typeface="Arial"/>
                <a:cs typeface="Arial"/>
                <a:sym typeface="Arial"/>
              </a:defRPr>
            </a:pPr>
            <a:r>
              <a:t>Next, let your breath regulate and then focus on your shoulders. </a:t>
            </a:r>
          </a:p>
          <a:p>
            <a:pPr marL="279400" marR="71755" indent="-279400">
              <a:lnSpc>
                <a:spcPct val="110000"/>
              </a:lnSpc>
              <a:spcBef>
                <a:spcPts val="400"/>
              </a:spcBef>
              <a:buClr>
                <a:srgbClr val="000000"/>
              </a:buClr>
              <a:buSzPct val="100000"/>
              <a:buAutoNum type="arabicPeriod"/>
              <a:defRPr sz="1900">
                <a:latin typeface="Arial"/>
                <a:ea typeface="Arial"/>
                <a:cs typeface="Arial"/>
                <a:sym typeface="Arial"/>
              </a:defRPr>
            </a:pPr>
            <a:r>
              <a:t>Pull your shoulders up to your ears and then drop them on the exhale. After inhaling again, let them drop further on the next exhale.</a:t>
            </a:r>
          </a:p>
          <a:p>
            <a:pPr marL="279400" marR="71755" indent="-279400">
              <a:lnSpc>
                <a:spcPct val="110000"/>
              </a:lnSpc>
              <a:spcBef>
                <a:spcPts val="400"/>
              </a:spcBef>
              <a:buClr>
                <a:srgbClr val="000000"/>
              </a:buClr>
              <a:buSzPct val="100000"/>
              <a:buAutoNum type="arabicPeriod"/>
              <a:defRPr sz="1900">
                <a:latin typeface="Arial"/>
                <a:ea typeface="Arial"/>
                <a:cs typeface="Arial"/>
                <a:sym typeface="Arial"/>
              </a:defRPr>
            </a:pPr>
            <a:r>
              <a:t>Do this for a few minutes and you should isolate and feel the movement of your shoulders up towards the ears and down again. </a:t>
            </a:r>
          </a:p>
          <a:p>
            <a:pPr marR="71755">
              <a:lnSpc>
                <a:spcPct val="110000"/>
              </a:lnSpc>
              <a:spcBef>
                <a:spcPts val="700"/>
              </a:spcBef>
              <a:defRPr sz="1900">
                <a:latin typeface="Arial"/>
                <a:ea typeface="Arial"/>
                <a:cs typeface="Arial"/>
                <a:sym typeface="Arial"/>
              </a:defRPr>
            </a:pPr>
            <a:r>
              <a:t>Often during the course of the day, as we get tense, we raise our shoulders up closer to our ears. As a bit of homework, from time to time during a day, focus on where your shoulders are. If you feel them creeping up, just take a few minutes to sit with a straight back and go through this exercise.</a:t>
            </a:r>
          </a:p>
          <a:p>
            <a:pPr marR="71755">
              <a:lnSpc>
                <a:spcPct val="110000"/>
              </a:lnSpc>
              <a:spcBef>
                <a:spcPts val="900"/>
              </a:spcBef>
              <a:defRPr sz="1900" b="1">
                <a:latin typeface="Arial"/>
                <a:ea typeface="Arial"/>
                <a:cs typeface="Arial"/>
                <a:sym typeface="Arial"/>
              </a:defRPr>
            </a:pPr>
            <a:r>
              <a:t>This exercise is child friendly.</a:t>
            </a:r>
          </a:p>
        </p:txBody>
      </p:sp>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Shape 255"/>
          <p:cNvSpPr>
            <a:spLocks noGrp="1"/>
          </p:cNvSpPr>
          <p:nvPr>
            <p:ph type="title"/>
          </p:nvPr>
        </p:nvSpPr>
        <p:spPr>
          <a:xfrm>
            <a:off x="1635917" y="282283"/>
            <a:ext cx="5872165" cy="1325564"/>
          </a:xfrm>
          <a:prstGeom prst="rect">
            <a:avLst/>
          </a:prstGeom>
        </p:spPr>
        <p:txBody>
          <a:bodyPr/>
          <a:lstStyle/>
          <a:p>
            <a:r>
              <a:rPr dirty="0"/>
              <a:t>Exercise </a:t>
            </a:r>
            <a:r>
              <a:rPr lang="en-GB" dirty="0" smtClean="0"/>
              <a:t>6</a:t>
            </a:r>
            <a:r>
              <a:rPr dirty="0" smtClean="0"/>
              <a:t>.2</a:t>
            </a:r>
            <a:r>
              <a:rPr dirty="0"/>
              <a:t>:</a:t>
            </a:r>
            <a:br>
              <a:rPr dirty="0"/>
            </a:br>
            <a:r>
              <a:rPr dirty="0"/>
              <a:t>Hook ups</a:t>
            </a:r>
          </a:p>
        </p:txBody>
      </p:sp>
      <p:sp>
        <p:nvSpPr>
          <p:cNvPr id="256" name="Shape 256"/>
          <p:cNvSpPr/>
          <p:nvPr/>
        </p:nvSpPr>
        <p:spPr>
          <a:xfrm>
            <a:off x="2349104" y="2177344"/>
            <a:ext cx="127001" cy="617360"/>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nchor="ctr">
            <a:spAutoFit/>
          </a:bodyPr>
          <a:lstStyle>
            <a:lvl1pPr>
              <a:defRPr>
                <a:latin typeface="Arial"/>
                <a:ea typeface="Arial"/>
                <a:cs typeface="Arial"/>
                <a:sym typeface="Arial"/>
              </a:defRPr>
            </a:lvl1pPr>
          </a:lstStyle>
          <a:p>
            <a:r>
              <a:t/>
            </a:r>
            <a:br/>
            <a:endParaRPr/>
          </a:p>
        </p:txBody>
      </p:sp>
      <p:sp>
        <p:nvSpPr>
          <p:cNvPr id="257" name="Shape 257"/>
          <p:cNvSpPr/>
          <p:nvPr/>
        </p:nvSpPr>
        <p:spPr>
          <a:xfrm>
            <a:off x="161508" y="132118"/>
            <a:ext cx="1155701" cy="28882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1400">
                <a:latin typeface="Arial"/>
                <a:ea typeface="Arial"/>
                <a:cs typeface="Arial"/>
                <a:sym typeface="Arial"/>
              </a:defRPr>
            </a:lvl1pPr>
          </a:lstStyle>
          <a:p>
            <a:r>
              <a:t>Slide 35</a:t>
            </a:r>
          </a:p>
        </p:txBody>
      </p:sp>
      <p:sp>
        <p:nvSpPr>
          <p:cNvPr id="258" name="Shape 258"/>
          <p:cNvSpPr/>
          <p:nvPr/>
        </p:nvSpPr>
        <p:spPr>
          <a:xfrm>
            <a:off x="703155" y="1749213"/>
            <a:ext cx="7915490" cy="431346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marL="414655" marR="71755" indent="-342900">
              <a:lnSpc>
                <a:spcPct val="115000"/>
              </a:lnSpc>
              <a:spcBef>
                <a:spcPts val="200"/>
              </a:spcBef>
              <a:buSzPct val="100000"/>
              <a:buAutoNum type="arabicPeriod"/>
              <a:defRPr sz="1700">
                <a:latin typeface="Arial"/>
                <a:ea typeface="Arial"/>
                <a:cs typeface="Arial"/>
                <a:sym typeface="Arial"/>
              </a:defRPr>
            </a:pPr>
            <a:r>
              <a:t>Get yourself sitting comfortably and then cross one ankle over the other. </a:t>
            </a:r>
          </a:p>
          <a:p>
            <a:pPr marL="414655" marR="71755" indent="-342900">
              <a:lnSpc>
                <a:spcPct val="115000"/>
              </a:lnSpc>
              <a:spcBef>
                <a:spcPts val="200"/>
              </a:spcBef>
              <a:buSzPct val="100000"/>
              <a:buAutoNum type="arabicPeriod"/>
              <a:defRPr sz="1700">
                <a:latin typeface="Arial"/>
                <a:ea typeface="Arial"/>
                <a:cs typeface="Arial"/>
                <a:sym typeface="Arial"/>
              </a:defRPr>
            </a:pPr>
            <a:r>
              <a:t>Extend your arms in front of you and cross your wrists, making sure that you follow the same side as the ankles. For example, if your left ankle is crossed on top of the right, make sure your left wrist is crossed over the right.</a:t>
            </a:r>
            <a:endParaRPr b="1"/>
          </a:p>
          <a:p>
            <a:pPr marL="414655" marR="71755" indent="-342900">
              <a:lnSpc>
                <a:spcPct val="115000"/>
              </a:lnSpc>
              <a:spcBef>
                <a:spcPts val="200"/>
              </a:spcBef>
              <a:buSzPct val="100000"/>
              <a:buAutoNum type="arabicPeriod"/>
              <a:defRPr sz="1700">
                <a:latin typeface="Arial"/>
                <a:ea typeface="Arial"/>
                <a:cs typeface="Arial"/>
                <a:sym typeface="Arial"/>
              </a:defRPr>
            </a:pPr>
            <a:r>
              <a:t>Turn your palms to face each other. </a:t>
            </a:r>
          </a:p>
          <a:p>
            <a:pPr marL="414655" marR="71755" indent="-342900">
              <a:lnSpc>
                <a:spcPct val="115000"/>
              </a:lnSpc>
              <a:spcBef>
                <a:spcPts val="200"/>
              </a:spcBef>
              <a:buSzPct val="100000"/>
              <a:buAutoNum type="arabicPeriod"/>
              <a:defRPr sz="1700">
                <a:latin typeface="Arial"/>
                <a:ea typeface="Arial"/>
                <a:cs typeface="Arial"/>
                <a:sym typeface="Arial"/>
              </a:defRPr>
            </a:pPr>
            <a:r>
              <a:t>Next, interlace your fingers and bring your interlaced hands in towards your chin and rest them comfortably above your heart. </a:t>
            </a:r>
          </a:p>
          <a:p>
            <a:pPr marL="414655" marR="71755" indent="-342900">
              <a:lnSpc>
                <a:spcPct val="115000"/>
              </a:lnSpc>
              <a:spcBef>
                <a:spcPts val="200"/>
              </a:spcBef>
              <a:buSzPct val="100000"/>
              <a:buAutoNum type="arabicPeriod"/>
              <a:defRPr sz="1700">
                <a:latin typeface="Arial"/>
                <a:ea typeface="Arial"/>
                <a:cs typeface="Arial"/>
                <a:sym typeface="Arial"/>
              </a:defRPr>
            </a:pPr>
            <a:r>
              <a:t>Close their eyes and breathe deeply for a few minutes.</a:t>
            </a:r>
          </a:p>
          <a:p>
            <a:pPr marR="71755" indent="71755">
              <a:lnSpc>
                <a:spcPct val="115000"/>
              </a:lnSpc>
              <a:spcBef>
                <a:spcPts val="1600"/>
              </a:spcBef>
              <a:defRPr sz="1700">
                <a:latin typeface="Arial"/>
                <a:ea typeface="Arial"/>
                <a:cs typeface="Arial"/>
                <a:sym typeface="Arial"/>
              </a:defRPr>
            </a:pPr>
            <a:r>
              <a:t>This posture is from Brain Gym and it is intended to help relaxation. By crossing over left and right, you encourage your brain to integrate sensory input from both hemispheres. Sometimes the brain can be fooled and it can’t quite figure out where the sensory input is coming from.</a:t>
            </a:r>
            <a:endParaRPr b="1"/>
          </a:p>
          <a:p>
            <a:pPr marR="71755" indent="71755">
              <a:lnSpc>
                <a:spcPct val="115000"/>
              </a:lnSpc>
              <a:spcBef>
                <a:spcPts val="1400"/>
              </a:spcBef>
              <a:defRPr sz="1700" b="1">
                <a:latin typeface="Arial"/>
                <a:ea typeface="Arial"/>
                <a:cs typeface="Arial"/>
                <a:sym typeface="Arial"/>
              </a:defRPr>
            </a:pPr>
            <a:r>
              <a:t>This exercise is child friendly </a:t>
            </a:r>
          </a:p>
        </p:txBody>
      </p:sp>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Shape 260"/>
          <p:cNvSpPr>
            <a:spLocks noGrp="1"/>
          </p:cNvSpPr>
          <p:nvPr>
            <p:ph type="title"/>
          </p:nvPr>
        </p:nvSpPr>
        <p:spPr>
          <a:xfrm>
            <a:off x="1316982" y="249847"/>
            <a:ext cx="6510036" cy="1325564"/>
          </a:xfrm>
          <a:prstGeom prst="rect">
            <a:avLst/>
          </a:prstGeom>
        </p:spPr>
        <p:txBody>
          <a:bodyPr/>
          <a:lstStyle/>
          <a:p>
            <a:r>
              <a:rPr lang="en-US" dirty="0"/>
              <a:t>Exercises 6.3 and </a:t>
            </a:r>
            <a:r>
              <a:rPr lang="en-US" dirty="0" smtClean="0"/>
              <a:t>6.4:</a:t>
            </a:r>
            <a:r>
              <a:rPr lang="en-GB" dirty="0" smtClean="0"/>
              <a:t/>
            </a:r>
            <a:br>
              <a:rPr lang="en-GB" dirty="0" smtClean="0"/>
            </a:br>
            <a:r>
              <a:rPr dirty="0" smtClean="0"/>
              <a:t>Fool </a:t>
            </a:r>
            <a:r>
              <a:rPr dirty="0"/>
              <a:t>your brain</a:t>
            </a:r>
          </a:p>
        </p:txBody>
      </p:sp>
      <p:sp>
        <p:nvSpPr>
          <p:cNvPr id="261" name="Shape 261"/>
          <p:cNvSpPr/>
          <p:nvPr/>
        </p:nvSpPr>
        <p:spPr>
          <a:xfrm>
            <a:off x="161508" y="132118"/>
            <a:ext cx="1155701" cy="28882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1400">
                <a:latin typeface="Arial"/>
                <a:ea typeface="Arial"/>
                <a:cs typeface="Arial"/>
                <a:sym typeface="Arial"/>
              </a:defRPr>
            </a:lvl1pPr>
          </a:lstStyle>
          <a:p>
            <a:r>
              <a:t>Slide 36</a:t>
            </a:r>
          </a:p>
        </p:txBody>
      </p:sp>
      <p:sp>
        <p:nvSpPr>
          <p:cNvPr id="262" name="Shape 262"/>
          <p:cNvSpPr/>
          <p:nvPr/>
        </p:nvSpPr>
        <p:spPr>
          <a:xfrm>
            <a:off x="4936488" y="1702377"/>
            <a:ext cx="3717325" cy="344110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marR="179704">
              <a:lnSpc>
                <a:spcPct val="115000"/>
              </a:lnSpc>
              <a:spcBef>
                <a:spcPts val="200"/>
              </a:spcBef>
              <a:defRPr b="1">
                <a:latin typeface="Arial"/>
                <a:ea typeface="Arial"/>
                <a:cs typeface="Arial"/>
                <a:sym typeface="Arial"/>
              </a:defRPr>
            </a:pPr>
            <a:r>
              <a:t>Part 2</a:t>
            </a:r>
          </a:p>
          <a:p>
            <a:pPr marL="414655" marR="71755" indent="-342900">
              <a:lnSpc>
                <a:spcPct val="115000"/>
              </a:lnSpc>
              <a:spcBef>
                <a:spcPts val="200"/>
              </a:spcBef>
              <a:buSzPct val="100000"/>
              <a:buAutoNum type="arabicPeriod"/>
              <a:defRPr sz="1600">
                <a:latin typeface="Arial"/>
                <a:ea typeface="Arial"/>
                <a:cs typeface="Arial"/>
                <a:sym typeface="Arial"/>
              </a:defRPr>
            </a:pPr>
            <a:r>
              <a:t>Hold your left ear lobe with your right hand and touch the tip of your nose with your left hand. </a:t>
            </a:r>
          </a:p>
          <a:p>
            <a:pPr marL="414655" marR="71755" indent="-342900">
              <a:lnSpc>
                <a:spcPct val="115000"/>
              </a:lnSpc>
              <a:spcBef>
                <a:spcPts val="200"/>
              </a:spcBef>
              <a:buSzPct val="100000"/>
              <a:buAutoNum type="arabicPeriod"/>
              <a:defRPr sz="1600">
                <a:latin typeface="Arial"/>
                <a:ea typeface="Arial"/>
                <a:cs typeface="Arial"/>
                <a:sym typeface="Arial"/>
              </a:defRPr>
            </a:pPr>
            <a:r>
              <a:t>Next, swap over so that your left hand grips your right ear lobe and your right hand touches the tip of your nose.</a:t>
            </a:r>
            <a:endParaRPr b="1"/>
          </a:p>
          <a:p>
            <a:pPr marL="414655" marR="71755" indent="-342900">
              <a:lnSpc>
                <a:spcPct val="115000"/>
              </a:lnSpc>
              <a:spcBef>
                <a:spcPts val="200"/>
              </a:spcBef>
              <a:buSzPct val="100000"/>
              <a:buAutoNum type="arabicPeriod"/>
              <a:defRPr sz="1600">
                <a:latin typeface="Arial"/>
                <a:ea typeface="Arial"/>
                <a:cs typeface="Arial"/>
                <a:sym typeface="Arial"/>
              </a:defRPr>
            </a:pPr>
            <a:r>
              <a:t>Keep swapping and try to speed up. Are you bumping into yourself and getting mixed up?</a:t>
            </a:r>
          </a:p>
          <a:p>
            <a:pPr marR="71755" indent="71755">
              <a:lnSpc>
                <a:spcPct val="115000"/>
              </a:lnSpc>
              <a:spcBef>
                <a:spcPts val="1000"/>
              </a:spcBef>
              <a:defRPr sz="1600" b="1">
                <a:latin typeface="Arial"/>
                <a:ea typeface="Arial"/>
                <a:cs typeface="Arial"/>
                <a:sym typeface="Arial"/>
              </a:defRPr>
            </a:pPr>
            <a:r>
              <a:t>This exercise is child friendly. </a:t>
            </a:r>
          </a:p>
        </p:txBody>
      </p:sp>
      <p:sp>
        <p:nvSpPr>
          <p:cNvPr id="263" name="Shape 263"/>
          <p:cNvSpPr/>
          <p:nvPr/>
        </p:nvSpPr>
        <p:spPr>
          <a:xfrm>
            <a:off x="538056" y="1701701"/>
            <a:ext cx="4304865" cy="426488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marR="179704">
              <a:lnSpc>
                <a:spcPct val="115000"/>
              </a:lnSpc>
              <a:spcBef>
                <a:spcPts val="200"/>
              </a:spcBef>
              <a:defRPr b="1">
                <a:latin typeface="Arial"/>
                <a:ea typeface="Arial"/>
                <a:cs typeface="Arial"/>
                <a:sym typeface="Arial"/>
              </a:defRPr>
            </a:pPr>
            <a:r>
              <a:t>Part 1</a:t>
            </a:r>
          </a:p>
          <a:p>
            <a:pPr marL="414655" marR="71755" indent="-342900">
              <a:lnSpc>
                <a:spcPct val="115000"/>
              </a:lnSpc>
              <a:spcBef>
                <a:spcPts val="200"/>
              </a:spcBef>
              <a:buSzPct val="100000"/>
              <a:buAutoNum type="arabicPeriod"/>
              <a:defRPr sz="1600">
                <a:latin typeface="Arial"/>
                <a:ea typeface="Arial"/>
                <a:cs typeface="Arial"/>
                <a:sym typeface="Arial"/>
              </a:defRPr>
            </a:pPr>
            <a:r>
              <a:t>Divide into pairs.</a:t>
            </a:r>
          </a:p>
          <a:p>
            <a:pPr marL="414655" marR="71755" indent="-342900">
              <a:lnSpc>
                <a:spcPct val="115000"/>
              </a:lnSpc>
              <a:spcBef>
                <a:spcPts val="200"/>
              </a:spcBef>
              <a:buSzPct val="100000"/>
              <a:buAutoNum type="arabicPeriod"/>
              <a:defRPr sz="1600">
                <a:latin typeface="Arial"/>
                <a:ea typeface="Arial"/>
                <a:cs typeface="Arial"/>
                <a:sym typeface="Arial"/>
              </a:defRPr>
            </a:pPr>
            <a:r>
              <a:t>One participant from each pair should extend their arms, interlace their fingers and bring their hands back to their chins, as we did in exercise 8.2: Hookups. </a:t>
            </a:r>
            <a:endParaRPr b="1"/>
          </a:p>
          <a:p>
            <a:pPr marL="414655" marR="71755" indent="-342900">
              <a:lnSpc>
                <a:spcPct val="115000"/>
              </a:lnSpc>
              <a:spcBef>
                <a:spcPts val="200"/>
              </a:spcBef>
              <a:buSzPct val="100000"/>
              <a:buAutoNum type="arabicPeriod"/>
              <a:defRPr sz="1600">
                <a:latin typeface="Arial"/>
                <a:ea typeface="Arial"/>
                <a:cs typeface="Arial"/>
                <a:sym typeface="Arial"/>
              </a:defRPr>
            </a:pPr>
            <a:r>
              <a:t>Next, the other member of each pair should point to (but not touch) one of their partner’s fingers. That partner must then try to wiggle the selected finger. Can they do it first time?</a:t>
            </a:r>
            <a:endParaRPr b="1"/>
          </a:p>
          <a:p>
            <a:pPr marL="414655" marR="71755" indent="-342900">
              <a:lnSpc>
                <a:spcPct val="115000"/>
              </a:lnSpc>
              <a:spcBef>
                <a:spcPts val="200"/>
              </a:spcBef>
              <a:buSzPct val="100000"/>
              <a:buAutoNum type="arabicPeriod"/>
              <a:defRPr sz="1600">
                <a:latin typeface="Arial"/>
                <a:ea typeface="Arial"/>
                <a:cs typeface="Arial"/>
                <a:sym typeface="Arial"/>
              </a:defRPr>
            </a:pPr>
            <a:r>
              <a:t>The same partner should choose a few more fingers, and then switch places so the other partner is picking fingers.</a:t>
            </a:r>
            <a:endParaRPr b="1"/>
          </a:p>
          <a:p>
            <a:pPr marR="71755" indent="71755">
              <a:lnSpc>
                <a:spcPct val="115000"/>
              </a:lnSpc>
              <a:spcBef>
                <a:spcPts val="1100"/>
              </a:spcBef>
              <a:defRPr sz="1600" b="1">
                <a:latin typeface="Arial"/>
                <a:ea typeface="Arial"/>
                <a:cs typeface="Arial"/>
                <a:sym typeface="Arial"/>
              </a:defRPr>
            </a:pPr>
            <a:r>
              <a:t>This exercise is child friendly. </a:t>
            </a:r>
          </a:p>
        </p:txBody>
      </p:sp>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Shape 265"/>
          <p:cNvSpPr>
            <a:spLocks noGrp="1"/>
          </p:cNvSpPr>
          <p:nvPr>
            <p:ph type="title"/>
          </p:nvPr>
        </p:nvSpPr>
        <p:spPr>
          <a:xfrm>
            <a:off x="1089347" y="305859"/>
            <a:ext cx="7117706" cy="1325564"/>
          </a:xfrm>
          <a:prstGeom prst="rect">
            <a:avLst/>
          </a:prstGeom>
        </p:spPr>
        <p:txBody>
          <a:bodyPr/>
          <a:lstStyle/>
          <a:p>
            <a:r>
              <a:rPr dirty="0"/>
              <a:t>Exercise </a:t>
            </a:r>
            <a:r>
              <a:rPr lang="en-GB" dirty="0" smtClean="0"/>
              <a:t>6</a:t>
            </a:r>
            <a:r>
              <a:rPr dirty="0" smtClean="0"/>
              <a:t>.5</a:t>
            </a:r>
            <a:r>
              <a:rPr dirty="0"/>
              <a:t>: </a:t>
            </a:r>
            <a:br>
              <a:rPr dirty="0"/>
            </a:br>
            <a:r>
              <a:rPr dirty="0"/>
              <a:t>Super brain yoga squats</a:t>
            </a:r>
          </a:p>
        </p:txBody>
      </p:sp>
      <p:sp>
        <p:nvSpPr>
          <p:cNvPr id="266" name="Shape 266"/>
          <p:cNvSpPr/>
          <p:nvPr/>
        </p:nvSpPr>
        <p:spPr>
          <a:xfrm>
            <a:off x="161508" y="132118"/>
            <a:ext cx="1155701" cy="28882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1400">
                <a:latin typeface="Arial"/>
                <a:ea typeface="Arial"/>
                <a:cs typeface="Arial"/>
                <a:sym typeface="Arial"/>
              </a:defRPr>
            </a:lvl1pPr>
          </a:lstStyle>
          <a:p>
            <a:r>
              <a:t>Slide 37</a:t>
            </a:r>
          </a:p>
        </p:txBody>
      </p:sp>
      <p:sp>
        <p:nvSpPr>
          <p:cNvPr id="267" name="Shape 267"/>
          <p:cNvSpPr/>
          <p:nvPr/>
        </p:nvSpPr>
        <p:spPr>
          <a:xfrm>
            <a:off x="813645" y="1775505"/>
            <a:ext cx="7694509" cy="441135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marL="414655" marR="71755" indent="-342900">
              <a:lnSpc>
                <a:spcPct val="115000"/>
              </a:lnSpc>
              <a:spcBef>
                <a:spcPts val="200"/>
              </a:spcBef>
              <a:buSzPct val="100000"/>
              <a:buAutoNum type="arabicPeriod"/>
              <a:defRPr>
                <a:latin typeface="Arial"/>
                <a:ea typeface="Arial"/>
                <a:cs typeface="Arial"/>
                <a:sym typeface="Arial"/>
              </a:defRPr>
            </a:pPr>
            <a:r>
              <a:t>Take your left hand and lightly but firmly hold your right ear lobe. </a:t>
            </a:r>
          </a:p>
          <a:p>
            <a:pPr marL="414655" marR="71755" indent="-342900">
              <a:lnSpc>
                <a:spcPct val="115000"/>
              </a:lnSpc>
              <a:spcBef>
                <a:spcPts val="200"/>
              </a:spcBef>
              <a:buSzPct val="100000"/>
              <a:buAutoNum type="arabicPeriod"/>
              <a:defRPr>
                <a:latin typeface="Arial"/>
                <a:ea typeface="Arial"/>
                <a:cs typeface="Arial"/>
                <a:sym typeface="Arial"/>
              </a:defRPr>
            </a:pPr>
            <a:r>
              <a:t>Cross your right hand and similarly hold your left earlobe. Your hands should be crossed in front of your bodies and your thumbs should be at the front of each ear lobe. The left arm should be closest to the chest with the right arm on top. </a:t>
            </a:r>
          </a:p>
          <a:p>
            <a:pPr marL="414655" marR="71755" indent="-342900">
              <a:lnSpc>
                <a:spcPct val="115000"/>
              </a:lnSpc>
              <a:spcBef>
                <a:spcPts val="200"/>
              </a:spcBef>
              <a:buSzPct val="100000"/>
              <a:buAutoNum type="arabicPeriod"/>
              <a:defRPr>
                <a:latin typeface="Arial"/>
                <a:ea typeface="Arial"/>
                <a:cs typeface="Arial"/>
                <a:sym typeface="Arial"/>
              </a:defRPr>
            </a:pPr>
            <a:r>
              <a:t>Next, inhale through your nose and squat down to the floor slowly. Squat as low as you comfortably can.</a:t>
            </a:r>
            <a:endParaRPr b="1"/>
          </a:p>
          <a:p>
            <a:pPr marL="414655" marR="71755" indent="-342900">
              <a:lnSpc>
                <a:spcPct val="115000"/>
              </a:lnSpc>
              <a:spcBef>
                <a:spcPts val="200"/>
              </a:spcBef>
              <a:buSzPct val="100000"/>
              <a:buAutoNum type="arabicPeriod"/>
              <a:defRPr>
                <a:latin typeface="Arial"/>
                <a:ea typeface="Arial"/>
                <a:cs typeface="Arial"/>
                <a:sym typeface="Arial"/>
              </a:defRPr>
            </a:pPr>
            <a:r>
              <a:t>Once there, you should pause and hold your breath for two seconds and then exhale as you make your way back up to a standing position without letting go of your ears.</a:t>
            </a:r>
            <a:endParaRPr b="1"/>
          </a:p>
          <a:p>
            <a:pPr marL="414655" marR="71755" indent="-342900">
              <a:lnSpc>
                <a:spcPct val="115000"/>
              </a:lnSpc>
              <a:spcBef>
                <a:spcPts val="200"/>
              </a:spcBef>
              <a:buSzPct val="100000"/>
              <a:buAutoNum type="arabicPeriod"/>
              <a:defRPr>
                <a:latin typeface="Arial"/>
                <a:ea typeface="Arial"/>
                <a:cs typeface="Arial"/>
                <a:sym typeface="Arial"/>
              </a:defRPr>
            </a:pPr>
            <a:r>
              <a:t>Keep your tongues behind their front teeth throughout. </a:t>
            </a:r>
          </a:p>
          <a:p>
            <a:pPr marR="71755" indent="71755">
              <a:lnSpc>
                <a:spcPct val="115000"/>
              </a:lnSpc>
              <a:spcBef>
                <a:spcPts val="1100"/>
              </a:spcBef>
              <a:defRPr>
                <a:latin typeface="Arial"/>
                <a:ea typeface="Arial"/>
                <a:cs typeface="Arial"/>
                <a:sym typeface="Arial"/>
              </a:defRPr>
            </a:pPr>
            <a:r>
              <a:t>Repeat this sequence for up to three minutes, or 14 repetitions. </a:t>
            </a:r>
          </a:p>
          <a:p>
            <a:pPr marR="71755" indent="71755">
              <a:lnSpc>
                <a:spcPct val="115000"/>
              </a:lnSpc>
              <a:spcBef>
                <a:spcPts val="1200"/>
              </a:spcBef>
              <a:defRPr b="1">
                <a:latin typeface="Arial"/>
                <a:ea typeface="Arial"/>
                <a:cs typeface="Arial"/>
                <a:sym typeface="Arial"/>
              </a:defRPr>
            </a:pPr>
            <a:r>
              <a:t>This exercise is child friendly.</a:t>
            </a:r>
          </a:p>
        </p:txBody>
      </p:sp>
    </p:spTree>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Shape 269"/>
          <p:cNvSpPr>
            <a:spLocks noGrp="1"/>
          </p:cNvSpPr>
          <p:nvPr>
            <p:ph type="title"/>
          </p:nvPr>
        </p:nvSpPr>
        <p:spPr>
          <a:xfrm>
            <a:off x="234494" y="261197"/>
            <a:ext cx="8480022" cy="1325564"/>
          </a:xfrm>
          <a:prstGeom prst="rect">
            <a:avLst/>
          </a:prstGeom>
        </p:spPr>
        <p:txBody>
          <a:bodyPr/>
          <a:lstStyle/>
          <a:p>
            <a:r>
              <a:rPr dirty="0"/>
              <a:t>Exercise </a:t>
            </a:r>
            <a:r>
              <a:rPr lang="en-GB" dirty="0" smtClean="0"/>
              <a:t>6</a:t>
            </a:r>
            <a:r>
              <a:rPr dirty="0" smtClean="0"/>
              <a:t>.6</a:t>
            </a:r>
            <a:r>
              <a:rPr dirty="0"/>
              <a:t>: </a:t>
            </a:r>
            <a:br>
              <a:rPr dirty="0"/>
            </a:br>
            <a:r>
              <a:rPr dirty="0"/>
              <a:t>The difference laughter makes</a:t>
            </a:r>
          </a:p>
        </p:txBody>
      </p:sp>
      <p:sp>
        <p:nvSpPr>
          <p:cNvPr id="270" name="Shape 270"/>
          <p:cNvSpPr/>
          <p:nvPr/>
        </p:nvSpPr>
        <p:spPr>
          <a:xfrm>
            <a:off x="161508" y="132118"/>
            <a:ext cx="1155701" cy="28882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1400">
                <a:latin typeface="Arial"/>
                <a:ea typeface="Arial"/>
                <a:cs typeface="Arial"/>
                <a:sym typeface="Arial"/>
              </a:defRPr>
            </a:lvl1pPr>
          </a:lstStyle>
          <a:p>
            <a:r>
              <a:t>Slide 38</a:t>
            </a:r>
          </a:p>
        </p:txBody>
      </p:sp>
      <p:sp>
        <p:nvSpPr>
          <p:cNvPr id="271" name="Shape 271"/>
          <p:cNvSpPr/>
          <p:nvPr/>
        </p:nvSpPr>
        <p:spPr>
          <a:xfrm>
            <a:off x="423369" y="5329702"/>
            <a:ext cx="3339699" cy="350661"/>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marL="3175" indent="-3175" algn="just">
              <a:lnSpc>
                <a:spcPct val="115000"/>
              </a:lnSpc>
              <a:spcBef>
                <a:spcPts val="800"/>
              </a:spcBef>
              <a:defRPr b="1">
                <a:latin typeface="Arial"/>
                <a:ea typeface="Arial"/>
                <a:cs typeface="Arial"/>
                <a:sym typeface="Arial"/>
              </a:defRPr>
            </a:lvl1pPr>
          </a:lstStyle>
          <a:p>
            <a:r>
              <a:t>This exercise is child friendly.</a:t>
            </a:r>
          </a:p>
        </p:txBody>
      </p:sp>
      <p:pic>
        <p:nvPicPr>
          <p:cNvPr id="272" name="image17.jpeg"/>
          <p:cNvPicPr>
            <a:picLocks noChangeAspect="1"/>
          </p:cNvPicPr>
          <p:nvPr/>
        </p:nvPicPr>
        <p:blipFill>
          <a:blip r:embed="rId2">
            <a:extLst/>
          </a:blip>
          <a:stretch>
            <a:fillRect/>
          </a:stretch>
        </p:blipFill>
        <p:spPr>
          <a:xfrm>
            <a:off x="415795" y="2055017"/>
            <a:ext cx="8312410" cy="3052214"/>
          </a:xfrm>
          <a:prstGeom prst="rect">
            <a:avLst/>
          </a:prstGeom>
          <a:ln w="12700">
            <a:miter lim="400000"/>
          </a:ln>
        </p:spPr>
      </p:pic>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Shape 274"/>
          <p:cNvSpPr>
            <a:spLocks noGrp="1"/>
          </p:cNvSpPr>
          <p:nvPr>
            <p:ph type="title"/>
          </p:nvPr>
        </p:nvSpPr>
        <p:spPr>
          <a:xfrm>
            <a:off x="2075305" y="126949"/>
            <a:ext cx="5069590" cy="1325564"/>
          </a:xfrm>
          <a:prstGeom prst="rect">
            <a:avLst/>
          </a:prstGeom>
        </p:spPr>
        <p:txBody>
          <a:bodyPr/>
          <a:lstStyle/>
          <a:p>
            <a:r>
              <a:t>Sleep problems</a:t>
            </a:r>
          </a:p>
        </p:txBody>
      </p:sp>
      <p:sp>
        <p:nvSpPr>
          <p:cNvPr id="275" name="Shape 275"/>
          <p:cNvSpPr>
            <a:spLocks noGrp="1"/>
          </p:cNvSpPr>
          <p:nvPr>
            <p:ph type="body" idx="1"/>
          </p:nvPr>
        </p:nvSpPr>
        <p:spPr>
          <a:xfrm>
            <a:off x="670983" y="1482724"/>
            <a:ext cx="7802034" cy="4616453"/>
          </a:xfrm>
          <a:prstGeom prst="rect">
            <a:avLst/>
          </a:prstGeom>
        </p:spPr>
        <p:txBody>
          <a:bodyPr>
            <a:normAutofit lnSpcReduction="10000"/>
          </a:bodyPr>
          <a:lstStyle/>
          <a:p>
            <a:pPr marL="0" indent="0" defTabSz="877822">
              <a:lnSpc>
                <a:spcPct val="100000"/>
              </a:lnSpc>
              <a:spcBef>
                <a:spcPts val="900"/>
              </a:spcBef>
              <a:buSzTx/>
              <a:buNone/>
              <a:defRPr sz="1900"/>
            </a:pPr>
            <a:r>
              <a:t>In NREM sleep people can sometimes experience physical jerks, night terrors and sleep walking. They may be aware of the physical jerks, which often wake them up, but sleep walking and night terrors are not something people are often aware of. Others, however, may be more aware of these sleep disturbances. </a:t>
            </a:r>
          </a:p>
          <a:p>
            <a:pPr marL="0" indent="0" defTabSz="877822">
              <a:lnSpc>
                <a:spcPct val="100000"/>
              </a:lnSpc>
              <a:spcBef>
                <a:spcPts val="900"/>
              </a:spcBef>
              <a:buSzTx/>
              <a:buNone/>
              <a:defRPr sz="1900"/>
            </a:pPr>
            <a:r>
              <a:t>Night terrors and sleep apnoea are among the more serious sleep disorders, but treatments are available. During a night terror, a sufferer seems awake and is often frightened or panicked and they may call out or engage in protective/defensive gestures. This behaviour is often seen in people suffering from post-traumatic stress disorder (PTSD). </a:t>
            </a:r>
          </a:p>
          <a:p>
            <a:pPr marL="0" indent="0" defTabSz="877822">
              <a:lnSpc>
                <a:spcPct val="100000"/>
              </a:lnSpc>
              <a:spcBef>
                <a:spcPts val="900"/>
              </a:spcBef>
              <a:buSzTx/>
              <a:buNone/>
              <a:defRPr sz="1900"/>
            </a:pPr>
            <a:r>
              <a:t>Sleep apnoea is a condition in which the sufferer stops breathing for a few seconds, even for minutes, and then wakes up to get air. This can occur several times throughout the night, resulting in an unsatisfactory night’s sleep. If you think you have either of these (or have been observed to have them), talk to your GP about them.</a:t>
            </a:r>
          </a:p>
        </p:txBody>
      </p:sp>
      <p:sp>
        <p:nvSpPr>
          <p:cNvPr id="276" name="Shape 276"/>
          <p:cNvSpPr/>
          <p:nvPr/>
        </p:nvSpPr>
        <p:spPr>
          <a:xfrm>
            <a:off x="161508" y="132118"/>
            <a:ext cx="1155701" cy="28882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1400">
                <a:latin typeface="Arial"/>
                <a:ea typeface="Arial"/>
                <a:cs typeface="Arial"/>
                <a:sym typeface="Arial"/>
              </a:defRPr>
            </a:lvl1pPr>
          </a:lstStyle>
          <a:p>
            <a:r>
              <a:t>Slide 39</a:t>
            </a: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Shape 131"/>
          <p:cNvSpPr>
            <a:spLocks noGrp="1"/>
          </p:cNvSpPr>
          <p:nvPr>
            <p:ph type="title"/>
          </p:nvPr>
        </p:nvSpPr>
        <p:spPr>
          <a:xfrm>
            <a:off x="2273298" y="296752"/>
            <a:ext cx="4584704" cy="1325563"/>
          </a:xfrm>
          <a:prstGeom prst="rect">
            <a:avLst/>
          </a:prstGeom>
        </p:spPr>
        <p:txBody>
          <a:bodyPr/>
          <a:lstStyle/>
          <a:p>
            <a:pPr>
              <a:defRPr sz="4000"/>
            </a:pPr>
            <a:r>
              <a:t>A cross section </a:t>
            </a:r>
            <a:br/>
            <a:r>
              <a:t>of the brain</a:t>
            </a:r>
          </a:p>
        </p:txBody>
      </p:sp>
      <p:sp>
        <p:nvSpPr>
          <p:cNvPr id="132" name="Shape 132"/>
          <p:cNvSpPr/>
          <p:nvPr/>
        </p:nvSpPr>
        <p:spPr>
          <a:xfrm>
            <a:off x="161508" y="132118"/>
            <a:ext cx="1155701" cy="28882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1400">
                <a:latin typeface="Arial"/>
                <a:ea typeface="Arial"/>
                <a:cs typeface="Arial"/>
                <a:sym typeface="Arial"/>
              </a:defRPr>
            </a:lvl1pPr>
          </a:lstStyle>
          <a:p>
            <a:r>
              <a:t>Slide 4</a:t>
            </a:r>
          </a:p>
        </p:txBody>
      </p:sp>
      <p:pic>
        <p:nvPicPr>
          <p:cNvPr id="133" name="image1.jpeg"/>
          <p:cNvPicPr>
            <a:picLocks noChangeAspect="1"/>
          </p:cNvPicPr>
          <p:nvPr/>
        </p:nvPicPr>
        <p:blipFill>
          <a:blip r:embed="rId2">
            <a:extLst/>
          </a:blip>
          <a:stretch>
            <a:fillRect/>
          </a:stretch>
        </p:blipFill>
        <p:spPr>
          <a:xfrm>
            <a:off x="1551215" y="1799769"/>
            <a:ext cx="6805873" cy="4241803"/>
          </a:xfrm>
          <a:prstGeom prst="rect">
            <a:avLst/>
          </a:prstGeom>
          <a:ln w="12700">
            <a:miter lim="400000"/>
          </a:ln>
        </p:spPr>
      </p:pic>
    </p:spTree>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Shape 278"/>
          <p:cNvSpPr>
            <a:spLocks noGrp="1"/>
          </p:cNvSpPr>
          <p:nvPr>
            <p:ph type="title"/>
          </p:nvPr>
        </p:nvSpPr>
        <p:spPr>
          <a:xfrm>
            <a:off x="1262856" y="255059"/>
            <a:ext cx="6643688" cy="1325564"/>
          </a:xfrm>
          <a:prstGeom prst="rect">
            <a:avLst/>
          </a:prstGeom>
        </p:spPr>
        <p:txBody>
          <a:bodyPr/>
          <a:lstStyle/>
          <a:p>
            <a:r>
              <a:rPr dirty="0"/>
              <a:t>Exercise </a:t>
            </a:r>
            <a:r>
              <a:rPr lang="en-GB" dirty="0" smtClean="0"/>
              <a:t>6</a:t>
            </a:r>
            <a:r>
              <a:rPr dirty="0" smtClean="0"/>
              <a:t>.7</a:t>
            </a:r>
            <a:r>
              <a:rPr dirty="0"/>
              <a:t>: </a:t>
            </a:r>
            <a:br>
              <a:rPr dirty="0"/>
            </a:br>
            <a:r>
              <a:rPr dirty="0"/>
              <a:t>Sleep diary</a:t>
            </a:r>
          </a:p>
        </p:txBody>
      </p:sp>
      <p:sp>
        <p:nvSpPr>
          <p:cNvPr id="279" name="Shape 279"/>
          <p:cNvSpPr/>
          <p:nvPr/>
        </p:nvSpPr>
        <p:spPr>
          <a:xfrm>
            <a:off x="161508" y="132118"/>
            <a:ext cx="1155701" cy="28882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1400">
                <a:latin typeface="Arial"/>
                <a:ea typeface="Arial"/>
                <a:cs typeface="Arial"/>
                <a:sym typeface="Arial"/>
              </a:defRPr>
            </a:lvl1pPr>
          </a:lstStyle>
          <a:p>
            <a:r>
              <a:t>Slide 40</a:t>
            </a:r>
          </a:p>
        </p:txBody>
      </p:sp>
      <p:sp>
        <p:nvSpPr>
          <p:cNvPr id="280" name="Shape 280"/>
          <p:cNvSpPr/>
          <p:nvPr/>
        </p:nvSpPr>
        <p:spPr>
          <a:xfrm>
            <a:off x="1105513" y="1990513"/>
            <a:ext cx="7393448" cy="3488846"/>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marL="215900" marR="71755" indent="-215900">
              <a:lnSpc>
                <a:spcPct val="115000"/>
              </a:lnSpc>
              <a:spcBef>
                <a:spcPts val="1100"/>
              </a:spcBef>
              <a:tabLst>
                <a:tab pos="279400" algn="l"/>
              </a:tabLst>
              <a:defRPr sz="2000">
                <a:latin typeface="Arial"/>
                <a:ea typeface="Arial"/>
                <a:cs typeface="Arial"/>
                <a:sym typeface="Arial"/>
              </a:defRPr>
            </a:pPr>
            <a:r>
              <a:t>As a homework exercise, for the next week:</a:t>
            </a:r>
          </a:p>
          <a:p>
            <a:pPr marL="254000" marR="71755" indent="-254000">
              <a:lnSpc>
                <a:spcPct val="115000"/>
              </a:lnSpc>
              <a:spcBef>
                <a:spcPts val="200"/>
              </a:spcBef>
              <a:buSzPct val="100000"/>
              <a:buChar char="•"/>
              <a:tabLst>
                <a:tab pos="279400" algn="l"/>
              </a:tabLst>
              <a:defRPr sz="2000">
                <a:latin typeface="Arial"/>
                <a:ea typeface="Arial"/>
                <a:cs typeface="Arial"/>
                <a:sym typeface="Arial"/>
              </a:defRPr>
            </a:pPr>
            <a:r>
              <a:t>Note what time you go to sleep and what time you wake up.</a:t>
            </a:r>
          </a:p>
          <a:p>
            <a:pPr marL="254000" marR="71755" indent="-254000">
              <a:lnSpc>
                <a:spcPct val="115000"/>
              </a:lnSpc>
              <a:spcBef>
                <a:spcPts val="200"/>
              </a:spcBef>
              <a:buSzPct val="100000"/>
              <a:buChar char="•"/>
              <a:tabLst>
                <a:tab pos="279400" algn="l"/>
              </a:tabLst>
              <a:defRPr sz="2000">
                <a:latin typeface="Arial"/>
                <a:ea typeface="Arial"/>
                <a:cs typeface="Arial"/>
                <a:sym typeface="Arial"/>
              </a:defRPr>
            </a:pPr>
            <a:r>
              <a:t>Keep a notebook and pen beside your bed and, when you wake, record any dream fragments that you remember.</a:t>
            </a:r>
          </a:p>
          <a:p>
            <a:pPr marL="254000" marR="71755" indent="-254000">
              <a:lnSpc>
                <a:spcPct val="115000"/>
              </a:lnSpc>
              <a:spcBef>
                <a:spcPts val="200"/>
              </a:spcBef>
              <a:buSzPct val="100000"/>
              <a:buChar char="•"/>
              <a:tabLst>
                <a:tab pos="279400" algn="l"/>
              </a:tabLst>
              <a:defRPr sz="2000">
                <a:latin typeface="Arial"/>
                <a:ea typeface="Arial"/>
                <a:cs typeface="Arial"/>
                <a:sym typeface="Arial"/>
              </a:defRPr>
            </a:pPr>
            <a:r>
              <a:t>If you awake during the night, note the time and, if you were dreaming, write down anything you remember.</a:t>
            </a:r>
          </a:p>
          <a:p>
            <a:pPr marL="254000" marR="71755" indent="-254000">
              <a:lnSpc>
                <a:spcPct val="115000"/>
              </a:lnSpc>
              <a:spcBef>
                <a:spcPts val="200"/>
              </a:spcBef>
              <a:buSzPct val="100000"/>
              <a:buChar char="•"/>
              <a:tabLst>
                <a:tab pos="279400" algn="l"/>
              </a:tabLst>
              <a:defRPr sz="2000">
                <a:latin typeface="Arial"/>
                <a:ea typeface="Arial"/>
                <a:cs typeface="Arial"/>
                <a:sym typeface="Arial"/>
              </a:defRPr>
            </a:pPr>
            <a:r>
              <a:t>At the end of the week review your diary. Do you notice any patterns? Is there a pattern in the times you go to sleep and wake up, or that you awake during the night? Are there any recurring themes from your dreams? </a:t>
            </a:r>
          </a:p>
        </p:txBody>
      </p:sp>
    </p:spTree>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Shape 282"/>
          <p:cNvSpPr>
            <a:spLocks noGrp="1"/>
          </p:cNvSpPr>
          <p:nvPr>
            <p:ph type="title"/>
          </p:nvPr>
        </p:nvSpPr>
        <p:spPr>
          <a:xfrm>
            <a:off x="288295" y="200181"/>
            <a:ext cx="8544392" cy="1325564"/>
          </a:xfrm>
          <a:prstGeom prst="rect">
            <a:avLst/>
          </a:prstGeom>
        </p:spPr>
        <p:txBody>
          <a:bodyPr/>
          <a:lstStyle/>
          <a:p>
            <a:pPr defTabSz="886967">
              <a:defRPr sz="4200"/>
            </a:pPr>
            <a:r>
              <a:rPr dirty="0"/>
              <a:t>Exercise </a:t>
            </a:r>
            <a:r>
              <a:rPr lang="en-GB" dirty="0" smtClean="0"/>
              <a:t>6</a:t>
            </a:r>
            <a:r>
              <a:rPr dirty="0" smtClean="0"/>
              <a:t>.8</a:t>
            </a:r>
            <a:r>
              <a:rPr dirty="0"/>
              <a:t>: </a:t>
            </a:r>
            <a:br>
              <a:rPr dirty="0"/>
            </a:br>
            <a:r>
              <a:rPr dirty="0"/>
              <a:t>Progressive muscular relaxation</a:t>
            </a:r>
          </a:p>
        </p:txBody>
      </p:sp>
      <p:sp>
        <p:nvSpPr>
          <p:cNvPr id="283" name="Shape 283"/>
          <p:cNvSpPr/>
          <p:nvPr/>
        </p:nvSpPr>
        <p:spPr>
          <a:xfrm>
            <a:off x="161508" y="132118"/>
            <a:ext cx="1155701" cy="28882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1400">
                <a:latin typeface="Arial"/>
                <a:ea typeface="Arial"/>
                <a:cs typeface="Arial"/>
                <a:sym typeface="Arial"/>
              </a:defRPr>
            </a:lvl1pPr>
          </a:lstStyle>
          <a:p>
            <a:r>
              <a:t>Slide 41</a:t>
            </a:r>
          </a:p>
        </p:txBody>
      </p:sp>
      <p:sp>
        <p:nvSpPr>
          <p:cNvPr id="284" name="Shape 284"/>
          <p:cNvSpPr/>
          <p:nvPr/>
        </p:nvSpPr>
        <p:spPr>
          <a:xfrm>
            <a:off x="456854" y="1634012"/>
            <a:ext cx="8544391" cy="4577916"/>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marR="71755">
              <a:lnSpc>
                <a:spcPct val="110000"/>
              </a:lnSpc>
              <a:spcBef>
                <a:spcPts val="700"/>
              </a:spcBef>
              <a:defRPr sz="1300">
                <a:latin typeface="Arial"/>
                <a:ea typeface="Arial"/>
                <a:cs typeface="Arial"/>
                <a:sym typeface="Arial"/>
              </a:defRPr>
            </a:pPr>
            <a:r>
              <a:rPr dirty="0"/>
              <a:t>This exercise can be used as a guided meditation. Get comfortable and then work through the following progressive muscular relaxation sequence slowly and clearly. Don’t rush, and hold the tension in your </a:t>
            </a:r>
            <a:br>
              <a:rPr dirty="0"/>
            </a:br>
            <a:r>
              <a:rPr dirty="0"/>
              <a:t>muscles for five seconds before releasing. Take a moment before moving on to the next muscle group. </a:t>
            </a:r>
          </a:p>
          <a:p>
            <a:pPr marL="165100" marR="71755" indent="-165100">
              <a:lnSpc>
                <a:spcPct val="110000"/>
              </a:lnSpc>
              <a:spcBef>
                <a:spcPts val="200"/>
              </a:spcBef>
              <a:buSzPct val="100000"/>
              <a:buChar char="•"/>
              <a:tabLst>
                <a:tab pos="279400" algn="l"/>
              </a:tabLst>
              <a:defRPr sz="1300">
                <a:latin typeface="Arial"/>
                <a:ea typeface="Arial"/>
                <a:cs typeface="Arial"/>
                <a:sym typeface="Arial"/>
              </a:defRPr>
            </a:pPr>
            <a:r>
              <a:rPr dirty="0"/>
              <a:t>Find a comfortable position lying down or sitting.</a:t>
            </a:r>
          </a:p>
          <a:p>
            <a:pPr marL="165100" marR="71755" indent="-165100">
              <a:lnSpc>
                <a:spcPct val="110000"/>
              </a:lnSpc>
              <a:spcBef>
                <a:spcPts val="200"/>
              </a:spcBef>
              <a:buSzPct val="100000"/>
              <a:buChar char="•"/>
              <a:tabLst>
                <a:tab pos="279400" algn="l"/>
              </a:tabLst>
              <a:defRPr sz="1300">
                <a:latin typeface="Arial"/>
                <a:ea typeface="Arial"/>
                <a:cs typeface="Arial"/>
                <a:sym typeface="Arial"/>
              </a:defRPr>
            </a:pPr>
            <a:r>
              <a:rPr dirty="0"/>
              <a:t>Starting with your toes, tense them for about five seconds by curling them downwards, and then release them.</a:t>
            </a:r>
          </a:p>
          <a:p>
            <a:pPr marL="165100" marR="71755" indent="-165100">
              <a:lnSpc>
                <a:spcPct val="110000"/>
              </a:lnSpc>
              <a:spcBef>
                <a:spcPts val="200"/>
              </a:spcBef>
              <a:buSzPct val="100000"/>
              <a:buChar char="•"/>
              <a:tabLst>
                <a:tab pos="279400" algn="l"/>
              </a:tabLst>
              <a:defRPr sz="1300">
                <a:latin typeface="Arial"/>
                <a:ea typeface="Arial"/>
                <a:cs typeface="Arial"/>
                <a:sym typeface="Arial"/>
              </a:defRPr>
            </a:pPr>
            <a:r>
              <a:rPr dirty="0"/>
              <a:t>Move to your feet, again tensing them for five seconds by spreading your toes and curling them upwards, </a:t>
            </a:r>
            <a:br>
              <a:rPr dirty="0"/>
            </a:br>
            <a:r>
              <a:rPr dirty="0"/>
              <a:t>then release them.</a:t>
            </a:r>
          </a:p>
          <a:p>
            <a:pPr marL="165100" marR="71755" indent="-165100">
              <a:lnSpc>
                <a:spcPct val="110000"/>
              </a:lnSpc>
              <a:spcBef>
                <a:spcPts val="200"/>
              </a:spcBef>
              <a:buSzPct val="100000"/>
              <a:buChar char="•"/>
              <a:tabLst>
                <a:tab pos="279400" algn="l"/>
              </a:tabLst>
              <a:defRPr sz="1300">
                <a:latin typeface="Arial"/>
                <a:ea typeface="Arial"/>
                <a:cs typeface="Arial"/>
                <a:sym typeface="Arial"/>
              </a:defRPr>
            </a:pPr>
            <a:r>
              <a:rPr dirty="0"/>
              <a:t>Move to the calf and thigh muscles – tense them for about five seconds by lifting the legs and pulling them together, then release.</a:t>
            </a:r>
          </a:p>
          <a:p>
            <a:pPr marL="165100" marR="71755" indent="-165100">
              <a:lnSpc>
                <a:spcPct val="110000"/>
              </a:lnSpc>
              <a:spcBef>
                <a:spcPts val="200"/>
              </a:spcBef>
              <a:buSzPct val="100000"/>
              <a:buChar char="•"/>
              <a:tabLst>
                <a:tab pos="279400" algn="l"/>
              </a:tabLst>
              <a:defRPr sz="1300">
                <a:latin typeface="Arial"/>
                <a:ea typeface="Arial"/>
                <a:cs typeface="Arial"/>
                <a:sym typeface="Arial"/>
              </a:defRPr>
            </a:pPr>
            <a:r>
              <a:rPr dirty="0"/>
              <a:t>Move to the hips and buttocks – tense them for about five seconds and then release.</a:t>
            </a:r>
          </a:p>
          <a:p>
            <a:pPr marL="165100" marR="71755" indent="-165100">
              <a:lnSpc>
                <a:spcPct val="110000"/>
              </a:lnSpc>
              <a:spcBef>
                <a:spcPts val="200"/>
              </a:spcBef>
              <a:buSzPct val="100000"/>
              <a:buChar char="•"/>
              <a:tabLst>
                <a:tab pos="279400" algn="l"/>
              </a:tabLst>
              <a:defRPr sz="1300">
                <a:latin typeface="Arial"/>
                <a:ea typeface="Arial"/>
                <a:cs typeface="Arial"/>
                <a:sym typeface="Arial"/>
              </a:defRPr>
            </a:pPr>
            <a:r>
              <a:rPr dirty="0"/>
              <a:t>Move to the stomach – tense your stomach muscles for about five seconds and then release.</a:t>
            </a:r>
          </a:p>
          <a:p>
            <a:pPr marL="165100" marR="71755" indent="-165100">
              <a:lnSpc>
                <a:spcPct val="110000"/>
              </a:lnSpc>
              <a:spcBef>
                <a:spcPts val="200"/>
              </a:spcBef>
              <a:buSzPct val="100000"/>
              <a:buChar char="•"/>
              <a:tabLst>
                <a:tab pos="279400" algn="l"/>
              </a:tabLst>
              <a:defRPr sz="1300" spc="-5">
                <a:latin typeface="Arial"/>
                <a:ea typeface="Arial"/>
                <a:cs typeface="Arial"/>
                <a:sym typeface="Arial"/>
              </a:defRPr>
            </a:pPr>
            <a:r>
              <a:rPr dirty="0"/>
              <a:t>Move to the chest – tense the chest muscles, hold for about five seconds and then release.</a:t>
            </a:r>
          </a:p>
          <a:p>
            <a:pPr marL="165100" marR="71755" indent="-165100">
              <a:lnSpc>
                <a:spcPct val="110000"/>
              </a:lnSpc>
              <a:spcBef>
                <a:spcPts val="200"/>
              </a:spcBef>
              <a:buSzPct val="100000"/>
              <a:buChar char="•"/>
              <a:tabLst>
                <a:tab pos="279400" algn="l"/>
              </a:tabLst>
              <a:defRPr sz="1300">
                <a:latin typeface="Arial"/>
                <a:ea typeface="Arial"/>
                <a:cs typeface="Arial"/>
                <a:sym typeface="Arial"/>
              </a:defRPr>
            </a:pPr>
            <a:r>
              <a:rPr dirty="0"/>
              <a:t>Move to the back – tense the back muscles, hold for about five seconds and then release.</a:t>
            </a:r>
          </a:p>
          <a:p>
            <a:pPr marL="165100" marR="71755" indent="-165100">
              <a:lnSpc>
                <a:spcPct val="110000"/>
              </a:lnSpc>
              <a:spcBef>
                <a:spcPts val="200"/>
              </a:spcBef>
              <a:buSzPct val="100000"/>
              <a:buChar char="•"/>
              <a:tabLst>
                <a:tab pos="279400" algn="l"/>
              </a:tabLst>
              <a:defRPr sz="1300">
                <a:latin typeface="Arial"/>
                <a:ea typeface="Arial"/>
                <a:cs typeface="Arial"/>
                <a:sym typeface="Arial"/>
              </a:defRPr>
            </a:pPr>
            <a:r>
              <a:rPr dirty="0"/>
              <a:t>Tense the shoulders by bringing them up to your ears, hold for five seconds and then release.</a:t>
            </a:r>
          </a:p>
          <a:p>
            <a:pPr marL="165100" marR="71755" indent="-165100">
              <a:lnSpc>
                <a:spcPct val="110000"/>
              </a:lnSpc>
              <a:spcBef>
                <a:spcPts val="200"/>
              </a:spcBef>
              <a:buSzPct val="100000"/>
              <a:buChar char="•"/>
              <a:tabLst>
                <a:tab pos="279400" algn="l"/>
              </a:tabLst>
              <a:defRPr sz="1300">
                <a:latin typeface="Arial"/>
                <a:ea typeface="Arial"/>
                <a:cs typeface="Arial"/>
                <a:sym typeface="Arial"/>
              </a:defRPr>
            </a:pPr>
            <a:r>
              <a:rPr dirty="0"/>
              <a:t>Tense the upper and lower arms by making fists and pushing them straight out. Hold for five seconds and </a:t>
            </a:r>
            <a:br>
              <a:rPr dirty="0"/>
            </a:br>
            <a:r>
              <a:rPr dirty="0"/>
              <a:t>then release.</a:t>
            </a:r>
          </a:p>
          <a:p>
            <a:pPr marL="165100" marR="71755" indent="-165100">
              <a:lnSpc>
                <a:spcPct val="110000"/>
              </a:lnSpc>
              <a:spcBef>
                <a:spcPts val="200"/>
              </a:spcBef>
              <a:buSzPct val="100000"/>
              <a:buChar char="•"/>
              <a:tabLst>
                <a:tab pos="279400" algn="l"/>
              </a:tabLst>
              <a:defRPr sz="1300">
                <a:latin typeface="Arial"/>
                <a:ea typeface="Arial"/>
                <a:cs typeface="Arial"/>
                <a:sym typeface="Arial"/>
              </a:defRPr>
            </a:pPr>
            <a:r>
              <a:rPr dirty="0"/>
              <a:t>Tense the fingers, hold for five seconds and then release.</a:t>
            </a:r>
          </a:p>
          <a:p>
            <a:pPr marL="165100" marR="71755" indent="-165100">
              <a:lnSpc>
                <a:spcPct val="110000"/>
              </a:lnSpc>
              <a:spcBef>
                <a:spcPts val="200"/>
              </a:spcBef>
              <a:buSzPct val="100000"/>
              <a:buChar char="•"/>
              <a:tabLst>
                <a:tab pos="279400" algn="l"/>
              </a:tabLst>
              <a:defRPr sz="1300">
                <a:latin typeface="Arial"/>
                <a:ea typeface="Arial"/>
                <a:cs typeface="Arial"/>
                <a:sym typeface="Arial"/>
              </a:defRPr>
            </a:pPr>
            <a:r>
              <a:rPr dirty="0"/>
              <a:t>Finally, move on to the face – tense the facial muscles by wrinkling the forehead, grimace by pulling the corners of the mouth back and down, and squeezing the eyes shut. Hold for about five seconds and then release.</a:t>
            </a:r>
          </a:p>
        </p:txBody>
      </p:sp>
    </p:spTree>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 name="image18.jpeg"/>
          <p:cNvPicPr>
            <a:picLocks noChangeAspect="1"/>
          </p:cNvPicPr>
          <p:nvPr/>
        </p:nvPicPr>
        <p:blipFill>
          <a:blip r:embed="rId2">
            <a:extLst/>
          </a:blip>
          <a:stretch>
            <a:fillRect/>
          </a:stretch>
        </p:blipFill>
        <p:spPr>
          <a:xfrm>
            <a:off x="-18247" y="-7367"/>
            <a:ext cx="9180494" cy="6390134"/>
          </a:xfrm>
          <a:prstGeom prst="rect">
            <a:avLst/>
          </a:prstGeom>
          <a:ln w="12700">
            <a:miter lim="400000"/>
          </a:ln>
        </p:spPr>
      </p:pic>
      <p:sp>
        <p:nvSpPr>
          <p:cNvPr id="287" name="Shape 287"/>
          <p:cNvSpPr/>
          <p:nvPr/>
        </p:nvSpPr>
        <p:spPr>
          <a:xfrm>
            <a:off x="5659173" y="2439920"/>
            <a:ext cx="2936083" cy="1978157"/>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4400" b="1">
                <a:solidFill>
                  <a:srgbClr val="FFFFFF"/>
                </a:solidFill>
                <a:latin typeface="Arial"/>
                <a:ea typeface="Arial"/>
                <a:cs typeface="Arial"/>
                <a:sym typeface="Arial"/>
              </a:defRPr>
            </a:lvl1pPr>
          </a:lstStyle>
          <a:p>
            <a:r>
              <a:t>Module 3: Seeing and sight</a:t>
            </a:r>
          </a:p>
        </p:txBody>
      </p:sp>
    </p:spTree>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Shape 289"/>
          <p:cNvSpPr>
            <a:spLocks noGrp="1"/>
          </p:cNvSpPr>
          <p:nvPr>
            <p:ph type="title"/>
          </p:nvPr>
        </p:nvSpPr>
        <p:spPr>
          <a:xfrm>
            <a:off x="1707567" y="365126"/>
            <a:ext cx="5556255" cy="1325563"/>
          </a:xfrm>
          <a:prstGeom prst="rect">
            <a:avLst/>
          </a:prstGeom>
        </p:spPr>
        <p:txBody>
          <a:bodyPr/>
          <a:lstStyle/>
          <a:p>
            <a:r>
              <a:rPr dirty="0"/>
              <a:t>Exercise </a:t>
            </a:r>
            <a:r>
              <a:rPr lang="en-GB" dirty="0" smtClean="0"/>
              <a:t>7</a:t>
            </a:r>
            <a:r>
              <a:rPr dirty="0" smtClean="0"/>
              <a:t>.1</a:t>
            </a:r>
            <a:r>
              <a:rPr dirty="0"/>
              <a:t>:</a:t>
            </a:r>
          </a:p>
          <a:p>
            <a:r>
              <a:rPr dirty="0"/>
              <a:t>Balance</a:t>
            </a:r>
          </a:p>
        </p:txBody>
      </p:sp>
      <p:sp>
        <p:nvSpPr>
          <p:cNvPr id="290" name="Shape 290"/>
          <p:cNvSpPr/>
          <p:nvPr/>
        </p:nvSpPr>
        <p:spPr>
          <a:xfrm>
            <a:off x="161508" y="132118"/>
            <a:ext cx="1155701" cy="28882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1400">
                <a:latin typeface="Arial"/>
                <a:ea typeface="Arial"/>
                <a:cs typeface="Arial"/>
                <a:sym typeface="Arial"/>
              </a:defRPr>
            </a:lvl1pPr>
          </a:lstStyle>
          <a:p>
            <a:r>
              <a:t>Slide 43</a:t>
            </a:r>
          </a:p>
        </p:txBody>
      </p:sp>
      <p:sp>
        <p:nvSpPr>
          <p:cNvPr id="291" name="Shape 291"/>
          <p:cNvSpPr/>
          <p:nvPr/>
        </p:nvSpPr>
        <p:spPr>
          <a:xfrm>
            <a:off x="695295" y="2012205"/>
            <a:ext cx="7887521" cy="352410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marL="414654" marR="71755" indent="-342899">
              <a:lnSpc>
                <a:spcPct val="115000"/>
              </a:lnSpc>
              <a:spcBef>
                <a:spcPts val="200"/>
              </a:spcBef>
              <a:buSzPct val="100000"/>
              <a:buAutoNum type="arabicPeriod"/>
              <a:defRPr sz="2100">
                <a:latin typeface="Arial"/>
                <a:ea typeface="Arial"/>
                <a:cs typeface="Arial"/>
                <a:sym typeface="Arial"/>
              </a:defRPr>
            </a:pPr>
            <a:r>
              <a:t>Stand with your feet shoulder-width apart and your eyes open. In this position, balance on one leg.</a:t>
            </a:r>
            <a:endParaRPr b="1"/>
          </a:p>
          <a:p>
            <a:pPr marL="414655" marR="71755" indent="-342900">
              <a:lnSpc>
                <a:spcPct val="115000"/>
              </a:lnSpc>
              <a:spcBef>
                <a:spcPts val="1200"/>
              </a:spcBef>
              <a:buSzPct val="100000"/>
              <a:buAutoNum type="arabicPeriod"/>
              <a:defRPr sz="2100">
                <a:latin typeface="Arial"/>
                <a:ea typeface="Arial"/>
                <a:cs typeface="Arial"/>
                <a:sym typeface="Arial"/>
              </a:defRPr>
            </a:pPr>
            <a:r>
              <a:t>Next, close your eyes and do the same thing again. What happens? Discuss as a group how you found this experiment, and which was harder.</a:t>
            </a:r>
          </a:p>
          <a:p>
            <a:pPr marR="71755" indent="71755">
              <a:lnSpc>
                <a:spcPct val="115000"/>
              </a:lnSpc>
              <a:spcBef>
                <a:spcPts val="1300"/>
              </a:spcBef>
              <a:defRPr sz="2100">
                <a:latin typeface="Arial"/>
                <a:ea typeface="Arial"/>
                <a:cs typeface="Arial"/>
                <a:sym typeface="Arial"/>
              </a:defRPr>
            </a:pPr>
            <a:r>
              <a:t>Some people find it much harder to balance with their eyes closed. This suggests that using visual cues helps us to stabilise our position in space. We use our eyes to keep us balanced.</a:t>
            </a:r>
          </a:p>
          <a:p>
            <a:pPr marR="71755" indent="71755">
              <a:lnSpc>
                <a:spcPct val="115000"/>
              </a:lnSpc>
              <a:spcBef>
                <a:spcPts val="200"/>
              </a:spcBef>
              <a:defRPr sz="2100" b="1">
                <a:latin typeface="Arial"/>
                <a:ea typeface="Arial"/>
                <a:cs typeface="Arial"/>
                <a:sym typeface="Arial"/>
              </a:defRPr>
            </a:pPr>
            <a:r>
              <a:t>This exercise is child friendly.</a:t>
            </a:r>
          </a:p>
        </p:txBody>
      </p:sp>
    </p:spTree>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Shape 293"/>
          <p:cNvSpPr>
            <a:spLocks noGrp="1"/>
          </p:cNvSpPr>
          <p:nvPr>
            <p:ph type="title"/>
          </p:nvPr>
        </p:nvSpPr>
        <p:spPr>
          <a:xfrm>
            <a:off x="1829674" y="233892"/>
            <a:ext cx="5637051" cy="1325564"/>
          </a:xfrm>
          <a:prstGeom prst="rect">
            <a:avLst/>
          </a:prstGeom>
        </p:spPr>
        <p:txBody>
          <a:bodyPr/>
          <a:lstStyle/>
          <a:p>
            <a:r>
              <a:t>Optical illusions</a:t>
            </a:r>
          </a:p>
        </p:txBody>
      </p:sp>
      <p:pic>
        <p:nvPicPr>
          <p:cNvPr id="294" name="image1.gif" descr="Image result for hermann grid"/>
          <p:cNvPicPr>
            <a:picLocks noChangeAspect="1"/>
          </p:cNvPicPr>
          <p:nvPr/>
        </p:nvPicPr>
        <p:blipFill>
          <a:blip r:embed="rId2">
            <a:extLst/>
          </a:blip>
          <a:stretch>
            <a:fillRect/>
          </a:stretch>
        </p:blipFill>
        <p:spPr>
          <a:xfrm>
            <a:off x="578643" y="1862402"/>
            <a:ext cx="3618709" cy="3083986"/>
          </a:xfrm>
          <a:prstGeom prst="rect">
            <a:avLst/>
          </a:prstGeom>
          <a:ln w="12700">
            <a:miter lim="400000"/>
          </a:ln>
        </p:spPr>
      </p:pic>
      <p:sp>
        <p:nvSpPr>
          <p:cNvPr id="295" name="Shape 295"/>
          <p:cNvSpPr/>
          <p:nvPr/>
        </p:nvSpPr>
        <p:spPr>
          <a:xfrm>
            <a:off x="759221" y="5247768"/>
            <a:ext cx="3257553" cy="35066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a:latin typeface="Arial"/>
                <a:ea typeface="Arial"/>
                <a:cs typeface="Arial"/>
                <a:sym typeface="Arial"/>
              </a:defRPr>
            </a:lvl1pPr>
          </a:lstStyle>
          <a:p>
            <a:r>
              <a:t>The Hermann Grid</a:t>
            </a:r>
          </a:p>
        </p:txBody>
      </p:sp>
      <p:pic>
        <p:nvPicPr>
          <p:cNvPr id="296" name="image4.png" descr="Image result for kanizsa triangle"/>
          <p:cNvPicPr>
            <a:picLocks noChangeAspect="1"/>
          </p:cNvPicPr>
          <p:nvPr/>
        </p:nvPicPr>
        <p:blipFill>
          <a:blip r:embed="rId3">
            <a:extLst/>
          </a:blip>
          <a:stretch>
            <a:fillRect/>
          </a:stretch>
        </p:blipFill>
        <p:spPr>
          <a:xfrm>
            <a:off x="5651498" y="1621652"/>
            <a:ext cx="2494146" cy="3325528"/>
          </a:xfrm>
          <a:prstGeom prst="rect">
            <a:avLst/>
          </a:prstGeom>
          <a:ln w="12700">
            <a:miter lim="400000"/>
          </a:ln>
        </p:spPr>
      </p:pic>
      <p:sp>
        <p:nvSpPr>
          <p:cNvPr id="297" name="Shape 297"/>
          <p:cNvSpPr/>
          <p:nvPr/>
        </p:nvSpPr>
        <p:spPr>
          <a:xfrm>
            <a:off x="5413730" y="5247768"/>
            <a:ext cx="2800352" cy="35066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a:latin typeface="Arial"/>
                <a:ea typeface="Arial"/>
                <a:cs typeface="Arial"/>
                <a:sym typeface="Arial"/>
              </a:defRPr>
            </a:lvl1pPr>
          </a:lstStyle>
          <a:p>
            <a:r>
              <a:t>The Kanizsa Triangle</a:t>
            </a:r>
          </a:p>
        </p:txBody>
      </p:sp>
      <p:sp>
        <p:nvSpPr>
          <p:cNvPr id="298" name="Shape 298"/>
          <p:cNvSpPr/>
          <p:nvPr/>
        </p:nvSpPr>
        <p:spPr>
          <a:xfrm>
            <a:off x="161508" y="132118"/>
            <a:ext cx="1155701" cy="28882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1400">
                <a:latin typeface="Arial"/>
                <a:ea typeface="Arial"/>
                <a:cs typeface="Arial"/>
                <a:sym typeface="Arial"/>
              </a:defRPr>
            </a:lvl1pPr>
          </a:lstStyle>
          <a:p>
            <a:r>
              <a:t>Slide 44</a:t>
            </a:r>
          </a:p>
        </p:txBody>
      </p:sp>
    </p:spTree>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Shape 300"/>
          <p:cNvSpPr>
            <a:spLocks noGrp="1"/>
          </p:cNvSpPr>
          <p:nvPr>
            <p:ph type="title"/>
          </p:nvPr>
        </p:nvSpPr>
        <p:spPr>
          <a:xfrm>
            <a:off x="1701798" y="221192"/>
            <a:ext cx="5632455" cy="1325564"/>
          </a:xfrm>
          <a:prstGeom prst="rect">
            <a:avLst/>
          </a:prstGeom>
        </p:spPr>
        <p:txBody>
          <a:bodyPr/>
          <a:lstStyle/>
          <a:p>
            <a:r>
              <a:rPr dirty="0"/>
              <a:t>Exercise </a:t>
            </a:r>
            <a:r>
              <a:rPr lang="en-GB" dirty="0" smtClean="0"/>
              <a:t>7</a:t>
            </a:r>
            <a:r>
              <a:rPr dirty="0" smtClean="0"/>
              <a:t>.2</a:t>
            </a:r>
            <a:r>
              <a:rPr dirty="0"/>
              <a:t>:</a:t>
            </a:r>
          </a:p>
          <a:p>
            <a:r>
              <a:rPr dirty="0"/>
              <a:t>Colours</a:t>
            </a:r>
          </a:p>
        </p:txBody>
      </p:sp>
      <p:sp>
        <p:nvSpPr>
          <p:cNvPr id="301" name="Shape 301"/>
          <p:cNvSpPr/>
          <p:nvPr/>
        </p:nvSpPr>
        <p:spPr>
          <a:xfrm>
            <a:off x="161508" y="132118"/>
            <a:ext cx="1155701" cy="28882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1400">
                <a:latin typeface="Arial"/>
                <a:ea typeface="Arial"/>
                <a:cs typeface="Arial"/>
                <a:sym typeface="Arial"/>
              </a:defRPr>
            </a:lvl1pPr>
          </a:lstStyle>
          <a:p>
            <a:r>
              <a:t>Slide 45</a:t>
            </a:r>
          </a:p>
        </p:txBody>
      </p:sp>
      <p:sp>
        <p:nvSpPr>
          <p:cNvPr id="302" name="Shape 302"/>
          <p:cNvSpPr/>
          <p:nvPr/>
        </p:nvSpPr>
        <p:spPr>
          <a:xfrm>
            <a:off x="817594" y="5828262"/>
            <a:ext cx="3051947" cy="313391"/>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marR="71755" indent="71755">
              <a:lnSpc>
                <a:spcPct val="115000"/>
              </a:lnSpc>
              <a:spcBef>
                <a:spcPts val="200"/>
              </a:spcBef>
              <a:defRPr sz="1600" b="1">
                <a:latin typeface="Arial"/>
                <a:ea typeface="Arial"/>
                <a:cs typeface="Arial"/>
                <a:sym typeface="Arial"/>
              </a:defRPr>
            </a:lvl1pPr>
          </a:lstStyle>
          <a:p>
            <a:r>
              <a:rPr dirty="0"/>
              <a:t>This exercise is child friendly.</a:t>
            </a:r>
          </a:p>
        </p:txBody>
      </p:sp>
      <p:pic>
        <p:nvPicPr>
          <p:cNvPr id="303" name="image19.jpeg"/>
          <p:cNvPicPr>
            <a:picLocks noChangeAspect="1"/>
          </p:cNvPicPr>
          <p:nvPr/>
        </p:nvPicPr>
        <p:blipFill>
          <a:blip r:embed="rId2">
            <a:extLst/>
          </a:blip>
          <a:stretch>
            <a:fillRect/>
          </a:stretch>
        </p:blipFill>
        <p:spPr>
          <a:xfrm>
            <a:off x="895580" y="1714999"/>
            <a:ext cx="7338024" cy="3991309"/>
          </a:xfrm>
          <a:prstGeom prst="rect">
            <a:avLst/>
          </a:prstGeom>
          <a:ln w="12700">
            <a:miter lim="400000"/>
          </a:ln>
        </p:spPr>
      </p:pic>
    </p:spTree>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Shape 305"/>
          <p:cNvSpPr>
            <a:spLocks noGrp="1"/>
          </p:cNvSpPr>
          <p:nvPr>
            <p:ph type="title"/>
          </p:nvPr>
        </p:nvSpPr>
        <p:spPr>
          <a:xfrm>
            <a:off x="2022474" y="174625"/>
            <a:ext cx="5099052" cy="1325564"/>
          </a:xfrm>
          <a:prstGeom prst="rect">
            <a:avLst/>
          </a:prstGeom>
        </p:spPr>
        <p:txBody>
          <a:bodyPr/>
          <a:lstStyle/>
          <a:p>
            <a:r>
              <a:rPr dirty="0"/>
              <a:t>Exercise </a:t>
            </a:r>
            <a:r>
              <a:rPr lang="en-GB" dirty="0" smtClean="0"/>
              <a:t>7</a:t>
            </a:r>
            <a:r>
              <a:rPr dirty="0" smtClean="0"/>
              <a:t>.3</a:t>
            </a:r>
            <a:r>
              <a:rPr dirty="0"/>
              <a:t>: </a:t>
            </a:r>
            <a:br>
              <a:rPr dirty="0"/>
            </a:br>
            <a:r>
              <a:rPr dirty="0"/>
              <a:t>Safe space</a:t>
            </a:r>
          </a:p>
        </p:txBody>
      </p:sp>
      <p:sp>
        <p:nvSpPr>
          <p:cNvPr id="306" name="Shape 306"/>
          <p:cNvSpPr/>
          <p:nvPr/>
        </p:nvSpPr>
        <p:spPr>
          <a:xfrm>
            <a:off x="161508" y="132118"/>
            <a:ext cx="1155701" cy="28882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1400">
                <a:latin typeface="Arial"/>
                <a:ea typeface="Arial"/>
                <a:cs typeface="Arial"/>
                <a:sym typeface="Arial"/>
              </a:defRPr>
            </a:lvl1pPr>
          </a:lstStyle>
          <a:p>
            <a:r>
              <a:t>Slide 46</a:t>
            </a:r>
          </a:p>
        </p:txBody>
      </p:sp>
      <p:sp>
        <p:nvSpPr>
          <p:cNvPr id="307" name="Shape 307"/>
          <p:cNvSpPr/>
          <p:nvPr/>
        </p:nvSpPr>
        <p:spPr>
          <a:xfrm>
            <a:off x="377613" y="1593113"/>
            <a:ext cx="8602558" cy="434641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marL="209660" marR="71755" indent="-150394">
              <a:lnSpc>
                <a:spcPct val="120000"/>
              </a:lnSpc>
              <a:spcBef>
                <a:spcPts val="200"/>
              </a:spcBef>
              <a:buSzPct val="100000"/>
              <a:buChar char="•"/>
              <a:defRPr sz="1500">
                <a:latin typeface="Arial"/>
                <a:ea typeface="Arial"/>
                <a:cs typeface="Arial"/>
                <a:sym typeface="Arial"/>
              </a:defRPr>
            </a:pPr>
            <a:r>
              <a:rPr dirty="0"/>
              <a:t>Bring an image to mind that is connected to feeling safe, calm, relaxed and comfortable. </a:t>
            </a:r>
            <a:br>
              <a:rPr dirty="0"/>
            </a:br>
            <a:r>
              <a:rPr dirty="0"/>
              <a:t>This might be a real place, perhaps somewhere you have been before. It might be a person </a:t>
            </a:r>
            <a:br>
              <a:rPr dirty="0"/>
            </a:br>
            <a:r>
              <a:rPr dirty="0"/>
              <a:t>who you associate with feeling calm, safe and relaxed. It might be somewhere imaginary that </a:t>
            </a:r>
            <a:br>
              <a:rPr dirty="0"/>
            </a:br>
            <a:r>
              <a:rPr dirty="0"/>
              <a:t>you have created. It might be abstract, like a colour. Select a visual image so you picture this </a:t>
            </a:r>
            <a:br>
              <a:rPr dirty="0"/>
            </a:br>
            <a:r>
              <a:rPr dirty="0"/>
              <a:t>in your mind’s eye. You can do this in a chair or lying on the floor, anywhere you can be quiet, uninterrupted and comfortable.</a:t>
            </a:r>
          </a:p>
          <a:p>
            <a:pPr marL="209660" marR="71755" indent="-150394">
              <a:lnSpc>
                <a:spcPct val="120000"/>
              </a:lnSpc>
              <a:spcBef>
                <a:spcPts val="200"/>
              </a:spcBef>
              <a:buSzPct val="100000"/>
              <a:buChar char="•"/>
              <a:defRPr sz="1500">
                <a:latin typeface="Arial"/>
                <a:ea typeface="Arial"/>
                <a:cs typeface="Arial"/>
                <a:sym typeface="Arial"/>
              </a:defRPr>
            </a:pPr>
            <a:r>
              <a:rPr dirty="0"/>
              <a:t>Focus on this visual image and bring your attention to your breathing. Start to take long and </a:t>
            </a:r>
            <a:br>
              <a:rPr dirty="0"/>
            </a:br>
            <a:r>
              <a:rPr dirty="0"/>
              <a:t>deep breaths. Inhale through your nose and exhale through your nose. Close your eyes and focus, if you can, on the picture in your mind’s eye. </a:t>
            </a:r>
          </a:p>
          <a:p>
            <a:pPr marL="209660" marR="71755" indent="-150394">
              <a:lnSpc>
                <a:spcPct val="120000"/>
              </a:lnSpc>
              <a:spcBef>
                <a:spcPts val="200"/>
              </a:spcBef>
              <a:buSzPct val="100000"/>
              <a:buChar char="•"/>
              <a:defRPr sz="1500">
                <a:latin typeface="Arial"/>
                <a:ea typeface="Arial"/>
                <a:cs typeface="Arial"/>
                <a:sym typeface="Arial"/>
              </a:defRPr>
            </a:pPr>
            <a:r>
              <a:rPr dirty="0"/>
              <a:t>Consider the image you have created: what colours do you see? Is it light or dark? Is it still </a:t>
            </a:r>
            <a:br>
              <a:rPr dirty="0"/>
            </a:br>
            <a:r>
              <a:rPr dirty="0"/>
              <a:t>or moving? </a:t>
            </a:r>
          </a:p>
          <a:p>
            <a:pPr marL="209660" marR="71755" indent="-150394">
              <a:lnSpc>
                <a:spcPct val="120000"/>
              </a:lnSpc>
              <a:spcBef>
                <a:spcPts val="200"/>
              </a:spcBef>
              <a:buSzPct val="100000"/>
              <a:buChar char="•"/>
              <a:defRPr sz="1500">
                <a:latin typeface="Arial"/>
                <a:ea typeface="Arial"/>
                <a:cs typeface="Arial"/>
                <a:sym typeface="Arial"/>
              </a:defRPr>
            </a:pPr>
            <a:r>
              <a:rPr dirty="0"/>
              <a:t>Consider where you are in this picture. </a:t>
            </a:r>
          </a:p>
          <a:p>
            <a:pPr marL="209660" marR="71755" indent="-150394">
              <a:lnSpc>
                <a:spcPct val="120000"/>
              </a:lnSpc>
              <a:spcBef>
                <a:spcPts val="200"/>
              </a:spcBef>
              <a:buSzPct val="100000"/>
              <a:buChar char="•"/>
              <a:defRPr sz="1500">
                <a:latin typeface="Arial"/>
                <a:ea typeface="Arial"/>
                <a:cs typeface="Arial"/>
                <a:sym typeface="Arial"/>
              </a:defRPr>
            </a:pPr>
            <a:r>
              <a:rPr dirty="0"/>
              <a:t>Consider what you are doing. </a:t>
            </a:r>
          </a:p>
          <a:p>
            <a:pPr marL="209660" marR="71755" indent="-150394">
              <a:lnSpc>
                <a:spcPct val="120000"/>
              </a:lnSpc>
              <a:spcBef>
                <a:spcPts val="200"/>
              </a:spcBef>
              <a:buSzPct val="100000"/>
              <a:buChar char="•"/>
              <a:defRPr sz="1500">
                <a:latin typeface="Arial"/>
                <a:ea typeface="Arial"/>
                <a:cs typeface="Arial"/>
                <a:sym typeface="Arial"/>
              </a:defRPr>
            </a:pPr>
            <a:r>
              <a:rPr dirty="0"/>
              <a:t>If you find your mind drifting away, come back to your visual image and focus on your breath. </a:t>
            </a:r>
          </a:p>
          <a:p>
            <a:pPr marL="209660" marR="71755" indent="-150394">
              <a:lnSpc>
                <a:spcPct val="120000"/>
              </a:lnSpc>
              <a:spcBef>
                <a:spcPts val="200"/>
              </a:spcBef>
              <a:buSzPct val="100000"/>
              <a:buChar char="•"/>
              <a:defRPr sz="1500">
                <a:latin typeface="Arial"/>
                <a:ea typeface="Arial"/>
                <a:cs typeface="Arial"/>
                <a:sym typeface="Arial"/>
              </a:defRPr>
            </a:pPr>
            <a:r>
              <a:rPr dirty="0"/>
              <a:t>To end your guided visualisation, focus on your breathing and count backwards from five to zero.</a:t>
            </a:r>
          </a:p>
          <a:p>
            <a:pPr marL="209660" marR="71755" indent="-150394">
              <a:lnSpc>
                <a:spcPct val="120000"/>
              </a:lnSpc>
              <a:spcBef>
                <a:spcPts val="200"/>
              </a:spcBef>
              <a:buSzPct val="100000"/>
              <a:buChar char="•"/>
              <a:defRPr sz="1500">
                <a:latin typeface="Arial"/>
                <a:ea typeface="Arial"/>
                <a:cs typeface="Arial"/>
                <a:sym typeface="Arial"/>
              </a:defRPr>
            </a:pPr>
            <a:r>
              <a:rPr dirty="0"/>
              <a:t>Wiggle your fingers and toes. Take a deep breath and stretch your arms up. Open your eyes.</a:t>
            </a:r>
          </a:p>
        </p:txBody>
      </p:sp>
    </p:spTree>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 name="image20.jpeg"/>
          <p:cNvPicPr>
            <a:picLocks noChangeAspect="1"/>
          </p:cNvPicPr>
          <p:nvPr/>
        </p:nvPicPr>
        <p:blipFill>
          <a:blip r:embed="rId2">
            <a:extLst/>
          </a:blip>
          <a:stretch>
            <a:fillRect/>
          </a:stretch>
        </p:blipFill>
        <p:spPr>
          <a:xfrm>
            <a:off x="-43432" y="-3134"/>
            <a:ext cx="9230864" cy="6425197"/>
          </a:xfrm>
          <a:prstGeom prst="rect">
            <a:avLst/>
          </a:prstGeom>
          <a:ln w="12700">
            <a:miter lim="400000"/>
          </a:ln>
        </p:spPr>
      </p:pic>
      <p:sp>
        <p:nvSpPr>
          <p:cNvPr id="310" name="Shape 310"/>
          <p:cNvSpPr/>
          <p:nvPr/>
        </p:nvSpPr>
        <p:spPr>
          <a:xfrm>
            <a:off x="4096013" y="2139950"/>
            <a:ext cx="4663383" cy="134315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lgn="ctr">
              <a:defRPr sz="4400" b="1">
                <a:solidFill>
                  <a:srgbClr val="FFFFFF"/>
                </a:solidFill>
                <a:latin typeface="Arial"/>
                <a:ea typeface="Arial"/>
                <a:cs typeface="Arial"/>
                <a:sym typeface="Arial"/>
              </a:defRPr>
            </a:pPr>
            <a:r>
              <a:t>Module 4:</a:t>
            </a:r>
            <a:br/>
            <a:r>
              <a:t>Smell</a:t>
            </a:r>
          </a:p>
        </p:txBody>
      </p:sp>
    </p:spTree>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Shape 312"/>
          <p:cNvSpPr>
            <a:spLocks noGrp="1"/>
          </p:cNvSpPr>
          <p:nvPr>
            <p:ph type="title"/>
          </p:nvPr>
        </p:nvSpPr>
        <p:spPr>
          <a:xfrm>
            <a:off x="1014412" y="432859"/>
            <a:ext cx="7115176" cy="1325564"/>
          </a:xfrm>
          <a:prstGeom prst="rect">
            <a:avLst/>
          </a:prstGeom>
        </p:spPr>
        <p:txBody>
          <a:bodyPr/>
          <a:lstStyle/>
          <a:p>
            <a:r>
              <a:rPr dirty="0"/>
              <a:t>Exercise </a:t>
            </a:r>
            <a:r>
              <a:rPr lang="en-GB" dirty="0" smtClean="0"/>
              <a:t>8</a:t>
            </a:r>
            <a:r>
              <a:rPr dirty="0" smtClean="0"/>
              <a:t>.1</a:t>
            </a:r>
            <a:r>
              <a:rPr dirty="0"/>
              <a:t>: </a:t>
            </a:r>
            <a:br>
              <a:rPr dirty="0"/>
            </a:br>
            <a:r>
              <a:rPr dirty="0"/>
              <a:t>Taste and smell</a:t>
            </a:r>
          </a:p>
        </p:txBody>
      </p:sp>
      <p:sp>
        <p:nvSpPr>
          <p:cNvPr id="313" name="Shape 313"/>
          <p:cNvSpPr/>
          <p:nvPr/>
        </p:nvSpPr>
        <p:spPr>
          <a:xfrm>
            <a:off x="161508" y="132118"/>
            <a:ext cx="1155701" cy="28882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1400">
                <a:latin typeface="Arial"/>
                <a:ea typeface="Arial"/>
                <a:cs typeface="Arial"/>
                <a:sym typeface="Arial"/>
              </a:defRPr>
            </a:lvl1pPr>
          </a:lstStyle>
          <a:p>
            <a:r>
              <a:t>Slide 48</a:t>
            </a:r>
          </a:p>
        </p:txBody>
      </p:sp>
      <p:sp>
        <p:nvSpPr>
          <p:cNvPr id="314" name="Shape 314"/>
          <p:cNvSpPr/>
          <p:nvPr/>
        </p:nvSpPr>
        <p:spPr>
          <a:xfrm>
            <a:off x="1166100" y="2139490"/>
            <a:ext cx="6938800" cy="328117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marL="414655" marR="71755" indent="-342900">
              <a:lnSpc>
                <a:spcPct val="115000"/>
              </a:lnSpc>
              <a:spcBef>
                <a:spcPts val="200"/>
              </a:spcBef>
              <a:buSzPct val="100000"/>
              <a:buAutoNum type="arabicPeriod"/>
              <a:defRPr sz="2000">
                <a:latin typeface="Arial"/>
                <a:ea typeface="Arial"/>
                <a:cs typeface="Arial"/>
                <a:sym typeface="Arial"/>
              </a:defRPr>
            </a:pPr>
            <a:r>
              <a:t>Close your eyes and hold your noses. You are about to be given a jar of jelly beans. Take one and pass it on.</a:t>
            </a:r>
            <a:endParaRPr b="1"/>
          </a:p>
          <a:p>
            <a:pPr marL="414655" marR="71755" indent="-342900">
              <a:lnSpc>
                <a:spcPct val="115000"/>
              </a:lnSpc>
              <a:spcBef>
                <a:spcPts val="200"/>
              </a:spcBef>
              <a:buSzPct val="100000"/>
              <a:buAutoNum type="arabicPeriod"/>
              <a:defRPr sz="2000">
                <a:latin typeface="Arial"/>
                <a:ea typeface="Arial"/>
                <a:cs typeface="Arial"/>
                <a:sym typeface="Arial"/>
              </a:defRPr>
            </a:pPr>
            <a:r>
              <a:t>Next, taste your jelly bean. You will probably be able to experience its texture and sweetness, but you will struggle to identify its flavour.</a:t>
            </a:r>
            <a:endParaRPr b="1"/>
          </a:p>
          <a:p>
            <a:pPr marL="414655" marR="71755" indent="-342900">
              <a:lnSpc>
                <a:spcPct val="115000"/>
              </a:lnSpc>
              <a:spcBef>
                <a:spcPts val="1400"/>
              </a:spcBef>
              <a:buSzPct val="100000"/>
              <a:buAutoNum type="arabicPeriod"/>
              <a:defRPr sz="2000">
                <a:latin typeface="Arial"/>
                <a:ea typeface="Arial"/>
                <a:cs typeface="Arial"/>
                <a:sym typeface="Arial"/>
              </a:defRPr>
            </a:pPr>
            <a:r>
              <a:t>Finally, open your eyes and release your noses. When you try another one the flavour will often become immediately obvious.</a:t>
            </a:r>
          </a:p>
          <a:p>
            <a:pPr marR="71755" indent="71755">
              <a:lnSpc>
                <a:spcPct val="115000"/>
              </a:lnSpc>
              <a:spcBef>
                <a:spcPts val="200"/>
              </a:spcBef>
              <a:defRPr sz="2000" b="1">
                <a:latin typeface="Arial"/>
                <a:ea typeface="Arial"/>
                <a:cs typeface="Arial"/>
                <a:sym typeface="Arial"/>
              </a:defRPr>
            </a:pPr>
            <a:r>
              <a:t>This exercise is child friendly.</a:t>
            </a:r>
          </a:p>
        </p:txBody>
      </p:sp>
    </p:spTree>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Shape 316"/>
          <p:cNvSpPr>
            <a:spLocks noGrp="1"/>
          </p:cNvSpPr>
          <p:nvPr>
            <p:ph type="title"/>
          </p:nvPr>
        </p:nvSpPr>
        <p:spPr>
          <a:xfrm>
            <a:off x="1968102" y="273817"/>
            <a:ext cx="5207795" cy="1325563"/>
          </a:xfrm>
          <a:prstGeom prst="rect">
            <a:avLst/>
          </a:prstGeom>
        </p:spPr>
        <p:txBody>
          <a:bodyPr/>
          <a:lstStyle/>
          <a:p>
            <a:r>
              <a:t>Asparagus anosmia blessing</a:t>
            </a:r>
          </a:p>
        </p:txBody>
      </p:sp>
      <p:sp>
        <p:nvSpPr>
          <p:cNvPr id="317" name="Shape 317"/>
          <p:cNvSpPr/>
          <p:nvPr/>
        </p:nvSpPr>
        <p:spPr>
          <a:xfrm>
            <a:off x="2940049" y="2991048"/>
            <a:ext cx="5389697" cy="171390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marR="71755" indent="71755">
              <a:lnSpc>
                <a:spcPct val="115000"/>
              </a:lnSpc>
              <a:spcBef>
                <a:spcPts val="200"/>
              </a:spcBef>
              <a:defRPr sz="2000">
                <a:latin typeface="Arial"/>
                <a:ea typeface="Arial"/>
                <a:cs typeface="Arial"/>
                <a:sym typeface="Arial"/>
              </a:defRPr>
            </a:lvl1pPr>
          </a:lstStyle>
          <a:p>
            <a:r>
              <a:t>Being unable to smell a certain scent is called anosmia. Most people will produce a distinct smell in their urine soon after eating asparagus. But only between 10–22 % of the population can smell it! What about you?</a:t>
            </a:r>
          </a:p>
        </p:txBody>
      </p:sp>
      <p:sp>
        <p:nvSpPr>
          <p:cNvPr id="318" name="Shape 318"/>
          <p:cNvSpPr/>
          <p:nvPr/>
        </p:nvSpPr>
        <p:spPr>
          <a:xfrm>
            <a:off x="161508" y="132118"/>
            <a:ext cx="1155701" cy="28882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1400">
                <a:latin typeface="Arial"/>
                <a:ea typeface="Arial"/>
                <a:cs typeface="Arial"/>
                <a:sym typeface="Arial"/>
              </a:defRPr>
            </a:lvl1pPr>
          </a:lstStyle>
          <a:p>
            <a:r>
              <a:t>Slide 49</a:t>
            </a:r>
          </a:p>
        </p:txBody>
      </p:sp>
      <p:pic>
        <p:nvPicPr>
          <p:cNvPr id="319" name="image21-small.jpg"/>
          <p:cNvPicPr>
            <a:picLocks noChangeAspect="1"/>
          </p:cNvPicPr>
          <p:nvPr/>
        </p:nvPicPr>
        <p:blipFill>
          <a:blip r:embed="rId2">
            <a:extLst/>
          </a:blip>
          <a:stretch>
            <a:fillRect/>
          </a:stretch>
        </p:blipFill>
        <p:spPr>
          <a:xfrm>
            <a:off x="1147977" y="1653003"/>
            <a:ext cx="1817090" cy="4675123"/>
          </a:xfrm>
          <a:prstGeom prst="rect">
            <a:avLst/>
          </a:prstGeom>
          <a:ln w="12700">
            <a:miter lim="400000"/>
          </a:ln>
        </p:spPr>
      </p:pic>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a:spLocks noGrp="1"/>
          </p:cNvSpPr>
          <p:nvPr>
            <p:ph type="title"/>
          </p:nvPr>
        </p:nvSpPr>
        <p:spPr>
          <a:xfrm>
            <a:off x="1511524" y="201840"/>
            <a:ext cx="6108477" cy="1325563"/>
          </a:xfrm>
          <a:prstGeom prst="rect">
            <a:avLst/>
          </a:prstGeom>
        </p:spPr>
        <p:txBody>
          <a:bodyPr/>
          <a:lstStyle/>
          <a:p>
            <a:r>
              <a:t>Amygdala highjack</a:t>
            </a:r>
          </a:p>
        </p:txBody>
      </p:sp>
      <p:sp>
        <p:nvSpPr>
          <p:cNvPr id="136" name="Shape 136"/>
          <p:cNvSpPr/>
          <p:nvPr/>
        </p:nvSpPr>
        <p:spPr>
          <a:xfrm>
            <a:off x="161508" y="132118"/>
            <a:ext cx="1155701" cy="28882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1400">
                <a:latin typeface="Arial"/>
                <a:ea typeface="Arial"/>
                <a:cs typeface="Arial"/>
                <a:sym typeface="Arial"/>
              </a:defRPr>
            </a:lvl1pPr>
          </a:lstStyle>
          <a:p>
            <a:r>
              <a:t>Slide 5</a:t>
            </a:r>
          </a:p>
        </p:txBody>
      </p:sp>
      <p:pic>
        <p:nvPicPr>
          <p:cNvPr id="137" name="image2.jpeg" descr="image7.jpeg"/>
          <p:cNvPicPr>
            <a:picLocks noChangeAspect="1"/>
          </p:cNvPicPr>
          <p:nvPr/>
        </p:nvPicPr>
        <p:blipFill>
          <a:blip r:embed="rId2">
            <a:extLst/>
          </a:blip>
          <a:stretch>
            <a:fillRect/>
          </a:stretch>
        </p:blipFill>
        <p:spPr>
          <a:xfrm>
            <a:off x="2073917" y="1496793"/>
            <a:ext cx="4847947" cy="4589654"/>
          </a:xfrm>
          <a:prstGeom prst="rect">
            <a:avLst/>
          </a:prstGeom>
          <a:ln w="12700">
            <a:miter lim="400000"/>
          </a:ln>
        </p:spPr>
      </p:pic>
      <p:sp>
        <p:nvSpPr>
          <p:cNvPr id="138" name="Shape 138"/>
          <p:cNvSpPr/>
          <p:nvPr/>
        </p:nvSpPr>
        <p:spPr>
          <a:xfrm>
            <a:off x="172355" y="5404303"/>
            <a:ext cx="2367647" cy="785784"/>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defRPr sz="1000">
                <a:latin typeface="Arial"/>
                <a:ea typeface="Arial"/>
                <a:cs typeface="Arial"/>
                <a:sym typeface="Arial"/>
              </a:defRPr>
            </a:pPr>
            <a:r>
              <a:t>Reproduced with kind permission from Curran A (2008). </a:t>
            </a:r>
            <a:r>
              <a:rPr i="1"/>
              <a:t>The Little Book of Big Stuff About the Brain: The true story of your amazing brain. </a:t>
            </a:r>
            <a:r>
              <a:t>Carmarthen: Crown House Publishing.</a:t>
            </a:r>
          </a:p>
        </p:txBody>
      </p:sp>
    </p:spTree>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 name="image22.jpeg"/>
          <p:cNvPicPr>
            <a:picLocks noChangeAspect="1"/>
          </p:cNvPicPr>
          <p:nvPr/>
        </p:nvPicPr>
        <p:blipFill>
          <a:blip r:embed="rId2">
            <a:extLst/>
          </a:blip>
          <a:stretch>
            <a:fillRect/>
          </a:stretch>
        </p:blipFill>
        <p:spPr>
          <a:xfrm>
            <a:off x="8466" y="1614265"/>
            <a:ext cx="6852588" cy="4769783"/>
          </a:xfrm>
          <a:prstGeom prst="rect">
            <a:avLst/>
          </a:prstGeom>
          <a:ln w="12700">
            <a:miter lim="400000"/>
          </a:ln>
        </p:spPr>
      </p:pic>
      <p:sp>
        <p:nvSpPr>
          <p:cNvPr id="322" name="Shape 322"/>
          <p:cNvSpPr>
            <a:spLocks noGrp="1"/>
          </p:cNvSpPr>
          <p:nvPr>
            <p:ph type="title"/>
          </p:nvPr>
        </p:nvSpPr>
        <p:spPr>
          <a:xfrm>
            <a:off x="3116941" y="46567"/>
            <a:ext cx="2960917" cy="1325564"/>
          </a:xfrm>
          <a:prstGeom prst="rect">
            <a:avLst/>
          </a:prstGeom>
        </p:spPr>
        <p:txBody>
          <a:bodyPr/>
          <a:lstStyle/>
          <a:p>
            <a:r>
              <a:t>Coriander</a:t>
            </a:r>
          </a:p>
        </p:txBody>
      </p:sp>
      <p:sp>
        <p:nvSpPr>
          <p:cNvPr id="323" name="Shape 323"/>
          <p:cNvSpPr/>
          <p:nvPr/>
        </p:nvSpPr>
        <p:spPr>
          <a:xfrm>
            <a:off x="593574" y="1445379"/>
            <a:ext cx="4267102" cy="1878577"/>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lgn="just">
              <a:lnSpc>
                <a:spcPct val="115000"/>
              </a:lnSpc>
              <a:defRPr>
                <a:latin typeface="Arial"/>
                <a:ea typeface="Arial"/>
                <a:cs typeface="Arial"/>
                <a:sym typeface="Arial"/>
              </a:defRPr>
            </a:pPr>
            <a:r>
              <a:t>O soapy flavour/Why pollutest thou my food? / Thou me makest retch,’ reads one of the hundreds of haikus posted to the website </a:t>
            </a:r>
            <a:r>
              <a:rPr u="sng">
                <a:solidFill>
                  <a:srgbClr val="0000FF"/>
                </a:solidFill>
                <a:uFill>
                  <a:solidFill>
                    <a:srgbClr val="0000FF"/>
                  </a:solidFill>
                </a:uFill>
                <a:hlinkClick r:id="rId3"/>
              </a:rPr>
              <a:t>IHateCilantro.com</a:t>
            </a:r>
            <a:r>
              <a:t>. Dislike of herb coriander can be traced to genes encoding odour and taste receptors.</a:t>
            </a:r>
          </a:p>
        </p:txBody>
      </p:sp>
      <p:sp>
        <p:nvSpPr>
          <p:cNvPr id="324" name="Shape 324"/>
          <p:cNvSpPr/>
          <p:nvPr/>
        </p:nvSpPr>
        <p:spPr>
          <a:xfrm>
            <a:off x="5249431" y="1475868"/>
            <a:ext cx="3278302" cy="370227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spcBef>
                <a:spcPts val="800"/>
              </a:spcBef>
              <a:defRPr b="1">
                <a:latin typeface="Arial"/>
                <a:ea typeface="Arial"/>
                <a:cs typeface="Arial"/>
                <a:sym typeface="Arial"/>
              </a:defRPr>
            </a:pPr>
            <a:r>
              <a:t>Apparently it’s in our genes</a:t>
            </a:r>
          </a:p>
          <a:p>
            <a:pPr>
              <a:lnSpc>
                <a:spcPct val="115000"/>
              </a:lnSpc>
              <a:defRPr>
                <a:latin typeface="Arial"/>
                <a:ea typeface="Arial"/>
                <a:cs typeface="Arial"/>
                <a:sym typeface="Arial"/>
              </a:defRPr>
            </a:pPr>
            <a:r>
              <a:t>There are marked differences in taste for coriander, with 21% of east Asians, 17% of people of European ancestry </a:t>
            </a:r>
            <a:r>
              <a:rPr sz="2000"/>
              <a:t>and</a:t>
            </a:r>
            <a:r>
              <a:t> 14% of people of African descent loathing it. By contrast, 3–7% of south Asians, Latin Americans and Middle Eastern subjects disapproved of the herb, which is more common </a:t>
            </a:r>
            <a:br/>
            <a:r>
              <a:t>in their native cuisines.</a:t>
            </a:r>
          </a:p>
        </p:txBody>
      </p:sp>
      <p:sp>
        <p:nvSpPr>
          <p:cNvPr id="325" name="Shape 325"/>
          <p:cNvSpPr/>
          <p:nvPr/>
        </p:nvSpPr>
        <p:spPr>
          <a:xfrm>
            <a:off x="161508" y="132118"/>
            <a:ext cx="1155701" cy="28882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1400">
                <a:latin typeface="Arial"/>
                <a:ea typeface="Arial"/>
                <a:cs typeface="Arial"/>
                <a:sym typeface="Arial"/>
              </a:defRPr>
            </a:lvl1pPr>
          </a:lstStyle>
          <a:p>
            <a:r>
              <a:t>Slide 50</a:t>
            </a:r>
          </a:p>
        </p:txBody>
      </p:sp>
    </p:spTree>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Shape 327"/>
          <p:cNvSpPr>
            <a:spLocks noGrp="1"/>
          </p:cNvSpPr>
          <p:nvPr>
            <p:ph type="title"/>
          </p:nvPr>
        </p:nvSpPr>
        <p:spPr>
          <a:xfrm>
            <a:off x="2445824" y="190449"/>
            <a:ext cx="4404751" cy="1325564"/>
          </a:xfrm>
          <a:prstGeom prst="rect">
            <a:avLst/>
          </a:prstGeom>
        </p:spPr>
        <p:txBody>
          <a:bodyPr/>
          <a:lstStyle/>
          <a:p>
            <a:r>
              <a:t>Did you know?</a:t>
            </a:r>
          </a:p>
        </p:txBody>
      </p:sp>
      <p:sp>
        <p:nvSpPr>
          <p:cNvPr id="328" name="Shape 328"/>
          <p:cNvSpPr>
            <a:spLocks noGrp="1"/>
          </p:cNvSpPr>
          <p:nvPr>
            <p:ph type="body" idx="1"/>
          </p:nvPr>
        </p:nvSpPr>
        <p:spPr>
          <a:xfrm>
            <a:off x="1225550" y="1609725"/>
            <a:ext cx="7277101" cy="4351338"/>
          </a:xfrm>
          <a:prstGeom prst="rect">
            <a:avLst/>
          </a:prstGeom>
        </p:spPr>
        <p:txBody>
          <a:bodyPr/>
          <a:lstStyle/>
          <a:p>
            <a:pPr marL="0" indent="0">
              <a:lnSpc>
                <a:spcPct val="100000"/>
              </a:lnSpc>
              <a:buSzTx/>
              <a:buNone/>
              <a:defRPr sz="2200"/>
            </a:pPr>
            <a:r>
              <a:t>The </a:t>
            </a:r>
            <a:r>
              <a:rPr i="1"/>
              <a:t>Guinness Book of World Records </a:t>
            </a:r>
            <a:r>
              <a:t>lists what it considers the two smelliest substances as: </a:t>
            </a:r>
          </a:p>
          <a:p>
            <a:pPr>
              <a:lnSpc>
                <a:spcPct val="100000"/>
              </a:lnSpc>
              <a:defRPr sz="2200"/>
            </a:pPr>
            <a:r>
              <a:t>a concentrated faeces smell (the US Government Standard ‘Bathroom Malodor’) </a:t>
            </a:r>
          </a:p>
          <a:p>
            <a:pPr>
              <a:lnSpc>
                <a:spcPct val="100000"/>
              </a:lnSpc>
              <a:defRPr sz="2200"/>
            </a:pPr>
            <a:r>
              <a:t>a substance called ‘Who me?’, which smells like rotting food and carcasses that was used briefly by the French resistance during the Second World War. </a:t>
            </a:r>
          </a:p>
          <a:p>
            <a:pPr marL="0" indent="0">
              <a:lnSpc>
                <a:spcPct val="100000"/>
              </a:lnSpc>
              <a:buSzTx/>
              <a:buNone/>
              <a:defRPr sz="2200"/>
            </a:pPr>
            <a:r>
              <a:t>Both of these produce strong reactions in the vast majority of people, often forcing them to leave an area. This ‘flight response’ is a survival tactic, as things that smell disgusting are likely to be toxic.</a:t>
            </a:r>
          </a:p>
        </p:txBody>
      </p:sp>
      <p:sp>
        <p:nvSpPr>
          <p:cNvPr id="329" name="Shape 329"/>
          <p:cNvSpPr/>
          <p:nvPr/>
        </p:nvSpPr>
        <p:spPr>
          <a:xfrm>
            <a:off x="161508" y="132118"/>
            <a:ext cx="1155701" cy="28882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1400">
                <a:latin typeface="Arial"/>
                <a:ea typeface="Arial"/>
                <a:cs typeface="Arial"/>
                <a:sym typeface="Arial"/>
              </a:defRPr>
            </a:lvl1pPr>
          </a:lstStyle>
          <a:p>
            <a:r>
              <a:t>Slide 51</a:t>
            </a:r>
          </a:p>
        </p:txBody>
      </p:sp>
    </p:spTree>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 name="Shape 331"/>
          <p:cNvSpPr>
            <a:spLocks noGrp="1"/>
          </p:cNvSpPr>
          <p:nvPr>
            <p:ph type="title"/>
          </p:nvPr>
        </p:nvSpPr>
        <p:spPr>
          <a:xfrm>
            <a:off x="1317624" y="346075"/>
            <a:ext cx="6508751" cy="1325564"/>
          </a:xfrm>
          <a:prstGeom prst="rect">
            <a:avLst/>
          </a:prstGeom>
        </p:spPr>
        <p:txBody>
          <a:bodyPr/>
          <a:lstStyle/>
          <a:p>
            <a:r>
              <a:rPr dirty="0"/>
              <a:t>Exercise </a:t>
            </a:r>
            <a:r>
              <a:rPr lang="en-GB" dirty="0" smtClean="0"/>
              <a:t>8</a:t>
            </a:r>
            <a:r>
              <a:rPr dirty="0" smtClean="0"/>
              <a:t>.2</a:t>
            </a:r>
            <a:r>
              <a:rPr dirty="0"/>
              <a:t>: Remembering a smell</a:t>
            </a:r>
          </a:p>
        </p:txBody>
      </p:sp>
      <p:sp>
        <p:nvSpPr>
          <p:cNvPr id="332" name="Shape 332"/>
          <p:cNvSpPr>
            <a:spLocks noGrp="1"/>
          </p:cNvSpPr>
          <p:nvPr>
            <p:ph type="body" idx="1"/>
          </p:nvPr>
        </p:nvSpPr>
        <p:spPr>
          <a:xfrm>
            <a:off x="840316" y="2024590"/>
            <a:ext cx="7886701" cy="4351340"/>
          </a:xfrm>
          <a:prstGeom prst="rect">
            <a:avLst/>
          </a:prstGeom>
        </p:spPr>
        <p:txBody>
          <a:bodyPr/>
          <a:lstStyle/>
          <a:p>
            <a:pPr>
              <a:lnSpc>
                <a:spcPct val="100000"/>
              </a:lnSpc>
              <a:defRPr sz="2000"/>
            </a:pPr>
            <a:r>
              <a:t>Either on your own or in a pairs, take a few minutes to think of a pleasant smell and the memories you associate with it. </a:t>
            </a:r>
          </a:p>
          <a:p>
            <a:pPr>
              <a:lnSpc>
                <a:spcPct val="100000"/>
              </a:lnSpc>
              <a:defRPr sz="2000"/>
            </a:pPr>
            <a:r>
              <a:t>You can write these memories down if working alone. If working </a:t>
            </a:r>
            <a:br/>
            <a:r>
              <a:t>in pairs, ask participants to share their memories with their partner.</a:t>
            </a:r>
          </a:p>
          <a:p>
            <a:pPr>
              <a:lnSpc>
                <a:spcPct val="100000"/>
              </a:lnSpc>
              <a:defRPr sz="2000"/>
            </a:pPr>
            <a:r>
              <a:t>Next, repeat this procedure with an unpleasant smell.</a:t>
            </a:r>
          </a:p>
          <a:p>
            <a:pPr>
              <a:lnSpc>
                <a:spcPct val="100000"/>
              </a:lnSpc>
              <a:defRPr sz="2000"/>
            </a:pPr>
            <a:r>
              <a:t>Then, as a larger group, share some of your smell memories. </a:t>
            </a:r>
            <a:br/>
            <a:r>
              <a:t>Write down all the smells people recalled on two pieces of </a:t>
            </a:r>
            <a:br/>
            <a:r>
              <a:t>paper – pleasant and unpleasant.</a:t>
            </a:r>
          </a:p>
          <a:p>
            <a:pPr>
              <a:lnSpc>
                <a:spcPct val="100000"/>
              </a:lnSpc>
              <a:defRPr sz="2000"/>
            </a:pPr>
            <a:r>
              <a:t>Does anyone share a similar pleasant or unpleasant smell? As people share the smells they remembered, ask yourself whether they evoke any memories for you as well?</a:t>
            </a:r>
          </a:p>
        </p:txBody>
      </p:sp>
      <p:sp>
        <p:nvSpPr>
          <p:cNvPr id="333" name="Shape 333"/>
          <p:cNvSpPr/>
          <p:nvPr/>
        </p:nvSpPr>
        <p:spPr>
          <a:xfrm>
            <a:off x="161508" y="132118"/>
            <a:ext cx="1155701" cy="28882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1400">
                <a:latin typeface="Arial"/>
                <a:ea typeface="Arial"/>
                <a:cs typeface="Arial"/>
                <a:sym typeface="Arial"/>
              </a:defRPr>
            </a:lvl1pPr>
          </a:lstStyle>
          <a:p>
            <a:r>
              <a:t>Slide 52</a:t>
            </a:r>
          </a:p>
        </p:txBody>
      </p:sp>
    </p:spTree>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Shape 335"/>
          <p:cNvSpPr>
            <a:spLocks noGrp="1"/>
          </p:cNvSpPr>
          <p:nvPr>
            <p:ph type="title"/>
          </p:nvPr>
        </p:nvSpPr>
        <p:spPr>
          <a:xfrm>
            <a:off x="2284637" y="130175"/>
            <a:ext cx="4574726" cy="1325563"/>
          </a:xfrm>
          <a:prstGeom prst="rect">
            <a:avLst/>
          </a:prstGeom>
        </p:spPr>
        <p:txBody>
          <a:bodyPr/>
          <a:lstStyle/>
          <a:p>
            <a:r>
              <a:rPr dirty="0"/>
              <a:t>Exercise </a:t>
            </a:r>
            <a:r>
              <a:rPr lang="en-GB" dirty="0" smtClean="0"/>
              <a:t>8.</a:t>
            </a:r>
            <a:r>
              <a:rPr dirty="0" smtClean="0"/>
              <a:t>3:</a:t>
            </a:r>
            <a:r>
              <a:rPr dirty="0"/>
              <a:t/>
            </a:r>
            <a:br>
              <a:rPr dirty="0"/>
            </a:br>
            <a:r>
              <a:rPr dirty="0"/>
              <a:t>Scent trail</a:t>
            </a:r>
          </a:p>
        </p:txBody>
      </p:sp>
      <p:sp>
        <p:nvSpPr>
          <p:cNvPr id="336" name="Shape 336"/>
          <p:cNvSpPr>
            <a:spLocks noGrp="1"/>
          </p:cNvSpPr>
          <p:nvPr>
            <p:ph type="body" idx="1"/>
          </p:nvPr>
        </p:nvSpPr>
        <p:spPr>
          <a:xfrm>
            <a:off x="603249" y="1508124"/>
            <a:ext cx="8163522" cy="4706940"/>
          </a:xfrm>
          <a:prstGeom prst="rect">
            <a:avLst/>
          </a:prstGeom>
        </p:spPr>
        <p:txBody>
          <a:bodyPr/>
          <a:lstStyle/>
          <a:p>
            <a:pPr marL="0" indent="0" defTabSz="886967">
              <a:lnSpc>
                <a:spcPct val="100000"/>
              </a:lnSpc>
              <a:spcBef>
                <a:spcPts val="900"/>
              </a:spcBef>
              <a:buSzTx/>
              <a:buNone/>
              <a:defRPr sz="1700"/>
            </a:pPr>
            <a:r>
              <a:t>Around the room you will see a series of jars on various tables or spaces and a </a:t>
            </a:r>
            <a:br/>
            <a:r>
              <a:t>jar of coffee beans in the middle.</a:t>
            </a:r>
          </a:p>
          <a:p>
            <a:pPr marL="0" indent="0" defTabSz="886967">
              <a:lnSpc>
                <a:spcPct val="100000"/>
              </a:lnSpc>
              <a:spcBef>
                <a:spcPts val="900"/>
              </a:spcBef>
              <a:buSzTx/>
              <a:buNone/>
              <a:defRPr sz="1700"/>
            </a:pPr>
            <a:r>
              <a:t>Go around the room and sniff the various scents. You should start with one scent. Have a sniff by taking the lid off and holding the jar quite a way from your nose and then inhaling. You may need to sniff a few times. After smelling this one scent, return to your seat and write down what you think the scent is and note any associations you have with it. This should take a few minutes at least. </a:t>
            </a:r>
          </a:p>
          <a:p>
            <a:pPr marL="0" indent="0" defTabSz="886967">
              <a:lnSpc>
                <a:spcPct val="100000"/>
              </a:lnSpc>
              <a:spcBef>
                <a:spcPts val="900"/>
              </a:spcBef>
              <a:buSzTx/>
              <a:buNone/>
              <a:defRPr sz="1700"/>
            </a:pPr>
            <a:r>
              <a:t>You can then go to the coffee beans and smell them before moving on the next scent. Do this as an individual experience rather than discussing it together. </a:t>
            </a:r>
            <a:br/>
            <a:r>
              <a:t>The room should be pretty silent as you move from station to station.</a:t>
            </a:r>
          </a:p>
          <a:p>
            <a:pPr marL="0" indent="0" defTabSz="886967">
              <a:lnSpc>
                <a:spcPct val="100000"/>
              </a:lnSpc>
              <a:spcBef>
                <a:spcPts val="900"/>
              </a:spcBef>
              <a:buSzTx/>
              <a:buNone/>
              <a:defRPr sz="1700"/>
            </a:pPr>
            <a:r>
              <a:t>Take your time and return to their seats for a few minutes between each new scent. If you rush from scent to scent, it can become much harder to identify the different scents.</a:t>
            </a:r>
          </a:p>
          <a:p>
            <a:pPr marL="0" indent="0" defTabSz="886967">
              <a:lnSpc>
                <a:spcPct val="100000"/>
              </a:lnSpc>
              <a:spcBef>
                <a:spcPts val="900"/>
              </a:spcBef>
              <a:buSzTx/>
              <a:buNone/>
              <a:defRPr sz="1700"/>
            </a:pPr>
            <a:r>
              <a:t>In this way, work your way through each scent. Perhaps you could choose the one you most liked and use it in the relaxation at the end of the session or at home?</a:t>
            </a:r>
          </a:p>
        </p:txBody>
      </p:sp>
      <p:sp>
        <p:nvSpPr>
          <p:cNvPr id="337" name="Shape 337"/>
          <p:cNvSpPr/>
          <p:nvPr/>
        </p:nvSpPr>
        <p:spPr>
          <a:xfrm>
            <a:off x="161508" y="132118"/>
            <a:ext cx="1155701" cy="28882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1400">
                <a:latin typeface="Arial"/>
                <a:ea typeface="Arial"/>
                <a:cs typeface="Arial"/>
                <a:sym typeface="Arial"/>
              </a:defRPr>
            </a:lvl1pPr>
          </a:lstStyle>
          <a:p>
            <a:r>
              <a:t>Slide 53</a:t>
            </a:r>
          </a:p>
        </p:txBody>
      </p:sp>
    </p:spTree>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Shape 339"/>
          <p:cNvSpPr>
            <a:spLocks noGrp="1"/>
          </p:cNvSpPr>
          <p:nvPr>
            <p:ph type="title"/>
          </p:nvPr>
        </p:nvSpPr>
        <p:spPr>
          <a:xfrm>
            <a:off x="1295399" y="236008"/>
            <a:ext cx="6927851" cy="1325564"/>
          </a:xfrm>
          <a:prstGeom prst="rect">
            <a:avLst/>
          </a:prstGeom>
        </p:spPr>
        <p:txBody>
          <a:bodyPr/>
          <a:lstStyle/>
          <a:p>
            <a:pPr defTabSz="896111">
              <a:defRPr sz="4300"/>
            </a:pPr>
            <a:r>
              <a:rPr dirty="0"/>
              <a:t>Exercise </a:t>
            </a:r>
            <a:r>
              <a:rPr lang="en-GB" dirty="0" smtClean="0"/>
              <a:t>8</a:t>
            </a:r>
            <a:r>
              <a:rPr dirty="0" smtClean="0"/>
              <a:t>.4</a:t>
            </a:r>
            <a:r>
              <a:rPr dirty="0"/>
              <a:t>:</a:t>
            </a:r>
            <a:br>
              <a:rPr dirty="0"/>
            </a:br>
            <a:r>
              <a:rPr dirty="0"/>
              <a:t>Pick your relaxation scent</a:t>
            </a:r>
          </a:p>
        </p:txBody>
      </p:sp>
      <p:sp>
        <p:nvSpPr>
          <p:cNvPr id="340" name="Shape 340"/>
          <p:cNvSpPr>
            <a:spLocks noGrp="1"/>
          </p:cNvSpPr>
          <p:nvPr>
            <p:ph type="body" idx="1"/>
          </p:nvPr>
        </p:nvSpPr>
        <p:spPr>
          <a:xfrm>
            <a:off x="797521" y="1919764"/>
            <a:ext cx="7684424" cy="4103792"/>
          </a:xfrm>
          <a:prstGeom prst="rect">
            <a:avLst/>
          </a:prstGeom>
        </p:spPr>
        <p:txBody>
          <a:bodyPr/>
          <a:lstStyle/>
          <a:p>
            <a:pPr marL="224026" indent="-224026" defTabSz="896111">
              <a:lnSpc>
                <a:spcPct val="110000"/>
              </a:lnSpc>
              <a:spcBef>
                <a:spcPts val="900"/>
              </a:spcBef>
              <a:defRPr sz="2100"/>
            </a:pPr>
            <a:r>
              <a:rPr dirty="0"/>
              <a:t>When you practice the relaxation techniques in this manual, start to surround yourself with a specific smell. If you choose to use an oil, for example, you could carry a tissue that has a few drops on it. If you begin to feel stressed or anxious, smelling the tissue should trigger a relaxation response.</a:t>
            </a:r>
          </a:p>
          <a:p>
            <a:pPr marL="224026" indent="-224026" defTabSz="896111">
              <a:lnSpc>
                <a:spcPct val="110000"/>
              </a:lnSpc>
              <a:spcBef>
                <a:spcPts val="900"/>
              </a:spcBef>
              <a:defRPr sz="2100"/>
            </a:pPr>
            <a:r>
              <a:rPr dirty="0"/>
              <a:t>If you have trouble sleeping, you could use a specific smell only at bedtime as part of your sleep hygiene routine. If you use it in the bath or as you lie down in your bed and then begin any relaxation technique, you will begin to associate the smell with sleeping.</a:t>
            </a:r>
          </a:p>
        </p:txBody>
      </p:sp>
      <p:sp>
        <p:nvSpPr>
          <p:cNvPr id="341" name="Shape 341"/>
          <p:cNvSpPr/>
          <p:nvPr/>
        </p:nvSpPr>
        <p:spPr>
          <a:xfrm>
            <a:off x="161508" y="132118"/>
            <a:ext cx="1155701" cy="28882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1400">
                <a:latin typeface="Arial"/>
                <a:ea typeface="Arial"/>
                <a:cs typeface="Arial"/>
                <a:sym typeface="Arial"/>
              </a:defRPr>
            </a:lvl1pPr>
          </a:lstStyle>
          <a:p>
            <a:r>
              <a:t>Slide 54</a:t>
            </a:r>
          </a:p>
        </p:txBody>
      </p:sp>
    </p:spTree>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Shape 343"/>
          <p:cNvSpPr>
            <a:spLocks noGrp="1"/>
          </p:cNvSpPr>
          <p:nvPr>
            <p:ph type="title"/>
          </p:nvPr>
        </p:nvSpPr>
        <p:spPr>
          <a:xfrm>
            <a:off x="1265765" y="200026"/>
            <a:ext cx="6908801" cy="1325564"/>
          </a:xfrm>
          <a:prstGeom prst="rect">
            <a:avLst/>
          </a:prstGeom>
        </p:spPr>
        <p:txBody>
          <a:bodyPr/>
          <a:lstStyle/>
          <a:p>
            <a:r>
              <a:t>The cortical homunculus</a:t>
            </a:r>
          </a:p>
        </p:txBody>
      </p:sp>
      <p:sp>
        <p:nvSpPr>
          <p:cNvPr id="344" name="Shape 344"/>
          <p:cNvSpPr/>
          <p:nvPr/>
        </p:nvSpPr>
        <p:spPr>
          <a:xfrm>
            <a:off x="4270507" y="1476145"/>
            <a:ext cx="4520706" cy="4148376"/>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defRPr sz="1700">
                <a:latin typeface="Arial"/>
                <a:ea typeface="Arial"/>
                <a:cs typeface="Arial"/>
                <a:sym typeface="Arial"/>
              </a:defRPr>
            </a:pPr>
            <a:r>
              <a:t>A significant portion of our brains and nervous systems are dedicated to the sensation of touch, and you can see from the cortical homunculus, which is a representation of the human body correlated to the neural resource allocated to each area of the body for the somatosensory cortex. Notice how large the eyes, lips and tongue are, reflecting the amount of brain space given over to processing information from them. </a:t>
            </a:r>
          </a:p>
          <a:p>
            <a:pPr>
              <a:defRPr sz="1700">
                <a:latin typeface="Arial"/>
                <a:ea typeface="Arial"/>
                <a:cs typeface="Arial"/>
                <a:sym typeface="Arial"/>
              </a:defRPr>
            </a:pPr>
            <a:endParaRPr/>
          </a:p>
          <a:p>
            <a:pPr>
              <a:defRPr sz="1700">
                <a:latin typeface="Arial"/>
                <a:ea typeface="Arial"/>
                <a:cs typeface="Arial"/>
                <a:sym typeface="Arial"/>
              </a:defRPr>
            </a:pPr>
            <a:r>
              <a:t>Areas given more space are more sensitive and you will see these aspects of experience – sight, sound, smell, taste and touch – have been the foci of the self-soothing programme in this manual.</a:t>
            </a:r>
          </a:p>
        </p:txBody>
      </p:sp>
      <p:sp>
        <p:nvSpPr>
          <p:cNvPr id="345" name="Shape 345"/>
          <p:cNvSpPr/>
          <p:nvPr/>
        </p:nvSpPr>
        <p:spPr>
          <a:xfrm>
            <a:off x="161508" y="132118"/>
            <a:ext cx="1155701" cy="28882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1400">
                <a:latin typeface="Arial"/>
                <a:ea typeface="Arial"/>
                <a:cs typeface="Arial"/>
                <a:sym typeface="Arial"/>
              </a:defRPr>
            </a:lvl1pPr>
          </a:lstStyle>
          <a:p>
            <a:r>
              <a:t>Slide 55</a:t>
            </a:r>
          </a:p>
        </p:txBody>
      </p:sp>
      <p:sp>
        <p:nvSpPr>
          <p:cNvPr id="347" name="Shape 347"/>
          <p:cNvSpPr/>
          <p:nvPr/>
        </p:nvSpPr>
        <p:spPr>
          <a:xfrm>
            <a:off x="469638" y="5674802"/>
            <a:ext cx="2630807" cy="226985"/>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defTabSz="457200">
              <a:lnSpc>
                <a:spcPct val="120000"/>
              </a:lnSpc>
              <a:spcBef>
                <a:spcPts val="800"/>
              </a:spcBef>
              <a:defRPr sz="1000">
                <a:latin typeface="Arial"/>
                <a:ea typeface="Arial"/>
                <a:cs typeface="Arial"/>
                <a:sym typeface="Arial"/>
              </a:defRPr>
            </a:lvl1pPr>
          </a:lstStyle>
          <a:p>
            <a:r>
              <a:t>Credit: Mpj29, www.commons.wikimedia.org/</a:t>
            </a:r>
          </a:p>
        </p:txBody>
      </p:sp>
      <p:pic>
        <p:nvPicPr>
          <p:cNvPr id="2" name="Picture 1" descr="Side-black_cortical homunculus.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9637" y="1525590"/>
            <a:ext cx="3569241" cy="4149212"/>
          </a:xfrm>
          <a:prstGeom prst="rect">
            <a:avLst/>
          </a:prstGeom>
        </p:spPr>
      </p:pic>
    </p:spTree>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 name="Shape 349"/>
          <p:cNvSpPr>
            <a:spLocks noGrp="1"/>
          </p:cNvSpPr>
          <p:nvPr>
            <p:ph type="body" idx="1"/>
          </p:nvPr>
        </p:nvSpPr>
        <p:spPr>
          <a:xfrm>
            <a:off x="379842" y="1554517"/>
            <a:ext cx="8392491" cy="4679524"/>
          </a:xfrm>
          <a:prstGeom prst="rect">
            <a:avLst/>
          </a:prstGeom>
        </p:spPr>
        <p:txBody>
          <a:bodyPr>
            <a:noAutofit/>
          </a:bodyPr>
          <a:lstStyle/>
          <a:p>
            <a:pPr marL="268859" indent="-268859" defTabSz="667512">
              <a:lnSpc>
                <a:spcPct val="100000"/>
              </a:lnSpc>
              <a:spcBef>
                <a:spcPts val="600"/>
              </a:spcBef>
              <a:buFontTx/>
              <a:buAutoNum type="arabicPeriod"/>
              <a:defRPr sz="1300"/>
            </a:pPr>
            <a:r>
              <a:rPr sz="1400" dirty="0"/>
              <a:t>Choose someone to do the exercise with. Remember that holding hands alone can reduce anxiety, but holding the hand of someone within your significant other network is even better.</a:t>
            </a:r>
          </a:p>
          <a:p>
            <a:pPr marL="268859" indent="-268859" defTabSz="667512">
              <a:lnSpc>
                <a:spcPct val="100000"/>
              </a:lnSpc>
              <a:spcBef>
                <a:spcPts val="600"/>
              </a:spcBef>
              <a:buFontTx/>
              <a:buAutoNum type="arabicPeriod"/>
              <a:defRPr sz="1300"/>
            </a:pPr>
            <a:r>
              <a:rPr sz="1400" dirty="0"/>
              <a:t>Choose a hand cream or you could use almond oil instead. Whichever you chose, only a small amount is needed - a few drops of oil or a 5p-size blob of hand cream. Put the hand cream or oil in your palms to warm it up.</a:t>
            </a:r>
          </a:p>
          <a:p>
            <a:pPr marL="268859" indent="-268859" defTabSz="667512">
              <a:lnSpc>
                <a:spcPct val="100000"/>
              </a:lnSpc>
              <a:spcBef>
                <a:spcPts val="600"/>
              </a:spcBef>
              <a:buFontTx/>
              <a:buAutoNum type="arabicPeriod"/>
              <a:defRPr sz="1300"/>
            </a:pPr>
            <a:r>
              <a:rPr sz="1400" dirty="0"/>
              <a:t>Sit facing each other, knees touching. If you find this close encounter too much, try sitting side-by-side, facing one another.</a:t>
            </a:r>
          </a:p>
          <a:p>
            <a:pPr marL="268859" indent="-268859" defTabSz="667512">
              <a:lnSpc>
                <a:spcPct val="100000"/>
              </a:lnSpc>
              <a:spcBef>
                <a:spcPts val="600"/>
              </a:spcBef>
              <a:buFontTx/>
              <a:buAutoNum type="arabicPeriod"/>
              <a:defRPr sz="1300"/>
            </a:pPr>
            <a:r>
              <a:rPr sz="1400" dirty="0"/>
              <a:t>Take one of the other person’s hands into both of yours.</a:t>
            </a:r>
          </a:p>
          <a:p>
            <a:pPr marL="268859" indent="-268859" defTabSz="667512">
              <a:lnSpc>
                <a:spcPct val="100000"/>
              </a:lnSpc>
              <a:spcBef>
                <a:spcPts val="600"/>
              </a:spcBef>
              <a:buFontTx/>
              <a:buAutoNum type="arabicPeriod"/>
              <a:defRPr sz="1300"/>
            </a:pPr>
            <a:r>
              <a:rPr sz="1400" dirty="0"/>
              <a:t>Start by massaging the front and the back of their hand. Then turn their hand over so the palm is facing up.</a:t>
            </a:r>
          </a:p>
          <a:p>
            <a:pPr marL="268859" indent="-268859" defTabSz="667512">
              <a:lnSpc>
                <a:spcPct val="100000"/>
              </a:lnSpc>
              <a:spcBef>
                <a:spcPts val="600"/>
              </a:spcBef>
              <a:buFontTx/>
              <a:buAutoNum type="arabicPeriod"/>
              <a:defRPr sz="1300"/>
            </a:pPr>
            <a:r>
              <a:rPr sz="1400" dirty="0"/>
              <a:t>Use both your hands to support their hand – you can do this by placing your ring finger and little finger (both together) from one hand in between their thumb on one side of the hand and your ring finger and little finger (both together) of the other hand, in between their little finger and ring finger on the other side of their hand. Then if you turn your palms up this should open out the palm of their hand for you, supporting their hand at the same time.</a:t>
            </a:r>
          </a:p>
          <a:p>
            <a:pPr marL="268859" indent="-268859" defTabSz="667512">
              <a:lnSpc>
                <a:spcPct val="100000"/>
              </a:lnSpc>
              <a:spcBef>
                <a:spcPts val="600"/>
              </a:spcBef>
              <a:buFontTx/>
              <a:buAutoNum type="arabicPeriod"/>
              <a:defRPr sz="1300"/>
            </a:pPr>
            <a:r>
              <a:rPr sz="1400" dirty="0"/>
              <a:t>Using your thumbs, start in the middle of the palm, which feels a bit like a well, and move both thumbs up to the bottom of the palm near the wrist. Move each thumb out and then around the outside of the hand and back together in a point at the bottom of the middle finger. This makes the shape of a heart. </a:t>
            </a:r>
          </a:p>
          <a:p>
            <a:pPr marL="268859" indent="-268859" defTabSz="667512">
              <a:lnSpc>
                <a:spcPct val="100000"/>
              </a:lnSpc>
              <a:spcBef>
                <a:spcPts val="600"/>
              </a:spcBef>
              <a:buFontTx/>
              <a:buAutoNum type="arabicPeriod"/>
              <a:defRPr sz="1300"/>
            </a:pPr>
            <a:r>
              <a:rPr sz="1400" dirty="0"/>
              <a:t>Slide the thumbs up together, back to the centre and continue with this pattern a number of times.</a:t>
            </a:r>
          </a:p>
        </p:txBody>
      </p:sp>
      <p:sp>
        <p:nvSpPr>
          <p:cNvPr id="350" name="Shape 350"/>
          <p:cNvSpPr/>
          <p:nvPr/>
        </p:nvSpPr>
        <p:spPr>
          <a:xfrm>
            <a:off x="161508" y="132118"/>
            <a:ext cx="1155701" cy="28882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1400">
                <a:latin typeface="Arial"/>
                <a:ea typeface="Arial"/>
                <a:cs typeface="Arial"/>
                <a:sym typeface="Arial"/>
              </a:defRPr>
            </a:lvl1pPr>
          </a:lstStyle>
          <a:p>
            <a:r>
              <a:t>Slide 56</a:t>
            </a:r>
          </a:p>
        </p:txBody>
      </p:sp>
      <p:sp>
        <p:nvSpPr>
          <p:cNvPr id="351" name="Shape 351"/>
          <p:cNvSpPr>
            <a:spLocks noGrp="1"/>
          </p:cNvSpPr>
          <p:nvPr>
            <p:ph type="title"/>
          </p:nvPr>
        </p:nvSpPr>
        <p:spPr>
          <a:xfrm>
            <a:off x="1054100" y="142875"/>
            <a:ext cx="7258050" cy="1325564"/>
          </a:xfrm>
          <a:prstGeom prst="rect">
            <a:avLst/>
          </a:prstGeom>
        </p:spPr>
        <p:txBody>
          <a:bodyPr/>
          <a:lstStyle/>
          <a:p>
            <a:r>
              <a:rPr dirty="0"/>
              <a:t>Exercise </a:t>
            </a:r>
            <a:r>
              <a:rPr lang="en-GB" dirty="0" smtClean="0"/>
              <a:t>9</a:t>
            </a:r>
            <a:r>
              <a:rPr dirty="0" smtClean="0"/>
              <a:t>.1</a:t>
            </a:r>
            <a:r>
              <a:rPr dirty="0"/>
              <a:t>: </a:t>
            </a:r>
            <a:br>
              <a:rPr dirty="0"/>
            </a:br>
            <a:r>
              <a:rPr dirty="0"/>
              <a:t>Loving hands (1)</a:t>
            </a:r>
          </a:p>
        </p:txBody>
      </p:sp>
    </p:spTree>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Shape 353"/>
          <p:cNvSpPr>
            <a:spLocks noGrp="1"/>
          </p:cNvSpPr>
          <p:nvPr>
            <p:ph type="body" idx="1"/>
          </p:nvPr>
        </p:nvSpPr>
        <p:spPr>
          <a:xfrm>
            <a:off x="407651" y="1738336"/>
            <a:ext cx="8285923" cy="4351340"/>
          </a:xfrm>
          <a:prstGeom prst="rect">
            <a:avLst/>
          </a:prstGeom>
        </p:spPr>
        <p:txBody>
          <a:bodyPr>
            <a:noAutofit/>
          </a:bodyPr>
          <a:lstStyle/>
          <a:p>
            <a:pPr marL="268859" indent="-268859" defTabSz="667512">
              <a:lnSpc>
                <a:spcPct val="100000"/>
              </a:lnSpc>
              <a:spcBef>
                <a:spcPts val="600"/>
              </a:spcBef>
              <a:buFontTx/>
              <a:buAutoNum type="arabicPeriod" startAt="9"/>
              <a:defRPr sz="1300"/>
            </a:pPr>
            <a:r>
              <a:rPr sz="1400" dirty="0"/>
              <a:t>While you are doing this, you can talk together or you may remain quiet, whatever feels best.</a:t>
            </a:r>
          </a:p>
          <a:p>
            <a:pPr marL="268859" indent="-268859" defTabSz="667512">
              <a:lnSpc>
                <a:spcPct val="100000"/>
              </a:lnSpc>
              <a:spcBef>
                <a:spcPts val="600"/>
              </a:spcBef>
              <a:buFontTx/>
              <a:buAutoNum type="arabicPeriod" startAt="9"/>
              <a:defRPr sz="1300"/>
            </a:pPr>
            <a:r>
              <a:rPr sz="1400" dirty="0"/>
              <a:t>When you have finished, turn the hand over, holding it in your hand and look for moons at the bottom of each finger nail. Using your thumb gently massage each finger nail, especially the nail bed.</a:t>
            </a:r>
          </a:p>
          <a:p>
            <a:pPr marL="268859" indent="-268859" defTabSz="667512">
              <a:lnSpc>
                <a:spcPct val="100000"/>
              </a:lnSpc>
              <a:spcBef>
                <a:spcPts val="600"/>
              </a:spcBef>
              <a:buFontTx/>
              <a:buAutoNum type="arabicPeriod" startAt="9"/>
              <a:defRPr sz="1300"/>
            </a:pPr>
            <a:r>
              <a:rPr sz="1400" dirty="0"/>
              <a:t>Then, still holding the hand, gently but firmly twist the skin of each finger, starting at the base and moving to the tip as if squeezing a tube, and at the end twist away from the finger. (Originally this </a:t>
            </a:r>
            <a:br>
              <a:rPr sz="1400" dirty="0"/>
            </a:br>
            <a:r>
              <a:rPr sz="1400" dirty="0"/>
              <a:t>was as if throwing away anything that wasn’t needed). So enjoy this and make up your ‘good riddance’ list.</a:t>
            </a:r>
          </a:p>
          <a:p>
            <a:pPr marL="268859" indent="-268859" defTabSz="667512">
              <a:lnSpc>
                <a:spcPct val="100000"/>
              </a:lnSpc>
              <a:spcBef>
                <a:spcPts val="600"/>
              </a:spcBef>
              <a:buFontTx/>
              <a:buAutoNum type="arabicPeriod" startAt="9"/>
              <a:defRPr sz="1300"/>
            </a:pPr>
            <a:r>
              <a:rPr sz="1400" dirty="0"/>
              <a:t>When you have completed twisting all five fingers and thumb, using your thumb gently slide it from the nail to the base replenishing ‘welcome wishes’ – things the other person would like to come into their life. You might suggest that as these ‘welcome wishes’ are smoothed through each finger, that they imagine them traveling all the way up their arm to their heart.</a:t>
            </a:r>
          </a:p>
          <a:p>
            <a:pPr marL="268859" indent="-268859" defTabSz="667512">
              <a:lnSpc>
                <a:spcPct val="100000"/>
              </a:lnSpc>
              <a:spcBef>
                <a:spcPts val="600"/>
              </a:spcBef>
              <a:buFontTx/>
              <a:buAutoNum type="arabicPeriod" startAt="9"/>
              <a:defRPr sz="1300"/>
            </a:pPr>
            <a:r>
              <a:rPr sz="1400" dirty="0"/>
              <a:t>During this part of the exercise you will need to talk with each other as you negotiate ‘good riddance’ and ‘welcome wishes’. The exercise should be done with good intentions and should be heart felt.</a:t>
            </a:r>
          </a:p>
          <a:p>
            <a:pPr marL="268859" indent="-268859" defTabSz="667512">
              <a:lnSpc>
                <a:spcPct val="100000"/>
              </a:lnSpc>
              <a:spcBef>
                <a:spcPts val="600"/>
              </a:spcBef>
              <a:buFontTx/>
              <a:buAutoNum type="arabicPeriod" startAt="9"/>
              <a:defRPr sz="1300"/>
            </a:pPr>
            <a:r>
              <a:rPr sz="1400" dirty="0"/>
              <a:t>This completes the sequence for one hand. Depending on time, move onto the other hand. It is important that both people get a chance to give and receive these massages. Don’t do both hands of one person, if it means the second person only receives and doesn’t have a chance to give.</a:t>
            </a:r>
          </a:p>
          <a:p>
            <a:pPr marL="268859" indent="-268859" defTabSz="667512">
              <a:lnSpc>
                <a:spcPct val="100000"/>
              </a:lnSpc>
              <a:spcBef>
                <a:spcPts val="600"/>
              </a:spcBef>
              <a:buFontTx/>
              <a:buAutoNum type="arabicPeriod" startAt="9"/>
              <a:defRPr sz="1300"/>
            </a:pPr>
            <a:r>
              <a:rPr sz="1400" dirty="0"/>
              <a:t>Doing both hands of each person is likely to take about 20 minutes.</a:t>
            </a:r>
          </a:p>
        </p:txBody>
      </p:sp>
      <p:sp>
        <p:nvSpPr>
          <p:cNvPr id="354" name="Shape 354"/>
          <p:cNvSpPr/>
          <p:nvPr/>
        </p:nvSpPr>
        <p:spPr>
          <a:xfrm>
            <a:off x="161508" y="132118"/>
            <a:ext cx="1155701" cy="28882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1400">
                <a:latin typeface="Arial"/>
                <a:ea typeface="Arial"/>
                <a:cs typeface="Arial"/>
                <a:sym typeface="Arial"/>
              </a:defRPr>
            </a:lvl1pPr>
          </a:lstStyle>
          <a:p>
            <a:r>
              <a:t>Slide 57</a:t>
            </a:r>
          </a:p>
        </p:txBody>
      </p:sp>
      <p:sp>
        <p:nvSpPr>
          <p:cNvPr id="355" name="Shape 355"/>
          <p:cNvSpPr>
            <a:spLocks noGrp="1"/>
          </p:cNvSpPr>
          <p:nvPr>
            <p:ph type="title"/>
          </p:nvPr>
        </p:nvSpPr>
        <p:spPr>
          <a:xfrm>
            <a:off x="1054100" y="142875"/>
            <a:ext cx="7258050" cy="1325564"/>
          </a:xfrm>
          <a:prstGeom prst="rect">
            <a:avLst/>
          </a:prstGeom>
        </p:spPr>
        <p:txBody>
          <a:bodyPr/>
          <a:lstStyle/>
          <a:p>
            <a:r>
              <a:rPr dirty="0"/>
              <a:t>Exercise </a:t>
            </a:r>
            <a:r>
              <a:rPr lang="en-GB" dirty="0" smtClean="0"/>
              <a:t>9</a:t>
            </a:r>
            <a:r>
              <a:rPr dirty="0" smtClean="0"/>
              <a:t>.1</a:t>
            </a:r>
            <a:r>
              <a:rPr dirty="0"/>
              <a:t>: </a:t>
            </a:r>
            <a:br>
              <a:rPr dirty="0"/>
            </a:br>
            <a:r>
              <a:rPr dirty="0"/>
              <a:t>Loving hands (2)</a:t>
            </a:r>
          </a:p>
        </p:txBody>
      </p:sp>
    </p:spTree>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Shape 357"/>
          <p:cNvSpPr>
            <a:spLocks noGrp="1"/>
          </p:cNvSpPr>
          <p:nvPr>
            <p:ph type="title"/>
          </p:nvPr>
        </p:nvSpPr>
        <p:spPr>
          <a:xfrm>
            <a:off x="2085975" y="228549"/>
            <a:ext cx="4972050" cy="1325564"/>
          </a:xfrm>
          <a:prstGeom prst="rect">
            <a:avLst/>
          </a:prstGeom>
        </p:spPr>
        <p:txBody>
          <a:bodyPr/>
          <a:lstStyle/>
          <a:p>
            <a:r>
              <a:rPr dirty="0"/>
              <a:t>Exercise </a:t>
            </a:r>
            <a:r>
              <a:rPr dirty="0" smtClean="0"/>
              <a:t>1</a:t>
            </a:r>
            <a:r>
              <a:rPr lang="en-GB" dirty="0" smtClean="0"/>
              <a:t>0</a:t>
            </a:r>
            <a:r>
              <a:rPr dirty="0" smtClean="0"/>
              <a:t>.1</a:t>
            </a:r>
            <a:r>
              <a:rPr dirty="0"/>
              <a:t>: White noise</a:t>
            </a:r>
          </a:p>
        </p:txBody>
      </p:sp>
      <p:sp>
        <p:nvSpPr>
          <p:cNvPr id="358" name="Shape 358"/>
          <p:cNvSpPr>
            <a:spLocks noGrp="1"/>
          </p:cNvSpPr>
          <p:nvPr>
            <p:ph type="body" idx="1"/>
          </p:nvPr>
        </p:nvSpPr>
        <p:spPr>
          <a:xfrm>
            <a:off x="584083" y="1801913"/>
            <a:ext cx="8259799" cy="3959504"/>
          </a:xfrm>
          <a:prstGeom prst="rect">
            <a:avLst/>
          </a:prstGeom>
        </p:spPr>
        <p:txBody>
          <a:bodyPr/>
          <a:lstStyle/>
          <a:p>
            <a:pPr>
              <a:lnSpc>
                <a:spcPct val="100000"/>
              </a:lnSpc>
              <a:defRPr sz="2400"/>
            </a:pPr>
            <a:r>
              <a:rPr dirty="0"/>
              <a:t>Get yourself sitting comfortably and then close your eyes and listen to pure white noise for five minutes. If you don’t have a recording of white noise, the internet will provide a number of different examples. They are often advertised to help babies and adults sleep.</a:t>
            </a:r>
          </a:p>
          <a:p>
            <a:pPr>
              <a:lnSpc>
                <a:spcPct val="100000"/>
              </a:lnSpc>
              <a:defRPr sz="2400"/>
            </a:pPr>
            <a:r>
              <a:rPr dirty="0"/>
              <a:t>After five minutes of white noise, turn the sound off and enjoy a few minutes of long, deep breathing and silence, then open their eyes.</a:t>
            </a:r>
          </a:p>
          <a:p>
            <a:pPr>
              <a:lnSpc>
                <a:spcPct val="100000"/>
              </a:lnSpc>
              <a:defRPr sz="2400"/>
            </a:pPr>
            <a:r>
              <a:rPr dirty="0"/>
              <a:t>Did you find it relaxing? Not everyone does.</a:t>
            </a:r>
          </a:p>
        </p:txBody>
      </p:sp>
      <p:sp>
        <p:nvSpPr>
          <p:cNvPr id="359" name="Shape 359"/>
          <p:cNvSpPr/>
          <p:nvPr/>
        </p:nvSpPr>
        <p:spPr>
          <a:xfrm>
            <a:off x="161508" y="132118"/>
            <a:ext cx="1155701" cy="28882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1400">
                <a:latin typeface="Arial"/>
                <a:ea typeface="Arial"/>
                <a:cs typeface="Arial"/>
                <a:sym typeface="Arial"/>
              </a:defRPr>
            </a:lvl1pPr>
          </a:lstStyle>
          <a:p>
            <a:r>
              <a:t>Slide 58</a:t>
            </a:r>
          </a:p>
        </p:txBody>
      </p:sp>
    </p:spTree>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 name="Shape 361"/>
          <p:cNvSpPr>
            <a:spLocks noGrp="1"/>
          </p:cNvSpPr>
          <p:nvPr>
            <p:ph type="title"/>
          </p:nvPr>
        </p:nvSpPr>
        <p:spPr>
          <a:xfrm>
            <a:off x="1879598" y="244475"/>
            <a:ext cx="5384803" cy="1325563"/>
          </a:xfrm>
          <a:prstGeom prst="rect">
            <a:avLst/>
          </a:prstGeom>
        </p:spPr>
        <p:txBody>
          <a:bodyPr/>
          <a:lstStyle/>
          <a:p>
            <a:r>
              <a:rPr dirty="0"/>
              <a:t>Exercise </a:t>
            </a:r>
            <a:r>
              <a:rPr dirty="0" smtClean="0"/>
              <a:t>1</a:t>
            </a:r>
            <a:r>
              <a:rPr lang="en-GB" dirty="0" smtClean="0"/>
              <a:t>0</a:t>
            </a:r>
            <a:r>
              <a:rPr dirty="0" smtClean="0"/>
              <a:t>.3</a:t>
            </a:r>
            <a:r>
              <a:rPr dirty="0"/>
              <a:t>:</a:t>
            </a:r>
            <a:br>
              <a:rPr dirty="0"/>
            </a:br>
            <a:r>
              <a:rPr dirty="0"/>
              <a:t>Natural sounds</a:t>
            </a:r>
          </a:p>
        </p:txBody>
      </p:sp>
      <p:sp>
        <p:nvSpPr>
          <p:cNvPr id="362" name="Shape 362"/>
          <p:cNvSpPr>
            <a:spLocks noGrp="1"/>
          </p:cNvSpPr>
          <p:nvPr>
            <p:ph type="body" idx="1"/>
          </p:nvPr>
        </p:nvSpPr>
        <p:spPr>
          <a:xfrm>
            <a:off x="1011302" y="1795990"/>
            <a:ext cx="7429801" cy="3528188"/>
          </a:xfrm>
          <a:prstGeom prst="rect">
            <a:avLst/>
          </a:prstGeom>
        </p:spPr>
        <p:txBody>
          <a:bodyPr/>
          <a:lstStyle/>
          <a:p>
            <a:pPr>
              <a:lnSpc>
                <a:spcPct val="100000"/>
              </a:lnSpc>
              <a:defRPr sz="2400"/>
            </a:pPr>
            <a:r>
              <a:t>Get yourself sitting comfortably and begin long, </a:t>
            </a:r>
            <a:br/>
            <a:r>
              <a:t>deep breathing. </a:t>
            </a:r>
          </a:p>
          <a:p>
            <a:pPr>
              <a:lnSpc>
                <a:spcPct val="100000"/>
              </a:lnSpc>
              <a:defRPr sz="2400"/>
            </a:pPr>
            <a:r>
              <a:t>When you are nice and relaxed, listen to the sounds </a:t>
            </a:r>
            <a:br/>
            <a:r>
              <a:t>that will be played for two minutes each. Keep your </a:t>
            </a:r>
            <a:br/>
            <a:r>
              <a:t>eyes closed, breathing deeply.</a:t>
            </a:r>
          </a:p>
          <a:p>
            <a:pPr>
              <a:lnSpc>
                <a:spcPct val="100000"/>
              </a:lnSpc>
              <a:defRPr sz="2400"/>
            </a:pPr>
            <a:r>
              <a:t>Afterwards, sit for a few minutes in silence and then </a:t>
            </a:r>
            <a:br/>
            <a:r>
              <a:t>open your eyes and see if you can identify the three sounds that were played.</a:t>
            </a:r>
          </a:p>
        </p:txBody>
      </p:sp>
      <p:sp>
        <p:nvSpPr>
          <p:cNvPr id="363" name="Shape 363"/>
          <p:cNvSpPr/>
          <p:nvPr/>
        </p:nvSpPr>
        <p:spPr>
          <a:xfrm>
            <a:off x="161508" y="132118"/>
            <a:ext cx="1155701" cy="28882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1400">
                <a:latin typeface="Arial"/>
                <a:ea typeface="Arial"/>
                <a:cs typeface="Arial"/>
                <a:sym typeface="Arial"/>
              </a:defRPr>
            </a:lvl1pPr>
          </a:lstStyle>
          <a:p>
            <a:r>
              <a:t>Slide 59</a:t>
            </a:r>
          </a:p>
        </p:txBody>
      </p:sp>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p:cNvSpPr>
          <p:nvPr>
            <p:ph type="title"/>
          </p:nvPr>
        </p:nvSpPr>
        <p:spPr>
          <a:xfrm>
            <a:off x="1496782" y="365126"/>
            <a:ext cx="6153155" cy="1325563"/>
          </a:xfrm>
          <a:prstGeom prst="rect">
            <a:avLst/>
          </a:prstGeom>
        </p:spPr>
        <p:txBody>
          <a:bodyPr/>
          <a:lstStyle/>
          <a:p>
            <a:r>
              <a:t>The divisions of the cerebral cortex</a:t>
            </a:r>
          </a:p>
        </p:txBody>
      </p:sp>
      <p:sp>
        <p:nvSpPr>
          <p:cNvPr id="141" name="Shape 141"/>
          <p:cNvSpPr/>
          <p:nvPr/>
        </p:nvSpPr>
        <p:spPr>
          <a:xfrm>
            <a:off x="161508" y="132118"/>
            <a:ext cx="1155701" cy="28882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1400">
                <a:latin typeface="Arial"/>
                <a:ea typeface="Arial"/>
                <a:cs typeface="Arial"/>
                <a:sym typeface="Arial"/>
              </a:defRPr>
            </a:lvl1pPr>
          </a:lstStyle>
          <a:p>
            <a:r>
              <a:t>Slide 6</a:t>
            </a:r>
          </a:p>
        </p:txBody>
      </p:sp>
      <p:pic>
        <p:nvPicPr>
          <p:cNvPr id="142" name="image3.jpeg"/>
          <p:cNvPicPr>
            <a:picLocks noChangeAspect="1"/>
          </p:cNvPicPr>
          <p:nvPr/>
        </p:nvPicPr>
        <p:blipFill>
          <a:blip r:embed="rId2">
            <a:extLst/>
          </a:blip>
          <a:stretch>
            <a:fillRect/>
          </a:stretch>
        </p:blipFill>
        <p:spPr>
          <a:xfrm>
            <a:off x="607783" y="2077355"/>
            <a:ext cx="7826922" cy="3946075"/>
          </a:xfrm>
          <a:prstGeom prst="rect">
            <a:avLst/>
          </a:prstGeom>
          <a:ln w="12700">
            <a:miter lim="400000"/>
          </a:ln>
        </p:spPr>
      </p:pic>
    </p:spTree>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 name="Shape 365"/>
          <p:cNvSpPr>
            <a:spLocks noGrp="1"/>
          </p:cNvSpPr>
          <p:nvPr>
            <p:ph type="title"/>
          </p:nvPr>
        </p:nvSpPr>
        <p:spPr>
          <a:xfrm>
            <a:off x="1318681" y="139649"/>
            <a:ext cx="6654804" cy="1325564"/>
          </a:xfrm>
          <a:prstGeom prst="rect">
            <a:avLst/>
          </a:prstGeom>
        </p:spPr>
        <p:txBody>
          <a:bodyPr/>
          <a:lstStyle/>
          <a:p>
            <a:r>
              <a:rPr dirty="0"/>
              <a:t>Exercise </a:t>
            </a:r>
            <a:r>
              <a:rPr dirty="0" smtClean="0"/>
              <a:t>1</a:t>
            </a:r>
            <a:r>
              <a:rPr lang="en-GB" dirty="0" smtClean="0"/>
              <a:t>0</a:t>
            </a:r>
            <a:r>
              <a:rPr dirty="0" smtClean="0"/>
              <a:t>.4</a:t>
            </a:r>
            <a:r>
              <a:rPr dirty="0"/>
              <a:t>:</a:t>
            </a:r>
            <a:br>
              <a:rPr dirty="0"/>
            </a:br>
            <a:r>
              <a:rPr dirty="0"/>
              <a:t>Wave pattern relaxation</a:t>
            </a:r>
          </a:p>
        </p:txBody>
      </p:sp>
      <p:sp>
        <p:nvSpPr>
          <p:cNvPr id="366" name="Shape 366"/>
          <p:cNvSpPr>
            <a:spLocks noGrp="1"/>
          </p:cNvSpPr>
          <p:nvPr>
            <p:ph type="body" idx="1"/>
          </p:nvPr>
        </p:nvSpPr>
        <p:spPr>
          <a:xfrm>
            <a:off x="706237" y="1578477"/>
            <a:ext cx="7778092" cy="4639207"/>
          </a:xfrm>
          <a:prstGeom prst="rect">
            <a:avLst/>
          </a:prstGeom>
        </p:spPr>
        <p:txBody>
          <a:bodyPr/>
          <a:lstStyle/>
          <a:p>
            <a:pPr marL="265811" indent="-265811" defTabSz="832103">
              <a:lnSpc>
                <a:spcPct val="100000"/>
              </a:lnSpc>
              <a:spcBef>
                <a:spcPts val="600"/>
              </a:spcBef>
              <a:buFontTx/>
              <a:buAutoNum type="arabicPeriod"/>
              <a:defRPr sz="1600"/>
            </a:pPr>
            <a:r>
              <a:t>Get yourself sitting comfortably and play a recording of a pure beta wave sound for two minutes. If you don’t have a recording of beta waves, the internet will provide a number of different examples (YouTube is a good place to look). Often, beta wave sound is used to help with studying as it keeps you focused and alert. Beta waves are in the range between 12–40 Hz (cycles per second).</a:t>
            </a:r>
          </a:p>
          <a:p>
            <a:pPr marL="265811" indent="-265811" defTabSz="832103">
              <a:lnSpc>
                <a:spcPct val="100000"/>
              </a:lnSpc>
              <a:spcBef>
                <a:spcPts val="600"/>
              </a:spcBef>
              <a:buFontTx/>
              <a:buAutoNum type="arabicPeriod"/>
              <a:defRPr sz="1600"/>
            </a:pPr>
            <a:r>
              <a:t>After two minutes of beta waves, turn the sound off and enjoy a few minutes of long, deep breathing and silence, then open your eyes. How did you find hearing this sound vibration? This frequency is not meant to be relaxing. </a:t>
            </a:r>
          </a:p>
          <a:p>
            <a:pPr marL="265811" indent="-265811" defTabSz="832103">
              <a:lnSpc>
                <a:spcPct val="100000"/>
              </a:lnSpc>
              <a:spcBef>
                <a:spcPts val="600"/>
              </a:spcBef>
              <a:buFontTx/>
              <a:buAutoNum type="arabicPeriod"/>
              <a:defRPr sz="1600"/>
            </a:pPr>
            <a:r>
              <a:t>Next play an alpha wave recording for about two minutes. Alpha waves are in the range 7–12Hz. </a:t>
            </a:r>
          </a:p>
          <a:p>
            <a:pPr marL="265811" indent="-265811" defTabSz="832103">
              <a:lnSpc>
                <a:spcPct val="100000"/>
              </a:lnSpc>
              <a:spcBef>
                <a:spcPts val="600"/>
              </a:spcBef>
              <a:buFontTx/>
              <a:buAutoNum type="arabicPeriod"/>
              <a:defRPr sz="1600"/>
            </a:pPr>
            <a:r>
              <a:t>As you move to theta waves, turn the volume down so it doesn’t jar you awake. Begin theta wave recording this time for two minutes. Theta waves are in the range 4–7Hz.</a:t>
            </a:r>
          </a:p>
          <a:p>
            <a:pPr marL="265811" indent="-265811" defTabSz="832103">
              <a:lnSpc>
                <a:spcPct val="100000"/>
              </a:lnSpc>
              <a:spcBef>
                <a:spcPts val="600"/>
              </a:spcBef>
              <a:buFontTx/>
              <a:buAutoNum type="arabicPeriod"/>
              <a:defRPr sz="1600"/>
            </a:pPr>
            <a:r>
              <a:t>Turn the volume down (not off) and begin delta waves. Delta waves are in the range 0-4hz. They can be quite hard to hear. Leave this to play for 4 minutes.</a:t>
            </a:r>
          </a:p>
          <a:p>
            <a:pPr marL="265811" indent="-265811" defTabSz="832103">
              <a:lnSpc>
                <a:spcPct val="100000"/>
              </a:lnSpc>
              <a:spcBef>
                <a:spcPts val="600"/>
              </a:spcBef>
              <a:buFontTx/>
              <a:buAutoNum type="arabicPeriod"/>
              <a:defRPr sz="1600"/>
            </a:pPr>
            <a:r>
              <a:t>Then reverse the wave patterns by turning the volume down and starting theta waves for two minutes and then finally alpha waves for the last two minutes.</a:t>
            </a:r>
          </a:p>
        </p:txBody>
      </p:sp>
      <p:sp>
        <p:nvSpPr>
          <p:cNvPr id="367" name="Shape 367"/>
          <p:cNvSpPr/>
          <p:nvPr/>
        </p:nvSpPr>
        <p:spPr>
          <a:xfrm>
            <a:off x="161508" y="132118"/>
            <a:ext cx="1155701" cy="28882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1400">
                <a:latin typeface="Arial"/>
                <a:ea typeface="Arial"/>
                <a:cs typeface="Arial"/>
                <a:sym typeface="Arial"/>
              </a:defRPr>
            </a:lvl1pPr>
          </a:lstStyle>
          <a:p>
            <a:r>
              <a:t>Slide 60</a:t>
            </a:r>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Shape 144"/>
          <p:cNvSpPr>
            <a:spLocks noGrp="1"/>
          </p:cNvSpPr>
          <p:nvPr>
            <p:ph type="title"/>
          </p:nvPr>
        </p:nvSpPr>
        <p:spPr>
          <a:xfrm>
            <a:off x="1219200" y="337913"/>
            <a:ext cx="6756400" cy="1325563"/>
          </a:xfrm>
          <a:prstGeom prst="rect">
            <a:avLst/>
          </a:prstGeom>
        </p:spPr>
        <p:txBody>
          <a:bodyPr/>
          <a:lstStyle/>
          <a:p>
            <a:r>
              <a:t>Areas of the brain </a:t>
            </a:r>
            <a:br/>
            <a:r>
              <a:t>and their functions</a:t>
            </a:r>
          </a:p>
        </p:txBody>
      </p:sp>
      <p:sp>
        <p:nvSpPr>
          <p:cNvPr id="145" name="Shape 145"/>
          <p:cNvSpPr/>
          <p:nvPr/>
        </p:nvSpPr>
        <p:spPr>
          <a:xfrm>
            <a:off x="161508" y="132118"/>
            <a:ext cx="1155701" cy="28882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1400">
                <a:latin typeface="Arial"/>
                <a:ea typeface="Arial"/>
                <a:cs typeface="Arial"/>
                <a:sym typeface="Arial"/>
              </a:defRPr>
            </a:lvl1pPr>
          </a:lstStyle>
          <a:p>
            <a:r>
              <a:t>Slide 7</a:t>
            </a:r>
          </a:p>
        </p:txBody>
      </p:sp>
      <p:pic>
        <p:nvPicPr>
          <p:cNvPr id="146" name="image4.jpeg" descr="Slide7_table.jpg"/>
          <p:cNvPicPr>
            <a:picLocks noChangeAspect="1"/>
          </p:cNvPicPr>
          <p:nvPr/>
        </p:nvPicPr>
        <p:blipFill>
          <a:blip r:embed="rId2">
            <a:extLst/>
          </a:blip>
          <a:stretch>
            <a:fillRect/>
          </a:stretch>
        </p:blipFill>
        <p:spPr>
          <a:xfrm>
            <a:off x="596901" y="2079169"/>
            <a:ext cx="8002814" cy="3337500"/>
          </a:xfrm>
          <a:prstGeom prst="rect">
            <a:avLst/>
          </a:prstGeom>
          <a:ln w="12700">
            <a:miter lim="400000"/>
          </a:ln>
        </p:spPr>
      </p:pic>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Shape 148"/>
          <p:cNvSpPr>
            <a:spLocks noGrp="1"/>
          </p:cNvSpPr>
          <p:nvPr>
            <p:ph type="title"/>
          </p:nvPr>
        </p:nvSpPr>
        <p:spPr>
          <a:xfrm>
            <a:off x="1221579" y="283487"/>
            <a:ext cx="6257930" cy="1325564"/>
          </a:xfrm>
          <a:prstGeom prst="rect">
            <a:avLst/>
          </a:prstGeom>
        </p:spPr>
        <p:txBody>
          <a:bodyPr/>
          <a:lstStyle/>
          <a:p>
            <a:r>
              <a:t>How much of the </a:t>
            </a:r>
            <a:br/>
            <a:r>
              <a:t>brain babies use</a:t>
            </a:r>
          </a:p>
        </p:txBody>
      </p:sp>
      <p:sp>
        <p:nvSpPr>
          <p:cNvPr id="149" name="Shape 149"/>
          <p:cNvSpPr/>
          <p:nvPr/>
        </p:nvSpPr>
        <p:spPr>
          <a:xfrm>
            <a:off x="161508" y="132118"/>
            <a:ext cx="1155701" cy="28882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1400">
                <a:latin typeface="Arial"/>
                <a:ea typeface="Arial"/>
                <a:cs typeface="Arial"/>
                <a:sym typeface="Arial"/>
              </a:defRPr>
            </a:lvl1pPr>
          </a:lstStyle>
          <a:p>
            <a:r>
              <a:t>Slide 8</a:t>
            </a:r>
          </a:p>
        </p:txBody>
      </p:sp>
      <p:pic>
        <p:nvPicPr>
          <p:cNvPr id="150" name="image5.jpeg" descr="image8.jpeg"/>
          <p:cNvPicPr>
            <a:picLocks noChangeAspect="1"/>
          </p:cNvPicPr>
          <p:nvPr/>
        </p:nvPicPr>
        <p:blipFill>
          <a:blip r:embed="rId2">
            <a:extLst/>
          </a:blip>
          <a:stretch>
            <a:fillRect/>
          </a:stretch>
        </p:blipFill>
        <p:spPr>
          <a:xfrm>
            <a:off x="2437515" y="1768930"/>
            <a:ext cx="3685701" cy="4485424"/>
          </a:xfrm>
          <a:prstGeom prst="rect">
            <a:avLst/>
          </a:prstGeom>
          <a:ln w="12700">
            <a:miter lim="400000"/>
          </a:ln>
        </p:spPr>
      </p:pic>
      <p:sp>
        <p:nvSpPr>
          <p:cNvPr id="151" name="Shape 151"/>
          <p:cNvSpPr/>
          <p:nvPr/>
        </p:nvSpPr>
        <p:spPr>
          <a:xfrm>
            <a:off x="154668" y="5413373"/>
            <a:ext cx="2430692" cy="785785"/>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defRPr sz="1000">
                <a:latin typeface="Arial"/>
                <a:ea typeface="Arial"/>
                <a:cs typeface="Arial"/>
                <a:sym typeface="Arial"/>
              </a:defRPr>
            </a:pPr>
            <a:r>
              <a:t>Reproduced with kind permission from Curran A (2008). </a:t>
            </a:r>
            <a:r>
              <a:rPr i="1"/>
              <a:t>The Little Book of Big Stuff About the Brain: The true story of your amazing brain. </a:t>
            </a:r>
            <a:r>
              <a:t>Carmarthen: Crown House Publishing.</a:t>
            </a:r>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hape 153"/>
          <p:cNvSpPr>
            <a:spLocks noGrp="1"/>
          </p:cNvSpPr>
          <p:nvPr>
            <p:ph type="title"/>
          </p:nvPr>
        </p:nvSpPr>
        <p:spPr>
          <a:xfrm>
            <a:off x="925284" y="423787"/>
            <a:ext cx="7257144" cy="1325564"/>
          </a:xfrm>
          <a:prstGeom prst="rect">
            <a:avLst/>
          </a:prstGeom>
        </p:spPr>
        <p:txBody>
          <a:bodyPr/>
          <a:lstStyle/>
          <a:p>
            <a:r>
              <a:t>The midbrain, brainstem and cerebellum</a:t>
            </a:r>
          </a:p>
        </p:txBody>
      </p:sp>
      <p:sp>
        <p:nvSpPr>
          <p:cNvPr id="154" name="Shape 154"/>
          <p:cNvSpPr/>
          <p:nvPr/>
        </p:nvSpPr>
        <p:spPr>
          <a:xfrm>
            <a:off x="161508" y="132118"/>
            <a:ext cx="1155701" cy="28882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1400">
                <a:latin typeface="Arial"/>
                <a:ea typeface="Arial"/>
                <a:cs typeface="Arial"/>
                <a:sym typeface="Arial"/>
              </a:defRPr>
            </a:lvl1pPr>
          </a:lstStyle>
          <a:p>
            <a:r>
              <a:t>Slide 9</a:t>
            </a:r>
          </a:p>
        </p:txBody>
      </p:sp>
      <p:pic>
        <p:nvPicPr>
          <p:cNvPr id="155" name="image6.jpeg"/>
          <p:cNvPicPr>
            <a:picLocks noChangeAspect="1"/>
          </p:cNvPicPr>
          <p:nvPr/>
        </p:nvPicPr>
        <p:blipFill>
          <a:blip r:embed="rId2">
            <a:extLst/>
          </a:blip>
          <a:stretch>
            <a:fillRect/>
          </a:stretch>
        </p:blipFill>
        <p:spPr>
          <a:xfrm>
            <a:off x="1209584" y="2032000"/>
            <a:ext cx="6739264" cy="3900714"/>
          </a:xfrm>
          <a:prstGeom prst="rect">
            <a:avLst/>
          </a:prstGeom>
          <a:ln w="12700">
            <a:miter lim="400000"/>
          </a:ln>
        </p:spPr>
      </p:pic>
    </p:spTree>
  </p:cSld>
  <p:clrMapOvr>
    <a:masterClrMapping/>
  </p:clrMapOvr>
  <p:transition spd="slow"/>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21</TotalTime>
  <Words>4084</Words>
  <Application>Microsoft Office PowerPoint</Application>
  <PresentationFormat>On-screen Show (4:3)</PresentationFormat>
  <Paragraphs>308</Paragraphs>
  <Slides>60</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60</vt:i4>
      </vt:variant>
    </vt:vector>
  </HeadingPairs>
  <TitlesOfParts>
    <vt:vector size="63" baseType="lpstr">
      <vt:lpstr>Arial</vt:lpstr>
      <vt:lpstr>Calibri</vt:lpstr>
      <vt:lpstr>Office Theme</vt:lpstr>
      <vt:lpstr>Self-soothing</vt:lpstr>
      <vt:lpstr>What is the self-soothing programme?</vt:lpstr>
      <vt:lpstr>Resiliencies</vt:lpstr>
      <vt:lpstr>A cross section  of the brain</vt:lpstr>
      <vt:lpstr>Amygdala highjack</vt:lpstr>
      <vt:lpstr>The divisions of the cerebral cortex</vt:lpstr>
      <vt:lpstr>Areas of the brain  and their functions</vt:lpstr>
      <vt:lpstr>How much of the  brain babies use</vt:lpstr>
      <vt:lpstr>The midbrain, brainstem and cerebellum</vt:lpstr>
      <vt:lpstr>PowerPoint Presentation</vt:lpstr>
      <vt:lpstr>Brain waves</vt:lpstr>
      <vt:lpstr>How does this information apply to the self-soothing programme? (1)</vt:lpstr>
      <vt:lpstr>How does this information apply to the self-soothing programme? (2)</vt:lpstr>
      <vt:lpstr>How does this information apply to the self-soothing programme? (3)</vt:lpstr>
      <vt:lpstr>The seesaw of stress</vt:lpstr>
      <vt:lpstr>The continuum of stress</vt:lpstr>
      <vt:lpstr>PowerPoint Presentation</vt:lpstr>
      <vt:lpstr>PowerPoint Presentation</vt:lpstr>
      <vt:lpstr>Blood pressure for adults</vt:lpstr>
      <vt:lpstr>Blood pressure</vt:lpstr>
      <vt:lpstr>Exercise 5.1:  Feel your breathing</vt:lpstr>
      <vt:lpstr>Exercise 5.2:  Breaths per minute</vt:lpstr>
      <vt:lpstr>Breaths per minute for adults</vt:lpstr>
      <vt:lpstr>Breathing rates  for children</vt:lpstr>
      <vt:lpstr>Exercise 5.3:  The breath count</vt:lpstr>
      <vt:lpstr>Exercise 5.4:  Holding your breath</vt:lpstr>
      <vt:lpstr>The controlled pause</vt:lpstr>
      <vt:lpstr>Exercises 5.5:  Check your breathing</vt:lpstr>
      <vt:lpstr>Exercise 5.6: Breathing through a single nostril</vt:lpstr>
      <vt:lpstr>Exercise 5.7:  Ocean breath</vt:lpstr>
      <vt:lpstr>PowerPoint Presentation</vt:lpstr>
      <vt:lpstr>The motor cortex</vt:lpstr>
      <vt:lpstr>The Gyan mudra</vt:lpstr>
      <vt:lpstr>Exercise 6.1: Shoulders</vt:lpstr>
      <vt:lpstr>Exercise 6.2: Hook ups</vt:lpstr>
      <vt:lpstr>Exercises 6.3 and 6.4: Fool your brain</vt:lpstr>
      <vt:lpstr>Exercise 6.5:  Super brain yoga squats</vt:lpstr>
      <vt:lpstr>Exercise 6.6:  The difference laughter makes</vt:lpstr>
      <vt:lpstr>Sleep problems</vt:lpstr>
      <vt:lpstr>Exercise 6.7:  Sleep diary</vt:lpstr>
      <vt:lpstr>Exercise 6.8:  Progressive muscular relaxation</vt:lpstr>
      <vt:lpstr>PowerPoint Presentation</vt:lpstr>
      <vt:lpstr>Exercise 7.1: Balance</vt:lpstr>
      <vt:lpstr>Optical illusions</vt:lpstr>
      <vt:lpstr>Exercise 7.2: Colours</vt:lpstr>
      <vt:lpstr>Exercise 7.3:  Safe space</vt:lpstr>
      <vt:lpstr>PowerPoint Presentation</vt:lpstr>
      <vt:lpstr>Exercise 8.1:  Taste and smell</vt:lpstr>
      <vt:lpstr>Asparagus anosmia blessing</vt:lpstr>
      <vt:lpstr>Coriander</vt:lpstr>
      <vt:lpstr>Did you know?</vt:lpstr>
      <vt:lpstr>Exercise 8.2: Remembering a smell</vt:lpstr>
      <vt:lpstr>Exercise 8.3: Scent trail</vt:lpstr>
      <vt:lpstr>Exercise 8.4: Pick your relaxation scent</vt:lpstr>
      <vt:lpstr>The cortical homunculus</vt:lpstr>
      <vt:lpstr>Exercise 9.1:  Loving hands (1)</vt:lpstr>
      <vt:lpstr>Exercise 9.1:  Loving hands (2)</vt:lpstr>
      <vt:lpstr>Exercise 10.1: White noise</vt:lpstr>
      <vt:lpstr>Exercise 10.3: Natural sounds</vt:lpstr>
      <vt:lpstr>Exercise 10.4: Wave pattern relaxation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Self-soothing</dc:title>
  <dc:creator>Claire Maher</dc:creator>
  <cp:lastModifiedBy>Claire Maher</cp:lastModifiedBy>
  <cp:revision>15</cp:revision>
  <cp:lastPrinted>2018-08-29T15:46:45Z</cp:lastPrinted>
  <dcterms:modified xsi:type="dcterms:W3CDTF">2018-08-30T10:33:03Z</dcterms:modified>
</cp:coreProperties>
</file>