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-12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B4FFF6-0D71-4923-9AB9-36A6AEDB788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875D4A7-2D1D-4DEC-BA9B-949D7BB6A9F3}">
      <dgm:prSet phldrT="[Text]"/>
      <dgm:spPr/>
      <dgm:t>
        <a:bodyPr/>
        <a:lstStyle/>
        <a:p>
          <a:r>
            <a:rPr lang="en-GB"/>
            <a:t>Task needs</a:t>
          </a:r>
        </a:p>
      </dgm:t>
    </dgm:pt>
    <dgm:pt modelId="{6C28DEC3-7059-490C-B6E9-05E0FB8159B1}" type="parTrans" cxnId="{54C9E114-CADB-44C7-9E6E-4222801C4A75}">
      <dgm:prSet/>
      <dgm:spPr/>
      <dgm:t>
        <a:bodyPr/>
        <a:lstStyle/>
        <a:p>
          <a:endParaRPr lang="en-GB"/>
        </a:p>
      </dgm:t>
    </dgm:pt>
    <dgm:pt modelId="{31D85704-FDDE-4971-AF4B-43276C94DB2E}" type="sibTrans" cxnId="{54C9E114-CADB-44C7-9E6E-4222801C4A75}">
      <dgm:prSet/>
      <dgm:spPr/>
      <dgm:t>
        <a:bodyPr/>
        <a:lstStyle/>
        <a:p>
          <a:endParaRPr lang="en-GB"/>
        </a:p>
      </dgm:t>
    </dgm:pt>
    <dgm:pt modelId="{E23CFAAB-9D1A-4B93-91C6-BEA624D0D97C}">
      <dgm:prSet phldrT="[Text]"/>
      <dgm:spPr/>
      <dgm:t>
        <a:bodyPr/>
        <a:lstStyle/>
        <a:p>
          <a:r>
            <a:rPr lang="en-GB"/>
            <a:t>Individual needs</a:t>
          </a:r>
        </a:p>
      </dgm:t>
    </dgm:pt>
    <dgm:pt modelId="{F36A01D3-6F05-4A2F-A67C-D15031D5AD18}" type="parTrans" cxnId="{82A7CE14-C46A-478D-B5BB-315F773E62B5}">
      <dgm:prSet/>
      <dgm:spPr/>
      <dgm:t>
        <a:bodyPr/>
        <a:lstStyle/>
        <a:p>
          <a:endParaRPr lang="en-GB"/>
        </a:p>
      </dgm:t>
    </dgm:pt>
    <dgm:pt modelId="{51C05F06-9602-4F78-9228-255B255D7C91}" type="sibTrans" cxnId="{82A7CE14-C46A-478D-B5BB-315F773E62B5}">
      <dgm:prSet/>
      <dgm:spPr/>
      <dgm:t>
        <a:bodyPr/>
        <a:lstStyle/>
        <a:p>
          <a:endParaRPr lang="en-GB"/>
        </a:p>
      </dgm:t>
    </dgm:pt>
    <dgm:pt modelId="{D5059CBA-76FD-4968-B04E-C93FD1682E9C}">
      <dgm:prSet phldrT="[Text]"/>
      <dgm:spPr/>
      <dgm:t>
        <a:bodyPr/>
        <a:lstStyle/>
        <a:p>
          <a:r>
            <a:rPr lang="en-GB"/>
            <a:t>Group needs</a:t>
          </a:r>
        </a:p>
      </dgm:t>
    </dgm:pt>
    <dgm:pt modelId="{4BFE048D-F936-471B-AE1F-A80ABF81CC73}" type="parTrans" cxnId="{5EB1606E-3412-4FD9-8AF3-331797ED8F10}">
      <dgm:prSet/>
      <dgm:spPr/>
      <dgm:t>
        <a:bodyPr/>
        <a:lstStyle/>
        <a:p>
          <a:endParaRPr lang="en-GB"/>
        </a:p>
      </dgm:t>
    </dgm:pt>
    <dgm:pt modelId="{E8928B88-27C3-4768-BE85-1B4D4D858625}" type="sibTrans" cxnId="{5EB1606E-3412-4FD9-8AF3-331797ED8F10}">
      <dgm:prSet/>
      <dgm:spPr/>
      <dgm:t>
        <a:bodyPr/>
        <a:lstStyle/>
        <a:p>
          <a:endParaRPr lang="en-GB"/>
        </a:p>
      </dgm:t>
    </dgm:pt>
    <dgm:pt modelId="{993B738D-73AB-43EF-8D61-0EC5E76B3F1F}" type="pres">
      <dgm:prSet presAssocID="{46B4FFF6-0D71-4923-9AB9-36A6AEDB7886}" presName="compositeShape" presStyleCnt="0">
        <dgm:presLayoutVars>
          <dgm:chMax val="7"/>
          <dgm:dir/>
          <dgm:resizeHandles val="exact"/>
        </dgm:presLayoutVars>
      </dgm:prSet>
      <dgm:spPr/>
    </dgm:pt>
    <dgm:pt modelId="{3531AB08-85D7-4C42-B482-8662808F4142}" type="pres">
      <dgm:prSet presAssocID="{5875D4A7-2D1D-4DEC-BA9B-949D7BB6A9F3}" presName="circ1" presStyleLbl="vennNode1" presStyleIdx="0" presStyleCnt="3"/>
      <dgm:spPr/>
      <dgm:t>
        <a:bodyPr/>
        <a:lstStyle/>
        <a:p>
          <a:endParaRPr lang="en-GB"/>
        </a:p>
      </dgm:t>
    </dgm:pt>
    <dgm:pt modelId="{9E06E986-617D-4D60-ABA0-E5F904EC060B}" type="pres">
      <dgm:prSet presAssocID="{5875D4A7-2D1D-4DEC-BA9B-949D7BB6A9F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E30C7F-5167-4869-AB65-BC9CCE89781F}" type="pres">
      <dgm:prSet presAssocID="{E23CFAAB-9D1A-4B93-91C6-BEA624D0D97C}" presName="circ2" presStyleLbl="vennNode1" presStyleIdx="1" presStyleCnt="3"/>
      <dgm:spPr/>
      <dgm:t>
        <a:bodyPr/>
        <a:lstStyle/>
        <a:p>
          <a:endParaRPr lang="en-GB"/>
        </a:p>
      </dgm:t>
    </dgm:pt>
    <dgm:pt modelId="{0A2E13B4-016D-4B8B-A9C7-F203963F33A6}" type="pres">
      <dgm:prSet presAssocID="{E23CFAAB-9D1A-4B93-91C6-BEA624D0D97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3CCF58-8BA3-4C5C-ADB9-AD4B2ACC0B87}" type="pres">
      <dgm:prSet presAssocID="{D5059CBA-76FD-4968-B04E-C93FD1682E9C}" presName="circ3" presStyleLbl="vennNode1" presStyleIdx="2" presStyleCnt="3"/>
      <dgm:spPr/>
      <dgm:t>
        <a:bodyPr/>
        <a:lstStyle/>
        <a:p>
          <a:endParaRPr lang="en-GB"/>
        </a:p>
      </dgm:t>
    </dgm:pt>
    <dgm:pt modelId="{77EE82B3-C99E-47DA-A5F8-0F591751272E}" type="pres">
      <dgm:prSet presAssocID="{D5059CBA-76FD-4968-B04E-C93FD1682E9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0D7301E-20D5-4664-846F-8935D0CF054E}" type="presOf" srcId="{D5059CBA-76FD-4968-B04E-C93FD1682E9C}" destId="{77EE82B3-C99E-47DA-A5F8-0F591751272E}" srcOrd="1" destOrd="0" presId="urn:microsoft.com/office/officeart/2005/8/layout/venn1"/>
    <dgm:cxn modelId="{54C9E114-CADB-44C7-9E6E-4222801C4A75}" srcId="{46B4FFF6-0D71-4923-9AB9-36A6AEDB7886}" destId="{5875D4A7-2D1D-4DEC-BA9B-949D7BB6A9F3}" srcOrd="0" destOrd="0" parTransId="{6C28DEC3-7059-490C-B6E9-05E0FB8159B1}" sibTransId="{31D85704-FDDE-4971-AF4B-43276C94DB2E}"/>
    <dgm:cxn modelId="{11D691AC-E244-45AE-91C0-4BDC950B4755}" type="presOf" srcId="{46B4FFF6-0D71-4923-9AB9-36A6AEDB7886}" destId="{993B738D-73AB-43EF-8D61-0EC5E76B3F1F}" srcOrd="0" destOrd="0" presId="urn:microsoft.com/office/officeart/2005/8/layout/venn1"/>
    <dgm:cxn modelId="{5CC5985C-708C-4D60-B3FC-379AA9C60665}" type="presOf" srcId="{5875D4A7-2D1D-4DEC-BA9B-949D7BB6A9F3}" destId="{9E06E986-617D-4D60-ABA0-E5F904EC060B}" srcOrd="1" destOrd="0" presId="urn:microsoft.com/office/officeart/2005/8/layout/venn1"/>
    <dgm:cxn modelId="{9B187D81-3D15-4A64-BC64-A4D0786B4B1F}" type="presOf" srcId="{E23CFAAB-9D1A-4B93-91C6-BEA624D0D97C}" destId="{0A2E13B4-016D-4B8B-A9C7-F203963F33A6}" srcOrd="1" destOrd="0" presId="urn:microsoft.com/office/officeart/2005/8/layout/venn1"/>
    <dgm:cxn modelId="{2F330C5F-831A-4EB5-A605-65ECB4DFFCDF}" type="presOf" srcId="{5875D4A7-2D1D-4DEC-BA9B-949D7BB6A9F3}" destId="{3531AB08-85D7-4C42-B482-8662808F4142}" srcOrd="0" destOrd="0" presId="urn:microsoft.com/office/officeart/2005/8/layout/venn1"/>
    <dgm:cxn modelId="{5EB1606E-3412-4FD9-8AF3-331797ED8F10}" srcId="{46B4FFF6-0D71-4923-9AB9-36A6AEDB7886}" destId="{D5059CBA-76FD-4968-B04E-C93FD1682E9C}" srcOrd="2" destOrd="0" parTransId="{4BFE048D-F936-471B-AE1F-A80ABF81CC73}" sibTransId="{E8928B88-27C3-4768-BE85-1B4D4D858625}"/>
    <dgm:cxn modelId="{41DF9543-BBAB-4F27-989F-10F3BC7EBE44}" type="presOf" srcId="{D5059CBA-76FD-4968-B04E-C93FD1682E9C}" destId="{E73CCF58-8BA3-4C5C-ADB9-AD4B2ACC0B87}" srcOrd="0" destOrd="0" presId="urn:microsoft.com/office/officeart/2005/8/layout/venn1"/>
    <dgm:cxn modelId="{82A7CE14-C46A-478D-B5BB-315F773E62B5}" srcId="{46B4FFF6-0D71-4923-9AB9-36A6AEDB7886}" destId="{E23CFAAB-9D1A-4B93-91C6-BEA624D0D97C}" srcOrd="1" destOrd="0" parTransId="{F36A01D3-6F05-4A2F-A67C-D15031D5AD18}" sibTransId="{51C05F06-9602-4F78-9228-255B255D7C91}"/>
    <dgm:cxn modelId="{10D515E4-1F28-4FAE-80D5-0A42A5868ADA}" type="presOf" srcId="{E23CFAAB-9D1A-4B93-91C6-BEA624D0D97C}" destId="{9BE30C7F-5167-4869-AB65-BC9CCE89781F}" srcOrd="0" destOrd="0" presId="urn:microsoft.com/office/officeart/2005/8/layout/venn1"/>
    <dgm:cxn modelId="{C112C1CD-270A-4D3E-A5D2-0F0B25FFC8E5}" type="presParOf" srcId="{993B738D-73AB-43EF-8D61-0EC5E76B3F1F}" destId="{3531AB08-85D7-4C42-B482-8662808F4142}" srcOrd="0" destOrd="0" presId="urn:microsoft.com/office/officeart/2005/8/layout/venn1"/>
    <dgm:cxn modelId="{FB4D76C2-051B-42C8-B52D-911AFE8F2A72}" type="presParOf" srcId="{993B738D-73AB-43EF-8D61-0EC5E76B3F1F}" destId="{9E06E986-617D-4D60-ABA0-E5F904EC060B}" srcOrd="1" destOrd="0" presId="urn:microsoft.com/office/officeart/2005/8/layout/venn1"/>
    <dgm:cxn modelId="{5F38555E-6426-41F7-A407-AF0A27A5AE6D}" type="presParOf" srcId="{993B738D-73AB-43EF-8D61-0EC5E76B3F1F}" destId="{9BE30C7F-5167-4869-AB65-BC9CCE89781F}" srcOrd="2" destOrd="0" presId="urn:microsoft.com/office/officeart/2005/8/layout/venn1"/>
    <dgm:cxn modelId="{7D518D91-5333-4315-995D-1913459CA832}" type="presParOf" srcId="{993B738D-73AB-43EF-8D61-0EC5E76B3F1F}" destId="{0A2E13B4-016D-4B8B-A9C7-F203963F33A6}" srcOrd="3" destOrd="0" presId="urn:microsoft.com/office/officeart/2005/8/layout/venn1"/>
    <dgm:cxn modelId="{5A3A50EF-ABF1-44C9-A43B-39CC28D938A2}" type="presParOf" srcId="{993B738D-73AB-43EF-8D61-0EC5E76B3F1F}" destId="{E73CCF58-8BA3-4C5C-ADB9-AD4B2ACC0B87}" srcOrd="4" destOrd="0" presId="urn:microsoft.com/office/officeart/2005/8/layout/venn1"/>
    <dgm:cxn modelId="{89D7A3BA-5444-4C08-A942-D0C42FD3C829}" type="presParOf" srcId="{993B738D-73AB-43EF-8D61-0EC5E76B3F1F}" destId="{77EE82B3-C99E-47DA-A5F8-0F591751272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1AB08-85D7-4C42-B482-8662808F4142}">
      <dsp:nvSpPr>
        <dsp:cNvPr id="0" name=""/>
        <dsp:cNvSpPr/>
      </dsp:nvSpPr>
      <dsp:spPr>
        <a:xfrm>
          <a:off x="3952398" y="54391"/>
          <a:ext cx="2610802" cy="26108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/>
            <a:t>Task needs</a:t>
          </a:r>
        </a:p>
      </dsp:txBody>
      <dsp:txXfrm>
        <a:off x="4300505" y="511282"/>
        <a:ext cx="1914588" cy="1174861"/>
      </dsp:txXfrm>
    </dsp:sp>
    <dsp:sp modelId="{9BE30C7F-5167-4869-AB65-BC9CCE89781F}">
      <dsp:nvSpPr>
        <dsp:cNvPr id="0" name=""/>
        <dsp:cNvSpPr/>
      </dsp:nvSpPr>
      <dsp:spPr>
        <a:xfrm>
          <a:off x="4894463" y="1686143"/>
          <a:ext cx="2610802" cy="26108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/>
            <a:t>Individual needs</a:t>
          </a:r>
        </a:p>
      </dsp:txBody>
      <dsp:txXfrm>
        <a:off x="5692933" y="2360600"/>
        <a:ext cx="1566481" cy="1435941"/>
      </dsp:txXfrm>
    </dsp:sp>
    <dsp:sp modelId="{E73CCF58-8BA3-4C5C-ADB9-AD4B2ACC0B87}">
      <dsp:nvSpPr>
        <dsp:cNvPr id="0" name=""/>
        <dsp:cNvSpPr/>
      </dsp:nvSpPr>
      <dsp:spPr>
        <a:xfrm>
          <a:off x="3010333" y="1686143"/>
          <a:ext cx="2610802" cy="26108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/>
            <a:t>Group needs</a:t>
          </a:r>
        </a:p>
      </dsp:txBody>
      <dsp:txXfrm>
        <a:off x="3256184" y="2360600"/>
        <a:ext cx="1566481" cy="1435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32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05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2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74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53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6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1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97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72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EFFD2-F37C-4F3F-9760-E636BA106717}" type="datetimeFigureOut">
              <a:rPr lang="en-GB" smtClean="0"/>
              <a:t>06/03/19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776010-FAFB-4990-9947-E47A05B0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76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FP6 PPT.jp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56" b="43339"/>
          <a:stretch/>
        </p:blipFill>
        <p:spPr>
          <a:xfrm>
            <a:off x="0" y="6269789"/>
            <a:ext cx="12216680" cy="58821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7"/>
          <p:cNvSpPr txBox="1">
            <a:spLocks/>
          </p:cNvSpPr>
          <p:nvPr userDrawn="1"/>
        </p:nvSpPr>
        <p:spPr bwMode="auto">
          <a:xfrm>
            <a:off x="0" y="6394953"/>
            <a:ext cx="1219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300" dirty="0" smtClean="0"/>
              <a:t>Developing Leadership © </a:t>
            </a:r>
            <a:r>
              <a:rPr lang="en-US" sz="1300" dirty="0" smtClean="0"/>
              <a:t>Pavilion Publishing and Media Ltd and its licensors </a:t>
            </a:r>
            <a:r>
              <a:rPr lang="en-US" sz="1300" dirty="0" smtClean="0"/>
              <a:t>2019.</a:t>
            </a:r>
            <a:endParaRPr lang="en-GB" sz="1300" baseline="30000" dirty="0" smtClean="0">
              <a:solidFill>
                <a:schemeClr val="bg1"/>
              </a:solidFill>
              <a:latin typeface="AvenirLTStd-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5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07496"/>
            <a:ext cx="9144000" cy="943504"/>
          </a:xfrm>
        </p:spPr>
        <p:txBody>
          <a:bodyPr/>
          <a:lstStyle/>
          <a:p>
            <a:r>
              <a:rPr lang="en-GB" b="1" dirty="0" smtClean="0"/>
              <a:t>STEP factors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27200" y="2133600"/>
            <a:ext cx="92879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200" dirty="0"/>
              <a:t>Sociological</a:t>
            </a:r>
          </a:p>
          <a:p>
            <a:r>
              <a:rPr lang="en-GB" sz="3200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200" dirty="0"/>
              <a:t>Technological</a:t>
            </a:r>
          </a:p>
          <a:p>
            <a:r>
              <a:rPr lang="en-GB" sz="3200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200" dirty="0"/>
              <a:t>Economic</a:t>
            </a:r>
          </a:p>
          <a:p>
            <a:r>
              <a:rPr lang="en-GB" sz="3200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200" dirty="0"/>
              <a:t>Political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867" y="423333"/>
            <a:ext cx="276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285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Individual functions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• Attending to personal problems</a:t>
            </a:r>
          </a:p>
          <a:p>
            <a:pPr marL="0" indent="0">
              <a:buNone/>
            </a:pPr>
            <a:r>
              <a:rPr lang="en-GB" dirty="0"/>
              <a:t>• Praising individuals</a:t>
            </a:r>
          </a:p>
          <a:p>
            <a:pPr marL="0" indent="0">
              <a:buNone/>
            </a:pPr>
            <a:r>
              <a:rPr lang="en-GB" dirty="0"/>
              <a:t>• Giving status</a:t>
            </a:r>
          </a:p>
          <a:p>
            <a:pPr marL="0" indent="0">
              <a:buNone/>
            </a:pPr>
            <a:r>
              <a:rPr lang="en-GB" dirty="0"/>
              <a:t>• Recognising and using individual abilities</a:t>
            </a:r>
          </a:p>
          <a:p>
            <a:pPr marL="0" indent="0">
              <a:buNone/>
            </a:pPr>
            <a:r>
              <a:rPr lang="en-GB" dirty="0"/>
              <a:t>• Training the individual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55600" y="365125"/>
            <a:ext cx="2074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185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Group functions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• Setting </a:t>
            </a:r>
            <a:r>
              <a:rPr lang="en-GB" dirty="0" smtClean="0"/>
              <a:t>standards</a:t>
            </a:r>
          </a:p>
          <a:p>
            <a:r>
              <a:rPr lang="en-GB" dirty="0" smtClean="0"/>
              <a:t>Maintaining </a:t>
            </a:r>
            <a:r>
              <a:rPr lang="en-GB" dirty="0"/>
              <a:t>discipline         </a:t>
            </a:r>
          </a:p>
          <a:p>
            <a:pPr marL="0" indent="0">
              <a:buNone/>
            </a:pPr>
            <a:r>
              <a:rPr lang="en-GB" dirty="0"/>
              <a:t>• Building team spirit</a:t>
            </a:r>
          </a:p>
          <a:p>
            <a:pPr marL="0" indent="0">
              <a:buNone/>
            </a:pPr>
            <a:r>
              <a:rPr lang="en-GB" dirty="0"/>
              <a:t>• Encouraging, motivating, giving a sense of purpose</a:t>
            </a:r>
          </a:p>
          <a:p>
            <a:pPr marL="0" indent="0">
              <a:buNone/>
            </a:pPr>
            <a:r>
              <a:rPr lang="en-GB" dirty="0"/>
              <a:t>• Appointing sub-leaders</a:t>
            </a:r>
          </a:p>
          <a:p>
            <a:pPr marL="0" indent="0">
              <a:buNone/>
            </a:pPr>
            <a:r>
              <a:rPr lang="en-GB" dirty="0"/>
              <a:t>•  Ensuring communication within the group</a:t>
            </a:r>
          </a:p>
          <a:p>
            <a:pPr marL="0" indent="0">
              <a:buNone/>
            </a:pPr>
            <a:r>
              <a:rPr lang="en-GB" dirty="0"/>
              <a:t>•  Training the group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sz="1800" dirty="0"/>
              <a:t>(Source: Adair, 1983)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65125"/>
            <a:ext cx="2226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73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Playing the </a:t>
            </a:r>
            <a:r>
              <a:rPr lang="en-US" b="1" dirty="0" smtClean="0"/>
              <a:t>‘inner </a:t>
            </a:r>
            <a:r>
              <a:rPr lang="en-US" b="1" dirty="0"/>
              <a:t>game of </a:t>
            </a:r>
            <a:r>
              <a:rPr lang="en-US" b="1" dirty="0" smtClean="0"/>
              <a:t>management’ </a:t>
            </a:r>
            <a:r>
              <a:rPr lang="en-US" b="1" dirty="0"/>
              <a:t>successfully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Being able to manage your own self-esteem so that you derive satisfaction from the things managers are supposed to do</a:t>
            </a:r>
          </a:p>
          <a:p>
            <a:pPr lvl="0"/>
            <a:r>
              <a:rPr lang="en-GB" dirty="0"/>
              <a:t>Being able to manage your need for direct control over people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and results</a:t>
            </a:r>
            <a:endParaRPr lang="en-GB" dirty="0"/>
          </a:p>
          <a:p>
            <a:pPr lvl="0"/>
            <a:r>
              <a:rPr lang="en-GB" dirty="0"/>
              <a:t>Being able to manage your need to be liked so that it does not interfere with performing the managerial role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800" dirty="0" smtClean="0"/>
              <a:t>(Source</a:t>
            </a:r>
            <a:r>
              <a:rPr lang="en-GB" sz="1800" dirty="0"/>
              <a:t>: </a:t>
            </a:r>
            <a:r>
              <a:rPr lang="en-GB" sz="1800" dirty="0" err="1" smtClean="0"/>
              <a:t>Flamholtz</a:t>
            </a:r>
            <a:r>
              <a:rPr lang="en-GB" sz="1800" dirty="0" smtClean="0"/>
              <a:t> &amp; Randall, </a:t>
            </a:r>
            <a:r>
              <a:rPr lang="en-GB" sz="1800" dirty="0"/>
              <a:t>1989)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37067" y="304800"/>
            <a:ext cx="142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41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SWOT analysis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247873"/>
              </p:ext>
            </p:extLst>
          </p:nvPr>
        </p:nvGraphicFramePr>
        <p:xfrm>
          <a:off x="838200" y="1825625"/>
          <a:ext cx="10515600" cy="3347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167375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Strengths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Weaknesses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73754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Opportunities</a:t>
                      </a:r>
                      <a:endParaRPr lang="en-GB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Threats</a:t>
                      </a:r>
                      <a:endParaRPr lang="en-GB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8800" y="431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21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Images of leadership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Images</a:t>
            </a:r>
          </a:p>
          <a:p>
            <a:endParaRPr lang="en-GB" dirty="0"/>
          </a:p>
          <a:p>
            <a:pPr lvl="0"/>
            <a:r>
              <a:rPr lang="en-GB" dirty="0"/>
              <a:t>Words</a:t>
            </a:r>
          </a:p>
          <a:p>
            <a:endParaRPr lang="en-GB" dirty="0"/>
          </a:p>
          <a:p>
            <a:pPr lvl="0"/>
            <a:r>
              <a:rPr lang="en-GB" dirty="0"/>
              <a:t>Concepts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800" dirty="0" smtClean="0"/>
              <a:t>(Source</a:t>
            </a:r>
            <a:r>
              <a:rPr lang="en-GB" sz="1800" dirty="0"/>
              <a:t>: Blanchard </a:t>
            </a:r>
            <a:r>
              <a:rPr lang="en-GB" sz="1800" i="1" dirty="0"/>
              <a:t>et </a:t>
            </a:r>
            <a:r>
              <a:rPr lang="en-GB" sz="1800" i="1" dirty="0" smtClean="0"/>
              <a:t>al</a:t>
            </a:r>
            <a:r>
              <a:rPr lang="en-GB" sz="1800" dirty="0" smtClean="0"/>
              <a:t>, </a:t>
            </a:r>
            <a:r>
              <a:rPr lang="en-GB" sz="1800" dirty="0"/>
              <a:t>1996)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38667" y="228600"/>
            <a:ext cx="2319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44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9532" y="365125"/>
            <a:ext cx="5046135" cy="1325563"/>
          </a:xfrm>
        </p:spPr>
        <p:txBody>
          <a:bodyPr/>
          <a:lstStyle/>
          <a:p>
            <a:pPr algn="ctr"/>
            <a:r>
              <a:rPr lang="en-GB" b="1" dirty="0" smtClean="0"/>
              <a:t>Styles of leadership</a:t>
            </a:r>
            <a:endParaRPr lang="en-GB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175024"/>
              </p:ext>
            </p:extLst>
          </p:nvPr>
        </p:nvGraphicFramePr>
        <p:xfrm>
          <a:off x="1278466" y="2065866"/>
          <a:ext cx="9237134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8567"/>
                <a:gridCol w="4618567"/>
              </a:tblGrid>
              <a:tr h="11455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Supporting</a:t>
                      </a:r>
                    </a:p>
                    <a:p>
                      <a:pPr algn="ctr"/>
                      <a:r>
                        <a:rPr lang="en-GB" b="0" dirty="0" smtClean="0"/>
                        <a:t>High supportive</a:t>
                      </a:r>
                    </a:p>
                    <a:p>
                      <a:pPr algn="ctr"/>
                      <a:r>
                        <a:rPr lang="en-GB" b="0" dirty="0" smtClean="0"/>
                        <a:t>Low</a:t>
                      </a:r>
                      <a:r>
                        <a:rPr lang="en-GB" b="0" baseline="0" dirty="0" smtClean="0"/>
                        <a:t> directive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Coaching</a:t>
                      </a:r>
                    </a:p>
                    <a:p>
                      <a:pPr algn="ctr"/>
                      <a:r>
                        <a:rPr lang="en-GB" sz="2000" b="0" dirty="0" smtClean="0"/>
                        <a:t>High</a:t>
                      </a:r>
                      <a:r>
                        <a:rPr lang="en-GB" sz="2000" b="0" baseline="0" dirty="0" smtClean="0"/>
                        <a:t> directive</a:t>
                      </a:r>
                    </a:p>
                    <a:p>
                      <a:pPr algn="ctr"/>
                      <a:r>
                        <a:rPr lang="en-GB" sz="2000" b="0" baseline="0" dirty="0" smtClean="0"/>
                        <a:t>High supportive</a:t>
                      </a:r>
                      <a:endParaRPr lang="en-GB" sz="1800" b="0" dirty="0"/>
                    </a:p>
                  </a:txBody>
                  <a:tcPr/>
                </a:tc>
              </a:tr>
              <a:tr h="11455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Delegating</a:t>
                      </a:r>
                    </a:p>
                    <a:p>
                      <a:pPr algn="ctr"/>
                      <a:r>
                        <a:rPr lang="en-GB" sz="2000" b="0" dirty="0" smtClean="0"/>
                        <a:t>Low supportive</a:t>
                      </a:r>
                    </a:p>
                    <a:p>
                      <a:pPr algn="ctr"/>
                      <a:r>
                        <a:rPr lang="en-GB" sz="2000" b="0" dirty="0" smtClean="0"/>
                        <a:t>Low</a:t>
                      </a:r>
                      <a:r>
                        <a:rPr lang="en-GB" sz="2000" b="0" baseline="0" dirty="0" smtClean="0"/>
                        <a:t> directive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Directing</a:t>
                      </a:r>
                      <a:endParaRPr lang="en-GB" sz="1800" b="0" dirty="0" smtClean="0"/>
                    </a:p>
                    <a:p>
                      <a:pPr algn="ctr"/>
                      <a:r>
                        <a:rPr lang="en-GB" sz="1800" b="0" dirty="0" smtClean="0"/>
                        <a:t>High directive</a:t>
                      </a:r>
                    </a:p>
                    <a:p>
                      <a:pPr algn="ctr"/>
                      <a:r>
                        <a:rPr lang="en-GB" sz="1800" b="0" dirty="0" smtClean="0"/>
                        <a:t>Low supportive</a:t>
                      </a:r>
                      <a:endParaRPr lang="en-GB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65125"/>
            <a:ext cx="208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21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2667" y="373592"/>
            <a:ext cx="4572000" cy="1325563"/>
          </a:xfrm>
        </p:spPr>
        <p:txBody>
          <a:bodyPr/>
          <a:lstStyle/>
          <a:p>
            <a:pPr algn="ctr"/>
            <a:r>
              <a:rPr lang="en-GB" b="1" dirty="0" smtClean="0"/>
              <a:t>Theories X, Y and Z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GB" b="1" dirty="0" smtClean="0"/>
              <a:t>Theory </a:t>
            </a:r>
            <a:r>
              <a:rPr lang="en-GB" b="1" dirty="0"/>
              <a:t>X</a:t>
            </a:r>
          </a:p>
          <a:p>
            <a:pPr marL="0" indent="0">
              <a:buNone/>
            </a:pPr>
            <a:r>
              <a:rPr lang="en-GB" dirty="0"/>
              <a:t>People dislike work and try to avoid it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b="1" dirty="0"/>
              <a:t>Theory Y</a:t>
            </a:r>
          </a:p>
          <a:p>
            <a:pPr marL="0" indent="0">
              <a:buNone/>
            </a:pPr>
            <a:r>
              <a:rPr lang="en-GB" dirty="0"/>
              <a:t>People see work as fulfilling part of their psychological need to find value and meaning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b="1" dirty="0"/>
              <a:t>Theory Z</a:t>
            </a:r>
          </a:p>
          <a:p>
            <a:pPr marL="0" indent="0">
              <a:buNone/>
            </a:pPr>
            <a:r>
              <a:rPr lang="en-GB" dirty="0"/>
              <a:t>People identify with a corporate vision, value system and presentation which is accurate and explicit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sz="2100" dirty="0"/>
              <a:t>(Sources: McGregor, </a:t>
            </a:r>
            <a:r>
              <a:rPr lang="en-GB" sz="2100" dirty="0" smtClean="0"/>
              <a:t>1960, </a:t>
            </a:r>
            <a:r>
              <a:rPr lang="en-GB" sz="2100" dirty="0"/>
              <a:t>and Gilbert, 2005, </a:t>
            </a:r>
            <a:r>
              <a:rPr lang="en-GB" sz="2100" dirty="0" smtClean="0"/>
              <a:t>p63</a:t>
            </a:r>
            <a:r>
              <a:rPr lang="en-GB" sz="2100" dirty="0"/>
              <a:t>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31800" y="516467"/>
            <a:ext cx="238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57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Origin of terms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Leadership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From the old English </a:t>
            </a:r>
            <a:r>
              <a:rPr lang="en-GB" dirty="0" smtClean="0"/>
              <a:t>word </a:t>
            </a:r>
            <a:r>
              <a:rPr lang="en-GB" dirty="0" smtClean="0"/>
              <a:t>‘</a:t>
            </a:r>
            <a:r>
              <a:rPr lang="en-GB" dirty="0" err="1" smtClean="0"/>
              <a:t>Laedan</a:t>
            </a:r>
            <a:r>
              <a:rPr lang="en-GB" dirty="0" smtClean="0"/>
              <a:t>’: </a:t>
            </a:r>
            <a:r>
              <a:rPr lang="en-GB" dirty="0"/>
              <a:t>a road, a way, the path of a ship at sea.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Related </a:t>
            </a:r>
            <a:r>
              <a:rPr lang="en-GB" dirty="0"/>
              <a:t>to another old English word </a:t>
            </a:r>
            <a:r>
              <a:rPr lang="en-GB" dirty="0" smtClean="0"/>
              <a:t>‘</a:t>
            </a:r>
            <a:r>
              <a:rPr lang="en-GB" dirty="0" err="1" smtClean="0"/>
              <a:t>Lithan</a:t>
            </a:r>
            <a:r>
              <a:rPr lang="en-GB" dirty="0"/>
              <a:t>’ – ‘to </a:t>
            </a:r>
            <a:r>
              <a:rPr lang="en-GB" dirty="0" smtClean="0"/>
              <a:t>travel’.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dirty="0"/>
              <a:t>leader is a person who discovers the right direction in which to travel; takes other people with them; guides them and supports them on the journey; and keeps the goal always in their mind's eye.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Management</a:t>
            </a:r>
            <a:endParaRPr lang="en-GB" b="1" dirty="0"/>
          </a:p>
          <a:p>
            <a:pPr marL="0" indent="0">
              <a:buNone/>
            </a:pPr>
            <a:r>
              <a:rPr lang="en-GB" dirty="0" smtClean="0"/>
              <a:t>Stems </a:t>
            </a:r>
            <a:r>
              <a:rPr lang="en-GB" dirty="0"/>
              <a:t>from two words: Latin noun </a:t>
            </a:r>
            <a:r>
              <a:rPr lang="en-GB" dirty="0" smtClean="0"/>
              <a:t>‘</a:t>
            </a:r>
            <a:r>
              <a:rPr lang="en-GB" dirty="0" err="1" smtClean="0"/>
              <a:t>manus</a:t>
            </a:r>
            <a:r>
              <a:rPr lang="en-GB" dirty="0"/>
              <a:t>’ – a hand </a:t>
            </a:r>
            <a:r>
              <a:rPr lang="en-GB" dirty="0" smtClean="0"/>
              <a:t>- </a:t>
            </a:r>
            <a:r>
              <a:rPr lang="en-GB" dirty="0"/>
              <a:t>and its derivative, the Italian verb </a:t>
            </a:r>
            <a:r>
              <a:rPr lang="en-GB" dirty="0" smtClean="0"/>
              <a:t>‘</a:t>
            </a:r>
            <a:r>
              <a:rPr lang="en-GB" dirty="0" err="1" smtClean="0"/>
              <a:t>maneggiare</a:t>
            </a:r>
            <a:r>
              <a:rPr lang="en-GB" dirty="0"/>
              <a:t>’ – to handle or train.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sz="2100" dirty="0"/>
              <a:t>(Sources: Adair, </a:t>
            </a:r>
            <a:r>
              <a:rPr lang="en-GB" sz="2100" dirty="0" smtClean="0"/>
              <a:t>2002, </a:t>
            </a:r>
            <a:r>
              <a:rPr lang="en-GB" sz="2100" dirty="0"/>
              <a:t>and Gilbert, 2005)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50333" y="304800"/>
            <a:ext cx="2624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66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Leadership vs management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085083"/>
              </p:ext>
            </p:extLst>
          </p:nvPr>
        </p:nvGraphicFramePr>
        <p:xfrm>
          <a:off x="838200" y="1817158"/>
          <a:ext cx="10515600" cy="3398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398309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Managers</a:t>
                      </a:r>
                    </a:p>
                    <a:p>
                      <a:pPr algn="ctr"/>
                      <a:r>
                        <a:rPr lang="en-GB" sz="1800" b="0" dirty="0" smtClean="0"/>
                        <a:t>Focus on systems and structure</a:t>
                      </a:r>
                    </a:p>
                    <a:p>
                      <a:pPr algn="ctr"/>
                      <a:r>
                        <a:rPr lang="en-GB" sz="1800" b="0" dirty="0" smtClean="0"/>
                        <a:t>Maintain</a:t>
                      </a:r>
                    </a:p>
                    <a:p>
                      <a:pPr algn="ctr"/>
                      <a:r>
                        <a:rPr lang="en-GB" sz="1800" b="0" dirty="0" smtClean="0"/>
                        <a:t>Ask how and when</a:t>
                      </a:r>
                    </a:p>
                    <a:p>
                      <a:pPr algn="ctr"/>
                      <a:r>
                        <a:rPr lang="en-GB" sz="1800" b="0" dirty="0" smtClean="0"/>
                        <a:t>Concentrate on planning and budgeting</a:t>
                      </a:r>
                    </a:p>
                    <a:p>
                      <a:pPr algn="ctr"/>
                      <a:r>
                        <a:rPr lang="en-GB" sz="1800" b="0" dirty="0" smtClean="0"/>
                        <a:t>Have their eye on the</a:t>
                      </a:r>
                      <a:r>
                        <a:rPr lang="en-GB" sz="1800" b="0" baseline="0" dirty="0" smtClean="0"/>
                        <a:t> bottom line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Are deductive and rational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Ensure plans are accomplished through control and solving problems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Cope with current complexity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Do things right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Leaders</a:t>
                      </a:r>
                    </a:p>
                    <a:p>
                      <a:pPr algn="ctr"/>
                      <a:r>
                        <a:rPr lang="en-GB" sz="1800" b="0" dirty="0" smtClean="0"/>
                        <a:t>Focus on people</a:t>
                      </a:r>
                    </a:p>
                    <a:p>
                      <a:pPr algn="ctr"/>
                      <a:r>
                        <a:rPr lang="en-GB" sz="1800" b="0" dirty="0" smtClean="0"/>
                        <a:t>Develop</a:t>
                      </a:r>
                    </a:p>
                    <a:p>
                      <a:pPr algn="ctr"/>
                      <a:r>
                        <a:rPr lang="en-GB" sz="1800" b="0" dirty="0" smtClean="0"/>
                        <a:t>Ask what</a:t>
                      </a:r>
                      <a:r>
                        <a:rPr lang="en-GB" sz="1800" b="0" baseline="0" dirty="0" smtClean="0"/>
                        <a:t> and why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Set a direction and align people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Have their eye on the horizon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Are inductive and intuitive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Achieve goals through motivating and inspiring people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Cope with change</a:t>
                      </a:r>
                    </a:p>
                    <a:p>
                      <a:pPr algn="ctr"/>
                      <a:r>
                        <a:rPr lang="en-GB" sz="1800" b="0" baseline="0" dirty="0" smtClean="0"/>
                        <a:t>Do the right thing</a:t>
                      </a:r>
                      <a:endParaRPr lang="en-GB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6733" y="5664200"/>
            <a:ext cx="3589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(Adapted from Kotter, 1990)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74133" y="365125"/>
            <a:ext cx="2277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663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Adair’s three functions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491043"/>
              </p:ext>
            </p:extLst>
          </p:nvPr>
        </p:nvGraphicFramePr>
        <p:xfrm>
          <a:off x="838200" y="146417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2667" y="5717820"/>
            <a:ext cx="2878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(Source: Adair, 1983)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4000" y="203200"/>
            <a:ext cx="231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375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Task functions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Defining </a:t>
            </a:r>
            <a:r>
              <a:rPr lang="en-GB" dirty="0"/>
              <a:t>the </a:t>
            </a:r>
            <a:r>
              <a:rPr lang="en-GB" dirty="0" smtClean="0"/>
              <a:t>task.</a:t>
            </a:r>
            <a:endParaRPr lang="en-GB" dirty="0"/>
          </a:p>
          <a:p>
            <a:r>
              <a:rPr lang="en-GB" dirty="0" smtClean="0"/>
              <a:t>Making </a:t>
            </a:r>
            <a:r>
              <a:rPr lang="en-GB" dirty="0"/>
              <a:t>a </a:t>
            </a:r>
            <a:r>
              <a:rPr lang="en-GB" dirty="0" smtClean="0"/>
              <a:t>plan.</a:t>
            </a:r>
            <a:endParaRPr lang="en-GB" dirty="0"/>
          </a:p>
          <a:p>
            <a:r>
              <a:rPr lang="en-GB" dirty="0" smtClean="0"/>
              <a:t>Allocating </a:t>
            </a:r>
            <a:r>
              <a:rPr lang="en-GB" dirty="0"/>
              <a:t>work and </a:t>
            </a:r>
            <a:r>
              <a:rPr lang="en-GB" dirty="0" smtClean="0"/>
              <a:t>resources.</a:t>
            </a:r>
            <a:endParaRPr lang="en-GB" dirty="0"/>
          </a:p>
          <a:p>
            <a:r>
              <a:rPr lang="en-GB" dirty="0" smtClean="0"/>
              <a:t>Controlling </a:t>
            </a:r>
            <a:r>
              <a:rPr lang="en-GB" dirty="0"/>
              <a:t>quality and tempo of </a:t>
            </a:r>
            <a:r>
              <a:rPr lang="en-GB" dirty="0" smtClean="0"/>
              <a:t>work.</a:t>
            </a:r>
            <a:endParaRPr lang="en-GB" dirty="0"/>
          </a:p>
          <a:p>
            <a:r>
              <a:rPr lang="en-GB" dirty="0" smtClean="0"/>
              <a:t>Checking </a:t>
            </a:r>
            <a:r>
              <a:rPr lang="en-GB" dirty="0"/>
              <a:t>performance against the </a:t>
            </a:r>
            <a:r>
              <a:rPr lang="en-GB" dirty="0" smtClean="0"/>
              <a:t>plan.</a:t>
            </a:r>
            <a:endParaRPr lang="en-GB" dirty="0"/>
          </a:p>
          <a:p>
            <a:r>
              <a:rPr lang="en-GB" dirty="0" smtClean="0"/>
              <a:t>Adjusting </a:t>
            </a:r>
            <a:r>
              <a:rPr lang="en-GB" dirty="0"/>
              <a:t>the </a:t>
            </a:r>
            <a:r>
              <a:rPr lang="en-GB" dirty="0" smtClean="0"/>
              <a:t>plan.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91067" y="365125"/>
            <a:ext cx="2599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Slide 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181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332</Words>
  <Application>Microsoft Macintosh PowerPoint</Application>
  <PresentationFormat>Custom</PresentationFormat>
  <Paragraphs>123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STEP factors</vt:lpstr>
      <vt:lpstr>SWOT analysis</vt:lpstr>
      <vt:lpstr>Images of leadership</vt:lpstr>
      <vt:lpstr>Styles of leadership</vt:lpstr>
      <vt:lpstr>Theories X, Y and Z</vt:lpstr>
      <vt:lpstr>Origin of terms</vt:lpstr>
      <vt:lpstr>Leadership vs management</vt:lpstr>
      <vt:lpstr>Adair’s three functions</vt:lpstr>
      <vt:lpstr>Task functions</vt:lpstr>
      <vt:lpstr>Individual functions</vt:lpstr>
      <vt:lpstr>Group functions</vt:lpstr>
      <vt:lpstr>Playing the ‘inner game of management’ successfully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factors</dc:title>
  <dc:creator>Michael Benge</dc:creator>
  <cp:lastModifiedBy>Katherine Paine</cp:lastModifiedBy>
  <cp:revision>21</cp:revision>
  <dcterms:created xsi:type="dcterms:W3CDTF">2019-02-14T16:49:06Z</dcterms:created>
  <dcterms:modified xsi:type="dcterms:W3CDTF">2019-03-06T15:36:53Z</dcterms:modified>
</cp:coreProperties>
</file>