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2387B"/>
    <a:srgbClr val="B4B2CD"/>
    <a:srgbClr val="AF7EA4"/>
    <a:srgbClr val="670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-141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6DDF96-C475-4416-A03F-A039BA233622}" type="doc">
      <dgm:prSet loTypeId="urn:microsoft.com/office/officeart/2005/8/layout/cycle4" loCatId="matrix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2E09373-4A1E-4189-BDEE-1832DC72EE21}">
      <dgm:prSet phldrT="[Tex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en-GB" dirty="0">
            <a:latin typeface="Arial"/>
            <a:cs typeface="Arial"/>
          </a:endParaRPr>
        </a:p>
      </dgm:t>
    </dgm:pt>
    <dgm:pt modelId="{13DD2979-06EF-4575-B707-2188EFCC49B6}" type="parTrans" cxnId="{F93897CB-82DF-45D6-9E51-B364A6D64E0C}">
      <dgm:prSet/>
      <dgm:spPr/>
      <dgm:t>
        <a:bodyPr/>
        <a:lstStyle/>
        <a:p>
          <a:endParaRPr lang="en-GB"/>
        </a:p>
      </dgm:t>
    </dgm:pt>
    <dgm:pt modelId="{306C4020-271E-4859-9F3F-46DC2F30C5F2}" type="sibTrans" cxnId="{F93897CB-82DF-45D6-9E51-B364A6D64E0C}">
      <dgm:prSet/>
      <dgm:spPr/>
      <dgm:t>
        <a:bodyPr/>
        <a:lstStyle/>
        <a:p>
          <a:endParaRPr lang="en-GB"/>
        </a:p>
      </dgm:t>
    </dgm:pt>
    <dgm:pt modelId="{926C1D31-7CF1-4B9C-8C66-3B085E3B4057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en-GB" dirty="0">
            <a:latin typeface="Arial"/>
            <a:cs typeface="Arial"/>
          </a:endParaRPr>
        </a:p>
      </dgm:t>
    </dgm:pt>
    <dgm:pt modelId="{1508E0C4-995A-49A5-9AC0-7652164632B8}" type="parTrans" cxnId="{81BA67EF-1A46-4B7A-B25D-6C21E2DD5765}">
      <dgm:prSet/>
      <dgm:spPr/>
      <dgm:t>
        <a:bodyPr/>
        <a:lstStyle/>
        <a:p>
          <a:endParaRPr lang="en-GB"/>
        </a:p>
      </dgm:t>
    </dgm:pt>
    <dgm:pt modelId="{B3C87311-FBBB-4BD5-856E-BBDA6CC4A8EA}" type="sibTrans" cxnId="{81BA67EF-1A46-4B7A-B25D-6C21E2DD5765}">
      <dgm:prSet/>
      <dgm:spPr/>
      <dgm:t>
        <a:bodyPr/>
        <a:lstStyle/>
        <a:p>
          <a:endParaRPr lang="en-GB"/>
        </a:p>
      </dgm:t>
    </dgm:pt>
    <dgm:pt modelId="{B7514F87-2B68-481E-8E5E-58FB63158457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en-GB" dirty="0">
            <a:latin typeface="Arial"/>
            <a:cs typeface="Arial"/>
          </a:endParaRPr>
        </a:p>
      </dgm:t>
    </dgm:pt>
    <dgm:pt modelId="{050B2B66-6A70-4FE6-AF23-D1842484CA5A}" type="sibTrans" cxnId="{B8B4A189-33CE-49C2-88CB-4E821479A788}">
      <dgm:prSet/>
      <dgm:spPr/>
      <dgm:t>
        <a:bodyPr/>
        <a:lstStyle/>
        <a:p>
          <a:endParaRPr lang="en-GB"/>
        </a:p>
      </dgm:t>
    </dgm:pt>
    <dgm:pt modelId="{8A4955F8-9DA8-4AB0-93DE-C06EE8E25133}" type="parTrans" cxnId="{B8B4A189-33CE-49C2-88CB-4E821479A788}">
      <dgm:prSet/>
      <dgm:spPr/>
      <dgm:t>
        <a:bodyPr/>
        <a:lstStyle/>
        <a:p>
          <a:endParaRPr lang="en-GB"/>
        </a:p>
      </dgm:t>
    </dgm:pt>
    <dgm:pt modelId="{8F8ED4EE-63CF-4B8A-A4FE-201FA4680EFE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en-GB" dirty="0">
            <a:latin typeface="Arial"/>
            <a:cs typeface="Arial"/>
          </a:endParaRPr>
        </a:p>
      </dgm:t>
    </dgm:pt>
    <dgm:pt modelId="{BB70FF31-3B24-48A3-9965-27631C972330}" type="sibTrans" cxnId="{ED5F757E-D403-424A-A489-D07ED86DC9CF}">
      <dgm:prSet/>
      <dgm:spPr/>
      <dgm:t>
        <a:bodyPr/>
        <a:lstStyle/>
        <a:p>
          <a:endParaRPr lang="en-GB"/>
        </a:p>
      </dgm:t>
    </dgm:pt>
    <dgm:pt modelId="{9F142221-4372-461B-A92B-37959BCEA68A}" type="parTrans" cxnId="{ED5F757E-D403-424A-A489-D07ED86DC9CF}">
      <dgm:prSet/>
      <dgm:spPr/>
      <dgm:t>
        <a:bodyPr/>
        <a:lstStyle/>
        <a:p>
          <a:endParaRPr lang="en-GB"/>
        </a:p>
      </dgm:t>
    </dgm:pt>
    <dgm:pt modelId="{771E9BE9-8568-BF4E-BE6D-93079B5F204A}">
      <dgm:prSet/>
      <dgm:spPr/>
    </dgm:pt>
    <dgm:pt modelId="{D2C7E9E6-3934-294E-BB31-4A919CE2DF46}" type="parTrans" cxnId="{27887C13-4900-9E41-8FA5-B1322636650C}">
      <dgm:prSet/>
      <dgm:spPr/>
      <dgm:t>
        <a:bodyPr/>
        <a:lstStyle/>
        <a:p>
          <a:endParaRPr lang="en-US"/>
        </a:p>
      </dgm:t>
    </dgm:pt>
    <dgm:pt modelId="{BD1771CA-DA6E-BF47-9296-AE0B0D56B925}" type="sibTrans" cxnId="{27887C13-4900-9E41-8FA5-B1322636650C}">
      <dgm:prSet/>
      <dgm:spPr/>
      <dgm:t>
        <a:bodyPr/>
        <a:lstStyle/>
        <a:p>
          <a:endParaRPr lang="en-US"/>
        </a:p>
      </dgm:t>
    </dgm:pt>
    <dgm:pt modelId="{45B555D9-C087-C944-8D6B-DAB328C8C4E4}">
      <dgm:prSet/>
      <dgm:spPr/>
    </dgm:pt>
    <dgm:pt modelId="{33AB7EC4-BDEF-6646-A56D-ED911EBC82AE}" type="parTrans" cxnId="{51BA5569-D1E9-7D47-9336-8725DDE26188}">
      <dgm:prSet/>
      <dgm:spPr/>
      <dgm:t>
        <a:bodyPr/>
        <a:lstStyle/>
        <a:p>
          <a:endParaRPr lang="en-US"/>
        </a:p>
      </dgm:t>
    </dgm:pt>
    <dgm:pt modelId="{37B2D221-270B-2E4E-88D4-AB12684B2BC8}" type="sibTrans" cxnId="{51BA5569-D1E9-7D47-9336-8725DDE26188}">
      <dgm:prSet/>
      <dgm:spPr/>
      <dgm:t>
        <a:bodyPr/>
        <a:lstStyle/>
        <a:p>
          <a:endParaRPr lang="en-US"/>
        </a:p>
      </dgm:t>
    </dgm:pt>
    <dgm:pt modelId="{40096AE8-A470-4A54-A05B-79E20CD03737}" type="pres">
      <dgm:prSet presAssocID="{D96DDF96-C475-4416-A03F-A039BA23362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0C41AB0-784F-4161-8F6F-C01169DF4A80}" type="pres">
      <dgm:prSet presAssocID="{D96DDF96-C475-4416-A03F-A039BA233622}" presName="children" presStyleCnt="0"/>
      <dgm:spPr/>
    </dgm:pt>
    <dgm:pt modelId="{A5DF7C1F-2869-4560-8B30-22C02FC99AB1}" type="pres">
      <dgm:prSet presAssocID="{D96DDF96-C475-4416-A03F-A039BA233622}" presName="childPlaceholder" presStyleCnt="0"/>
      <dgm:spPr/>
    </dgm:pt>
    <dgm:pt modelId="{BE174C3B-96CA-47C1-8DA5-5C2B064B6616}" type="pres">
      <dgm:prSet presAssocID="{D96DDF96-C475-4416-A03F-A039BA233622}" presName="circle" presStyleCnt="0"/>
      <dgm:spPr/>
    </dgm:pt>
    <dgm:pt modelId="{FD79A047-5E5C-42F0-8A2B-1DB75CBE0784}" type="pres">
      <dgm:prSet presAssocID="{D96DDF96-C475-4416-A03F-A039BA233622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B409692-C2DD-47CF-A9A2-8512F1135318}" type="pres">
      <dgm:prSet presAssocID="{D96DDF96-C475-4416-A03F-A039BA233622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441C30-5518-4B8D-BEA0-D752068A7A33}" type="pres">
      <dgm:prSet presAssocID="{D96DDF96-C475-4416-A03F-A039BA233622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97FD1B-6436-4FDD-BD8F-213B52C22813}" type="pres">
      <dgm:prSet presAssocID="{D96DDF96-C475-4416-A03F-A039BA233622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B5E7CB8-CC70-4B17-B872-B1DFD9783C58}" type="pres">
      <dgm:prSet presAssocID="{D96DDF96-C475-4416-A03F-A039BA233622}" presName="quadrantPlaceholder" presStyleCnt="0"/>
      <dgm:spPr/>
    </dgm:pt>
    <dgm:pt modelId="{0C8CC502-718C-4AD4-B02C-D4D537017DF8}" type="pres">
      <dgm:prSet presAssocID="{D96DDF96-C475-4416-A03F-A039BA233622}" presName="center1" presStyleLbl="fgShp" presStyleIdx="0" presStyleCnt="2"/>
      <dgm:spPr/>
    </dgm:pt>
    <dgm:pt modelId="{11E00B48-2A12-41E8-82D4-27E11EA3C4E7}" type="pres">
      <dgm:prSet presAssocID="{D96DDF96-C475-4416-A03F-A039BA233622}" presName="center2" presStyleLbl="fgShp" presStyleIdx="1" presStyleCnt="2"/>
      <dgm:spPr/>
    </dgm:pt>
  </dgm:ptLst>
  <dgm:cxnLst>
    <dgm:cxn modelId="{740E2A97-8813-4B52-B8C5-9426E5D3B16B}" type="presOf" srcId="{D96DDF96-C475-4416-A03F-A039BA233622}" destId="{40096AE8-A470-4A54-A05B-79E20CD03737}" srcOrd="0" destOrd="0" presId="urn:microsoft.com/office/officeart/2005/8/layout/cycle4"/>
    <dgm:cxn modelId="{B8B4A189-33CE-49C2-88CB-4E821479A788}" srcId="{D96DDF96-C475-4416-A03F-A039BA233622}" destId="{B7514F87-2B68-481E-8E5E-58FB63158457}" srcOrd="3" destOrd="0" parTransId="{8A4955F8-9DA8-4AB0-93DE-C06EE8E25133}" sibTransId="{050B2B66-6A70-4FE6-AF23-D1842484CA5A}"/>
    <dgm:cxn modelId="{5A7F1768-E4E3-4EB4-98AB-4EB08B84EB40}" type="presOf" srcId="{8F8ED4EE-63CF-4B8A-A4FE-201FA4680EFE}" destId="{EB441C30-5518-4B8D-BEA0-D752068A7A33}" srcOrd="0" destOrd="0" presId="urn:microsoft.com/office/officeart/2005/8/layout/cycle4"/>
    <dgm:cxn modelId="{51BA5569-D1E9-7D47-9336-8725DDE26188}" srcId="{D96DDF96-C475-4416-A03F-A039BA233622}" destId="{45B555D9-C087-C944-8D6B-DAB328C8C4E4}" srcOrd="5" destOrd="0" parTransId="{33AB7EC4-BDEF-6646-A56D-ED911EBC82AE}" sibTransId="{37B2D221-270B-2E4E-88D4-AB12684B2BC8}"/>
    <dgm:cxn modelId="{27887C13-4900-9E41-8FA5-B1322636650C}" srcId="{D96DDF96-C475-4416-A03F-A039BA233622}" destId="{771E9BE9-8568-BF4E-BE6D-93079B5F204A}" srcOrd="4" destOrd="0" parTransId="{D2C7E9E6-3934-294E-BB31-4A919CE2DF46}" sibTransId="{BD1771CA-DA6E-BF47-9296-AE0B0D56B925}"/>
    <dgm:cxn modelId="{ED5F757E-D403-424A-A489-D07ED86DC9CF}" srcId="{D96DDF96-C475-4416-A03F-A039BA233622}" destId="{8F8ED4EE-63CF-4B8A-A4FE-201FA4680EFE}" srcOrd="2" destOrd="0" parTransId="{9F142221-4372-461B-A92B-37959BCEA68A}" sibTransId="{BB70FF31-3B24-48A3-9965-27631C972330}"/>
    <dgm:cxn modelId="{EF26F6F3-E257-4350-8FB1-A5DDD48E0FC3}" type="presOf" srcId="{B7514F87-2B68-481E-8E5E-58FB63158457}" destId="{4A97FD1B-6436-4FDD-BD8F-213B52C22813}" srcOrd="0" destOrd="0" presId="urn:microsoft.com/office/officeart/2005/8/layout/cycle4"/>
    <dgm:cxn modelId="{7763AA64-C951-45FB-A38E-F4D9EB4F559A}" type="presOf" srcId="{82E09373-4A1E-4189-BDEE-1832DC72EE21}" destId="{FD79A047-5E5C-42F0-8A2B-1DB75CBE0784}" srcOrd="0" destOrd="0" presId="urn:microsoft.com/office/officeart/2005/8/layout/cycle4"/>
    <dgm:cxn modelId="{0AC9938C-0550-4C25-9972-F1DC3C65D681}" type="presOf" srcId="{926C1D31-7CF1-4B9C-8C66-3B085E3B4057}" destId="{6B409692-C2DD-47CF-A9A2-8512F1135318}" srcOrd="0" destOrd="0" presId="urn:microsoft.com/office/officeart/2005/8/layout/cycle4"/>
    <dgm:cxn modelId="{81BA67EF-1A46-4B7A-B25D-6C21E2DD5765}" srcId="{D96DDF96-C475-4416-A03F-A039BA233622}" destId="{926C1D31-7CF1-4B9C-8C66-3B085E3B4057}" srcOrd="1" destOrd="0" parTransId="{1508E0C4-995A-49A5-9AC0-7652164632B8}" sibTransId="{B3C87311-FBBB-4BD5-856E-BBDA6CC4A8EA}"/>
    <dgm:cxn modelId="{F93897CB-82DF-45D6-9E51-B364A6D64E0C}" srcId="{D96DDF96-C475-4416-A03F-A039BA233622}" destId="{82E09373-4A1E-4189-BDEE-1832DC72EE21}" srcOrd="0" destOrd="0" parTransId="{13DD2979-06EF-4575-B707-2188EFCC49B6}" sibTransId="{306C4020-271E-4859-9F3F-46DC2F30C5F2}"/>
    <dgm:cxn modelId="{C97744BB-3BC6-4D18-8BAD-320EF894C7DC}" type="presParOf" srcId="{40096AE8-A470-4A54-A05B-79E20CD03737}" destId="{90C41AB0-784F-4161-8F6F-C01169DF4A80}" srcOrd="0" destOrd="0" presId="urn:microsoft.com/office/officeart/2005/8/layout/cycle4"/>
    <dgm:cxn modelId="{79D8A417-BAFC-404B-8F24-8F9C968978B6}" type="presParOf" srcId="{90C41AB0-784F-4161-8F6F-C01169DF4A80}" destId="{A5DF7C1F-2869-4560-8B30-22C02FC99AB1}" srcOrd="0" destOrd="0" presId="urn:microsoft.com/office/officeart/2005/8/layout/cycle4"/>
    <dgm:cxn modelId="{1F4B5EA4-24BC-405C-8B7F-B7E9F065EDCA}" type="presParOf" srcId="{40096AE8-A470-4A54-A05B-79E20CD03737}" destId="{BE174C3B-96CA-47C1-8DA5-5C2B064B6616}" srcOrd="1" destOrd="0" presId="urn:microsoft.com/office/officeart/2005/8/layout/cycle4"/>
    <dgm:cxn modelId="{B8192DF9-06EB-4008-92DE-0C796D36E286}" type="presParOf" srcId="{BE174C3B-96CA-47C1-8DA5-5C2B064B6616}" destId="{FD79A047-5E5C-42F0-8A2B-1DB75CBE0784}" srcOrd="0" destOrd="0" presId="urn:microsoft.com/office/officeart/2005/8/layout/cycle4"/>
    <dgm:cxn modelId="{B1FC2732-8BCE-49B4-AC58-74370AA15032}" type="presParOf" srcId="{BE174C3B-96CA-47C1-8DA5-5C2B064B6616}" destId="{6B409692-C2DD-47CF-A9A2-8512F1135318}" srcOrd="1" destOrd="0" presId="urn:microsoft.com/office/officeart/2005/8/layout/cycle4"/>
    <dgm:cxn modelId="{3805E11C-654A-4B5F-8AEA-EF7921435334}" type="presParOf" srcId="{BE174C3B-96CA-47C1-8DA5-5C2B064B6616}" destId="{EB441C30-5518-4B8D-BEA0-D752068A7A33}" srcOrd="2" destOrd="0" presId="urn:microsoft.com/office/officeart/2005/8/layout/cycle4"/>
    <dgm:cxn modelId="{E3D23FD8-46BD-46E2-99C3-77D403EC84CA}" type="presParOf" srcId="{BE174C3B-96CA-47C1-8DA5-5C2B064B6616}" destId="{4A97FD1B-6436-4FDD-BD8F-213B52C22813}" srcOrd="3" destOrd="0" presId="urn:microsoft.com/office/officeart/2005/8/layout/cycle4"/>
    <dgm:cxn modelId="{885EDB63-5A19-47B7-8704-AFA9CDF9F3A1}" type="presParOf" srcId="{BE174C3B-96CA-47C1-8DA5-5C2B064B6616}" destId="{8B5E7CB8-CC70-4B17-B872-B1DFD9783C58}" srcOrd="4" destOrd="0" presId="urn:microsoft.com/office/officeart/2005/8/layout/cycle4"/>
    <dgm:cxn modelId="{B5805BA3-7168-45B7-87E6-305653287406}" type="presParOf" srcId="{40096AE8-A470-4A54-A05B-79E20CD03737}" destId="{0C8CC502-718C-4AD4-B02C-D4D537017DF8}" srcOrd="2" destOrd="0" presId="urn:microsoft.com/office/officeart/2005/8/layout/cycle4"/>
    <dgm:cxn modelId="{7BCFB8C2-C353-41E4-BDDE-78FB55CD0C8E}" type="presParOf" srcId="{40096AE8-A470-4A54-A05B-79E20CD03737}" destId="{11E00B48-2A12-41E8-82D4-27E11EA3C4E7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DBB410-8180-4E8B-8535-93A179A29746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A5BAB27-E650-4B39-9CDE-4ED4D3F4DB51}">
      <dgm:prSet phldrT="[Tex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GB" sz="2000" dirty="0" smtClean="0">
              <a:solidFill>
                <a:srgbClr val="000000"/>
              </a:solidFill>
              <a:latin typeface="Arial"/>
              <a:cs typeface="Arial"/>
            </a:rPr>
            <a:t>High </a:t>
          </a:r>
          <a:r>
            <a:rPr lang="en-GB" sz="2000" dirty="0">
              <a:solidFill>
                <a:srgbClr val="000000"/>
              </a:solidFill>
              <a:latin typeface="Arial"/>
              <a:cs typeface="Arial"/>
            </a:rPr>
            <a:t>challenge + high support</a:t>
          </a:r>
        </a:p>
      </dgm:t>
    </dgm:pt>
    <dgm:pt modelId="{AF8479B8-B78A-458D-AAD6-D58F916FF295}" type="parTrans" cxnId="{0A6DB87A-EFE6-43D0-8EB7-074997B8F3BC}">
      <dgm:prSet/>
      <dgm:spPr/>
      <dgm:t>
        <a:bodyPr/>
        <a:lstStyle/>
        <a:p>
          <a:endParaRPr lang="en-GB"/>
        </a:p>
      </dgm:t>
    </dgm:pt>
    <dgm:pt modelId="{C1F2AF62-E541-4358-BF44-70201B1017DA}" type="sibTrans" cxnId="{0A6DB87A-EFE6-43D0-8EB7-074997B8F3BC}">
      <dgm:prSet/>
      <dgm:spPr/>
      <dgm:t>
        <a:bodyPr/>
        <a:lstStyle/>
        <a:p>
          <a:endParaRPr lang="en-GB"/>
        </a:p>
      </dgm:t>
    </dgm:pt>
    <dgm:pt modelId="{DD3F772D-2296-44AC-A371-BC2BF1F45C56}">
      <dgm:prSet phldrT="[Tex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GB" sz="2000" dirty="0">
              <a:solidFill>
                <a:schemeClr val="tx1"/>
              </a:solidFill>
              <a:latin typeface="Arial"/>
              <a:cs typeface="Arial"/>
            </a:rPr>
            <a:t>High support </a:t>
          </a:r>
          <a:r>
            <a:rPr lang="en-GB" sz="2000" dirty="0" smtClean="0">
              <a:solidFill>
                <a:schemeClr val="tx1"/>
              </a:solidFill>
              <a:latin typeface="Arial"/>
              <a:cs typeface="Arial"/>
            </a:rPr>
            <a:t/>
          </a:r>
          <a:br>
            <a:rPr lang="en-GB" sz="2000" dirty="0" smtClean="0">
              <a:solidFill>
                <a:schemeClr val="tx1"/>
              </a:solidFill>
              <a:latin typeface="Arial"/>
              <a:cs typeface="Arial"/>
            </a:rPr>
          </a:br>
          <a:r>
            <a:rPr lang="en-GB" sz="2000" dirty="0" smtClean="0">
              <a:solidFill>
                <a:schemeClr val="tx1"/>
              </a:solidFill>
              <a:latin typeface="Arial"/>
              <a:cs typeface="Arial"/>
            </a:rPr>
            <a:t>+ </a:t>
          </a:r>
          <a:r>
            <a:rPr lang="en-GB" sz="2000" dirty="0">
              <a:solidFill>
                <a:schemeClr val="tx1"/>
              </a:solidFill>
              <a:latin typeface="Arial"/>
              <a:cs typeface="Arial"/>
            </a:rPr>
            <a:t>low challenge</a:t>
          </a:r>
        </a:p>
      </dgm:t>
    </dgm:pt>
    <dgm:pt modelId="{FBF1A728-2E4C-48D2-9BDD-B4C59A11D322}" type="parTrans" cxnId="{B67EF8F5-B5B2-4707-BEA4-9D3D9ABCEF83}">
      <dgm:prSet/>
      <dgm:spPr/>
      <dgm:t>
        <a:bodyPr/>
        <a:lstStyle/>
        <a:p>
          <a:endParaRPr lang="en-GB"/>
        </a:p>
      </dgm:t>
    </dgm:pt>
    <dgm:pt modelId="{FB6541DE-79EF-4DD8-AA94-029AB03A4338}" type="sibTrans" cxnId="{B67EF8F5-B5B2-4707-BEA4-9D3D9ABCEF83}">
      <dgm:prSet/>
      <dgm:spPr/>
      <dgm:t>
        <a:bodyPr/>
        <a:lstStyle/>
        <a:p>
          <a:endParaRPr lang="en-GB"/>
        </a:p>
      </dgm:t>
    </dgm:pt>
    <dgm:pt modelId="{BDC87816-7339-4EC4-A60D-2C240F7F46A8}">
      <dgm:prSet phldrT="[Tex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GB" sz="2000" dirty="0">
              <a:solidFill>
                <a:srgbClr val="000000"/>
              </a:solidFill>
              <a:latin typeface="Arial"/>
              <a:cs typeface="Arial"/>
            </a:rPr>
            <a:t>High challenge + low support</a:t>
          </a:r>
        </a:p>
      </dgm:t>
    </dgm:pt>
    <dgm:pt modelId="{1359589E-23DC-4920-AB2D-6075A5FC48F3}" type="parTrans" cxnId="{80DC446A-F761-4843-8805-20D6AFE1C01B}">
      <dgm:prSet/>
      <dgm:spPr/>
      <dgm:t>
        <a:bodyPr/>
        <a:lstStyle/>
        <a:p>
          <a:endParaRPr lang="en-GB"/>
        </a:p>
      </dgm:t>
    </dgm:pt>
    <dgm:pt modelId="{37F6A959-DC08-4CE1-BBAC-95E872D694FB}" type="sibTrans" cxnId="{80DC446A-F761-4843-8805-20D6AFE1C01B}">
      <dgm:prSet/>
      <dgm:spPr/>
      <dgm:t>
        <a:bodyPr/>
        <a:lstStyle/>
        <a:p>
          <a:endParaRPr lang="en-GB"/>
        </a:p>
      </dgm:t>
    </dgm:pt>
    <dgm:pt modelId="{9000256D-C2FE-42F8-833F-BEE77DC336E3}">
      <dgm:prSet phldrT="[Tex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GB" sz="2000" dirty="0">
              <a:solidFill>
                <a:srgbClr val="000000"/>
              </a:solidFill>
              <a:latin typeface="Arial"/>
              <a:cs typeface="Arial"/>
            </a:rPr>
            <a:t>Low support + low challenge</a:t>
          </a:r>
        </a:p>
      </dgm:t>
    </dgm:pt>
    <dgm:pt modelId="{CDF853AF-09A1-4366-8374-515BFC33DBAB}" type="parTrans" cxnId="{78A962C9-F625-42FB-BB6E-CF4239918EAC}">
      <dgm:prSet/>
      <dgm:spPr/>
      <dgm:t>
        <a:bodyPr/>
        <a:lstStyle/>
        <a:p>
          <a:endParaRPr lang="en-GB"/>
        </a:p>
      </dgm:t>
    </dgm:pt>
    <dgm:pt modelId="{0F12F671-1B7B-4D85-A6B6-42E21DA85F6C}" type="sibTrans" cxnId="{78A962C9-F625-42FB-BB6E-CF4239918EAC}">
      <dgm:prSet/>
      <dgm:spPr/>
      <dgm:t>
        <a:bodyPr/>
        <a:lstStyle/>
        <a:p>
          <a:endParaRPr lang="en-GB"/>
        </a:p>
      </dgm:t>
    </dgm:pt>
    <dgm:pt modelId="{1DBE9767-BE1A-4B43-B57E-672B26EDBA7A}" type="pres">
      <dgm:prSet presAssocID="{D2DBB410-8180-4E8B-8535-93A179A29746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BAFAECB-6D28-4607-BECA-381240C7DF94}" type="pres">
      <dgm:prSet presAssocID="{D2DBB410-8180-4E8B-8535-93A179A29746}" presName="axisShape" presStyleLbl="bgShp" presStyleIdx="0" presStyleCnt="1"/>
      <dgm:spPr/>
    </dgm:pt>
    <dgm:pt modelId="{340003C5-E87F-4E3C-95BD-F485660D8693}" type="pres">
      <dgm:prSet presAssocID="{D2DBB410-8180-4E8B-8535-93A179A29746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9C654B-71F9-4F16-B276-B81264502CB9}" type="pres">
      <dgm:prSet presAssocID="{D2DBB410-8180-4E8B-8535-93A179A29746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4F2703B-DD6B-4A93-8F4F-717343487CD0}" type="pres">
      <dgm:prSet presAssocID="{D2DBB410-8180-4E8B-8535-93A179A29746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DED3EB5-3D04-48CC-BE23-6B39E9EF1A5A}" type="pres">
      <dgm:prSet presAssocID="{D2DBB410-8180-4E8B-8535-93A179A29746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094F97E-7394-4C6D-AE8F-ECA4C394F7E4}" type="presOf" srcId="{1A5BAB27-E650-4B39-9CDE-4ED4D3F4DB51}" destId="{340003C5-E87F-4E3C-95BD-F485660D8693}" srcOrd="0" destOrd="0" presId="urn:microsoft.com/office/officeart/2005/8/layout/matrix2"/>
    <dgm:cxn modelId="{0A6DB87A-EFE6-43D0-8EB7-074997B8F3BC}" srcId="{D2DBB410-8180-4E8B-8535-93A179A29746}" destId="{1A5BAB27-E650-4B39-9CDE-4ED4D3F4DB51}" srcOrd="0" destOrd="0" parTransId="{AF8479B8-B78A-458D-AAD6-D58F916FF295}" sibTransId="{C1F2AF62-E541-4358-BF44-70201B1017DA}"/>
    <dgm:cxn modelId="{78A962C9-F625-42FB-BB6E-CF4239918EAC}" srcId="{D2DBB410-8180-4E8B-8535-93A179A29746}" destId="{9000256D-C2FE-42F8-833F-BEE77DC336E3}" srcOrd="3" destOrd="0" parTransId="{CDF853AF-09A1-4366-8374-515BFC33DBAB}" sibTransId="{0F12F671-1B7B-4D85-A6B6-42E21DA85F6C}"/>
    <dgm:cxn modelId="{6EFA6031-5E28-4709-A5C2-61B9CFD4306E}" type="presOf" srcId="{DD3F772D-2296-44AC-A371-BC2BF1F45C56}" destId="{699C654B-71F9-4F16-B276-B81264502CB9}" srcOrd="0" destOrd="0" presId="urn:microsoft.com/office/officeart/2005/8/layout/matrix2"/>
    <dgm:cxn modelId="{681C87CF-768C-4509-BB43-A7AF8B56F196}" type="presOf" srcId="{BDC87816-7339-4EC4-A60D-2C240F7F46A8}" destId="{04F2703B-DD6B-4A93-8F4F-717343487CD0}" srcOrd="0" destOrd="0" presId="urn:microsoft.com/office/officeart/2005/8/layout/matrix2"/>
    <dgm:cxn modelId="{B67EF8F5-B5B2-4707-BEA4-9D3D9ABCEF83}" srcId="{D2DBB410-8180-4E8B-8535-93A179A29746}" destId="{DD3F772D-2296-44AC-A371-BC2BF1F45C56}" srcOrd="1" destOrd="0" parTransId="{FBF1A728-2E4C-48D2-9BDD-B4C59A11D322}" sibTransId="{FB6541DE-79EF-4DD8-AA94-029AB03A4338}"/>
    <dgm:cxn modelId="{EB985BF5-0DEF-4F50-AB27-06CC1342A4EB}" type="presOf" srcId="{D2DBB410-8180-4E8B-8535-93A179A29746}" destId="{1DBE9767-BE1A-4B43-B57E-672B26EDBA7A}" srcOrd="0" destOrd="0" presId="urn:microsoft.com/office/officeart/2005/8/layout/matrix2"/>
    <dgm:cxn modelId="{7DC9869F-36F7-4B78-AB85-7E5E23ACB663}" type="presOf" srcId="{9000256D-C2FE-42F8-833F-BEE77DC336E3}" destId="{5DED3EB5-3D04-48CC-BE23-6B39E9EF1A5A}" srcOrd="0" destOrd="0" presId="urn:microsoft.com/office/officeart/2005/8/layout/matrix2"/>
    <dgm:cxn modelId="{80DC446A-F761-4843-8805-20D6AFE1C01B}" srcId="{D2DBB410-8180-4E8B-8535-93A179A29746}" destId="{BDC87816-7339-4EC4-A60D-2C240F7F46A8}" srcOrd="2" destOrd="0" parTransId="{1359589E-23DC-4920-AB2D-6075A5FC48F3}" sibTransId="{37F6A959-DC08-4CE1-BBAC-95E872D694FB}"/>
    <dgm:cxn modelId="{724C105A-2C19-46B0-877F-743FD98097AA}" type="presParOf" srcId="{1DBE9767-BE1A-4B43-B57E-672B26EDBA7A}" destId="{1BAFAECB-6D28-4607-BECA-381240C7DF94}" srcOrd="0" destOrd="0" presId="urn:microsoft.com/office/officeart/2005/8/layout/matrix2"/>
    <dgm:cxn modelId="{3C0DB346-C77F-4745-93D7-6670365F4866}" type="presParOf" srcId="{1DBE9767-BE1A-4B43-B57E-672B26EDBA7A}" destId="{340003C5-E87F-4E3C-95BD-F485660D8693}" srcOrd="1" destOrd="0" presId="urn:microsoft.com/office/officeart/2005/8/layout/matrix2"/>
    <dgm:cxn modelId="{8FFD7EB5-55D9-44FB-ABCC-263E94D85792}" type="presParOf" srcId="{1DBE9767-BE1A-4B43-B57E-672B26EDBA7A}" destId="{699C654B-71F9-4F16-B276-B81264502CB9}" srcOrd="2" destOrd="0" presId="urn:microsoft.com/office/officeart/2005/8/layout/matrix2"/>
    <dgm:cxn modelId="{81559EFF-9384-445F-9E49-EE4F0B8E762A}" type="presParOf" srcId="{1DBE9767-BE1A-4B43-B57E-672B26EDBA7A}" destId="{04F2703B-DD6B-4A93-8F4F-717343487CD0}" srcOrd="3" destOrd="0" presId="urn:microsoft.com/office/officeart/2005/8/layout/matrix2"/>
    <dgm:cxn modelId="{0651464C-072F-4452-81AA-B41520848E78}" type="presParOf" srcId="{1DBE9767-BE1A-4B43-B57E-672B26EDBA7A}" destId="{5DED3EB5-3D04-48CC-BE23-6B39E9EF1A5A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79A047-5E5C-42F0-8A2B-1DB75CBE0784}">
      <dsp:nvSpPr>
        <dsp:cNvPr id="0" name=""/>
        <dsp:cNvSpPr/>
      </dsp:nvSpPr>
      <dsp:spPr>
        <a:xfrm>
          <a:off x="2350123" y="289175"/>
          <a:ext cx="2196716" cy="2196716"/>
        </a:xfrm>
        <a:prstGeom prst="pieWedge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91160" tIns="391160" rIns="391160" bIns="39116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500" kern="1200" dirty="0">
            <a:latin typeface="Arial"/>
            <a:cs typeface="Arial"/>
          </a:endParaRPr>
        </a:p>
      </dsp:txBody>
      <dsp:txXfrm>
        <a:off x="2993526" y="932578"/>
        <a:ext cx="1553313" cy="1553313"/>
      </dsp:txXfrm>
    </dsp:sp>
    <dsp:sp modelId="{6B409692-C2DD-47CF-A9A2-8512F1135318}">
      <dsp:nvSpPr>
        <dsp:cNvPr id="0" name=""/>
        <dsp:cNvSpPr/>
      </dsp:nvSpPr>
      <dsp:spPr>
        <a:xfrm rot="5400000">
          <a:off x="4648304" y="289175"/>
          <a:ext cx="2196716" cy="2196716"/>
        </a:xfrm>
        <a:prstGeom prst="pieWedge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91160" tIns="391160" rIns="391160" bIns="39116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500" kern="1200" dirty="0">
            <a:latin typeface="Arial"/>
            <a:cs typeface="Arial"/>
          </a:endParaRPr>
        </a:p>
      </dsp:txBody>
      <dsp:txXfrm rot="-5400000">
        <a:off x="4648304" y="932578"/>
        <a:ext cx="1553313" cy="1553313"/>
      </dsp:txXfrm>
    </dsp:sp>
    <dsp:sp modelId="{EB441C30-5518-4B8D-BEA0-D752068A7A33}">
      <dsp:nvSpPr>
        <dsp:cNvPr id="0" name=""/>
        <dsp:cNvSpPr/>
      </dsp:nvSpPr>
      <dsp:spPr>
        <a:xfrm rot="10800000">
          <a:off x="4648304" y="2587356"/>
          <a:ext cx="2196716" cy="2196716"/>
        </a:xfrm>
        <a:prstGeom prst="pieWedge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91160" tIns="391160" rIns="391160" bIns="39116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500" kern="1200" dirty="0">
            <a:latin typeface="Arial"/>
            <a:cs typeface="Arial"/>
          </a:endParaRPr>
        </a:p>
      </dsp:txBody>
      <dsp:txXfrm rot="10800000">
        <a:off x="4648304" y="2587356"/>
        <a:ext cx="1553313" cy="1553313"/>
      </dsp:txXfrm>
    </dsp:sp>
    <dsp:sp modelId="{4A97FD1B-6436-4FDD-BD8F-213B52C22813}">
      <dsp:nvSpPr>
        <dsp:cNvPr id="0" name=""/>
        <dsp:cNvSpPr/>
      </dsp:nvSpPr>
      <dsp:spPr>
        <a:xfrm rot="16200000">
          <a:off x="2350123" y="2587356"/>
          <a:ext cx="2196716" cy="2196716"/>
        </a:xfrm>
        <a:prstGeom prst="pieWedge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91160" tIns="391160" rIns="391160" bIns="39116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500" kern="1200" dirty="0">
            <a:latin typeface="Arial"/>
            <a:cs typeface="Arial"/>
          </a:endParaRPr>
        </a:p>
      </dsp:txBody>
      <dsp:txXfrm rot="5400000">
        <a:off x="2993526" y="2587356"/>
        <a:ext cx="1553313" cy="1553313"/>
      </dsp:txXfrm>
    </dsp:sp>
    <dsp:sp modelId="{0C8CC502-718C-4AD4-B02C-D4D537017DF8}">
      <dsp:nvSpPr>
        <dsp:cNvPr id="0" name=""/>
        <dsp:cNvSpPr/>
      </dsp:nvSpPr>
      <dsp:spPr>
        <a:xfrm>
          <a:off x="4218347" y="2080031"/>
          <a:ext cx="758450" cy="659522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11E00B48-2A12-41E8-82D4-27E11EA3C4E7}">
      <dsp:nvSpPr>
        <dsp:cNvPr id="0" name=""/>
        <dsp:cNvSpPr/>
      </dsp:nvSpPr>
      <dsp:spPr>
        <a:xfrm rot="10800000">
          <a:off x="4218347" y="2333694"/>
          <a:ext cx="758450" cy="659522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AFAECB-6D28-4607-BECA-381240C7DF94}">
      <dsp:nvSpPr>
        <dsp:cNvPr id="0" name=""/>
        <dsp:cNvSpPr/>
      </dsp:nvSpPr>
      <dsp:spPr>
        <a:xfrm>
          <a:off x="1767680" y="0"/>
          <a:ext cx="4351338" cy="4351338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0003C5-E87F-4E3C-95BD-F485660D8693}">
      <dsp:nvSpPr>
        <dsp:cNvPr id="0" name=""/>
        <dsp:cNvSpPr/>
      </dsp:nvSpPr>
      <dsp:spPr>
        <a:xfrm>
          <a:off x="2050517" y="282836"/>
          <a:ext cx="1740535" cy="1740535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rgbClr val="000000"/>
              </a:solidFill>
              <a:latin typeface="Arial"/>
              <a:cs typeface="Arial"/>
            </a:rPr>
            <a:t>High </a:t>
          </a:r>
          <a:r>
            <a:rPr lang="en-GB" sz="2000" kern="1200" dirty="0">
              <a:solidFill>
                <a:srgbClr val="000000"/>
              </a:solidFill>
              <a:latin typeface="Arial"/>
              <a:cs typeface="Arial"/>
            </a:rPr>
            <a:t>challenge + high support</a:t>
          </a:r>
        </a:p>
      </dsp:txBody>
      <dsp:txXfrm>
        <a:off x="2135483" y="367802"/>
        <a:ext cx="1570603" cy="1570603"/>
      </dsp:txXfrm>
    </dsp:sp>
    <dsp:sp modelId="{699C654B-71F9-4F16-B276-B81264502CB9}">
      <dsp:nvSpPr>
        <dsp:cNvPr id="0" name=""/>
        <dsp:cNvSpPr/>
      </dsp:nvSpPr>
      <dsp:spPr>
        <a:xfrm>
          <a:off x="4095646" y="282836"/>
          <a:ext cx="1740535" cy="1740535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tx1"/>
              </a:solidFill>
              <a:latin typeface="Arial"/>
              <a:cs typeface="Arial"/>
            </a:rPr>
            <a:t>High support </a:t>
          </a:r>
          <a:r>
            <a:rPr lang="en-GB" sz="2000" kern="1200" dirty="0" smtClean="0">
              <a:solidFill>
                <a:schemeClr val="tx1"/>
              </a:solidFill>
              <a:latin typeface="Arial"/>
              <a:cs typeface="Arial"/>
            </a:rPr>
            <a:t/>
          </a:r>
          <a:br>
            <a:rPr lang="en-GB" sz="2000" kern="1200" dirty="0" smtClean="0">
              <a:solidFill>
                <a:schemeClr val="tx1"/>
              </a:solidFill>
              <a:latin typeface="Arial"/>
              <a:cs typeface="Arial"/>
            </a:rPr>
          </a:br>
          <a:r>
            <a:rPr lang="en-GB" sz="2000" kern="1200" dirty="0" smtClean="0">
              <a:solidFill>
                <a:schemeClr val="tx1"/>
              </a:solidFill>
              <a:latin typeface="Arial"/>
              <a:cs typeface="Arial"/>
            </a:rPr>
            <a:t>+ </a:t>
          </a:r>
          <a:r>
            <a:rPr lang="en-GB" sz="2000" kern="1200" dirty="0">
              <a:solidFill>
                <a:schemeClr val="tx1"/>
              </a:solidFill>
              <a:latin typeface="Arial"/>
              <a:cs typeface="Arial"/>
            </a:rPr>
            <a:t>low challenge</a:t>
          </a:r>
        </a:p>
      </dsp:txBody>
      <dsp:txXfrm>
        <a:off x="4180612" y="367802"/>
        <a:ext cx="1570603" cy="1570603"/>
      </dsp:txXfrm>
    </dsp:sp>
    <dsp:sp modelId="{04F2703B-DD6B-4A93-8F4F-717343487CD0}">
      <dsp:nvSpPr>
        <dsp:cNvPr id="0" name=""/>
        <dsp:cNvSpPr/>
      </dsp:nvSpPr>
      <dsp:spPr>
        <a:xfrm>
          <a:off x="2050517" y="2327965"/>
          <a:ext cx="1740535" cy="1740535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rgbClr val="000000"/>
              </a:solidFill>
              <a:latin typeface="Arial"/>
              <a:cs typeface="Arial"/>
            </a:rPr>
            <a:t>High challenge + low support</a:t>
          </a:r>
        </a:p>
      </dsp:txBody>
      <dsp:txXfrm>
        <a:off x="2135483" y="2412931"/>
        <a:ext cx="1570603" cy="1570603"/>
      </dsp:txXfrm>
    </dsp:sp>
    <dsp:sp modelId="{5DED3EB5-3D04-48CC-BE23-6B39E9EF1A5A}">
      <dsp:nvSpPr>
        <dsp:cNvPr id="0" name=""/>
        <dsp:cNvSpPr/>
      </dsp:nvSpPr>
      <dsp:spPr>
        <a:xfrm>
          <a:off x="4095646" y="2327965"/>
          <a:ext cx="1740535" cy="1740535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rgbClr val="000000"/>
              </a:solidFill>
              <a:latin typeface="Arial"/>
              <a:cs typeface="Arial"/>
            </a:rPr>
            <a:t>Low support + low challenge</a:t>
          </a:r>
        </a:p>
      </dsp:txBody>
      <dsp:txXfrm>
        <a:off x="4180612" y="2412931"/>
        <a:ext cx="1570603" cy="1570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FE31840-E2C1-4DF7-95D7-50B6F1DCD19E}" type="datetimeFigureOut">
              <a:rPr lang="en-GB" smtClean="0"/>
              <a:t>15/04/19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9590721-E292-487E-A52E-F5679BA35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645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FE31840-E2C1-4DF7-95D7-50B6F1DCD19E}" type="datetimeFigureOut">
              <a:rPr lang="en-GB" smtClean="0"/>
              <a:t>15/04/19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9590721-E292-487E-A52E-F5679BA35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227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FE31840-E2C1-4DF7-95D7-50B6F1DCD19E}" type="datetimeFigureOut">
              <a:rPr lang="en-GB" smtClean="0"/>
              <a:t>15/04/19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9590721-E292-487E-A52E-F5679BA35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180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FE31840-E2C1-4DF7-95D7-50B6F1DCD19E}" type="datetimeFigureOut">
              <a:rPr lang="en-GB" smtClean="0"/>
              <a:t>15/04/19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9590721-E292-487E-A52E-F5679BA35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0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FE31840-E2C1-4DF7-95D7-50B6F1DCD19E}" type="datetimeFigureOut">
              <a:rPr lang="en-GB" smtClean="0"/>
              <a:t>15/04/19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9590721-E292-487E-A52E-F5679BA35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217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FE31840-E2C1-4DF7-95D7-50B6F1DCD19E}" type="datetimeFigureOut">
              <a:rPr lang="en-GB" smtClean="0"/>
              <a:t>15/04/19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9590721-E292-487E-A52E-F5679BA35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654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FE31840-E2C1-4DF7-95D7-50B6F1DCD19E}" type="datetimeFigureOut">
              <a:rPr lang="en-GB" smtClean="0"/>
              <a:t>15/04/19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9590721-E292-487E-A52E-F5679BA35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639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FE31840-E2C1-4DF7-95D7-50B6F1DCD19E}" type="datetimeFigureOut">
              <a:rPr lang="en-GB" smtClean="0"/>
              <a:t>15/04/19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9590721-E292-487E-A52E-F5679BA35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03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FE31840-E2C1-4DF7-95D7-50B6F1DCD19E}" type="datetimeFigureOut">
              <a:rPr lang="en-GB" smtClean="0"/>
              <a:t>15/04/19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9590721-E292-487E-A52E-F5679BA35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38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FE31840-E2C1-4DF7-95D7-50B6F1DCD19E}" type="datetimeFigureOut">
              <a:rPr lang="en-GB" smtClean="0"/>
              <a:t>15/04/19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9590721-E292-487E-A52E-F5679BA35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21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FE31840-E2C1-4DF7-95D7-50B6F1DCD19E}" type="datetimeFigureOut">
              <a:rPr lang="en-GB" smtClean="0"/>
              <a:t>15/04/19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9590721-E292-487E-A52E-F5679BA35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906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7" name="Picture 6" descr="E315_PP_Footer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8664"/>
            <a:ext cx="9144000" cy="570379"/>
          </a:xfrm>
          <a:prstGeom prst="rect">
            <a:avLst/>
          </a:prstGeom>
        </p:spPr>
      </p:pic>
      <p:sp>
        <p:nvSpPr>
          <p:cNvPr id="8" name="Footer Placeholder 7"/>
          <p:cNvSpPr txBox="1">
            <a:spLocks/>
          </p:cNvSpPr>
          <p:nvPr userDrawn="1"/>
        </p:nvSpPr>
        <p:spPr bwMode="auto">
          <a:xfrm>
            <a:off x="11285" y="6403083"/>
            <a:ext cx="9144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</a:rPr>
              <a:t>Reflective Supervision © Pavilion Publishing and Media Ltd and its licensors 2019.</a:t>
            </a:r>
            <a:endParaRPr lang="en-GB" sz="1400" baseline="30000" dirty="0" smtClean="0">
              <a:solidFill>
                <a:schemeClr val="bg1"/>
              </a:solidFill>
              <a:latin typeface="AvenirLTStd-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014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751" y="91119"/>
            <a:ext cx="8108702" cy="1005279"/>
          </a:xfrm>
        </p:spPr>
        <p:txBody>
          <a:bodyPr>
            <a:normAutofit/>
          </a:bodyPr>
          <a:lstStyle/>
          <a:p>
            <a:r>
              <a:rPr lang="en-GB" sz="4400" dirty="0" smtClean="0"/>
              <a:t>Beginnings and endings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4928" y="1416706"/>
            <a:ext cx="7940148" cy="4608127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10000"/>
              </a:lnSpc>
            </a:pPr>
            <a:r>
              <a:rPr lang="en-GB" sz="3300" b="1" dirty="0"/>
              <a:t>Beginnings</a:t>
            </a:r>
          </a:p>
          <a:p>
            <a:pPr marL="342900" indent="-342900" algn="l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GB" sz="2900" dirty="0" smtClean="0"/>
              <a:t>Clarifying </a:t>
            </a:r>
            <a:r>
              <a:rPr lang="en-GB" sz="2900" dirty="0"/>
              <a:t>expectations: getting off to a good start by establishing a positive </a:t>
            </a:r>
            <a:r>
              <a:rPr lang="en-GB" sz="2900" dirty="0" smtClean="0"/>
              <a:t>direction.</a:t>
            </a:r>
            <a:endParaRPr lang="en-GB" sz="2900" dirty="0"/>
          </a:p>
          <a:p>
            <a:pPr marL="342900" indent="-342900" algn="l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GB" sz="2900" dirty="0" smtClean="0"/>
              <a:t>Avoiding </a:t>
            </a:r>
            <a:r>
              <a:rPr lang="en-GB" sz="2900" dirty="0"/>
              <a:t>misunderstandings about the role and purpose of </a:t>
            </a:r>
            <a:r>
              <a:rPr lang="en-GB" sz="2900" dirty="0" smtClean="0"/>
              <a:t>supervision.</a:t>
            </a:r>
            <a:endParaRPr lang="en-GB" sz="2900" dirty="0"/>
          </a:p>
          <a:p>
            <a:pPr marL="342900" indent="-342900" algn="l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GB" sz="2900" dirty="0" smtClean="0"/>
              <a:t>Establishing </a:t>
            </a:r>
            <a:r>
              <a:rPr lang="en-GB" sz="2900" dirty="0"/>
              <a:t>the importance of </a:t>
            </a:r>
            <a:r>
              <a:rPr lang="en-GB" sz="2900" dirty="0" smtClean="0"/>
              <a:t>supervision.</a:t>
            </a:r>
            <a:endParaRPr lang="en-GB" sz="2900" dirty="0"/>
          </a:p>
          <a:p>
            <a:pPr algn="l">
              <a:lnSpc>
                <a:spcPct val="70000"/>
              </a:lnSpc>
              <a:spcBef>
                <a:spcPts val="0"/>
              </a:spcBef>
            </a:pPr>
            <a:endParaRPr lang="en-GB" sz="2200" dirty="0" smtClean="0"/>
          </a:p>
          <a:p>
            <a:pPr algn="l">
              <a:lnSpc>
                <a:spcPct val="110000"/>
              </a:lnSpc>
            </a:pPr>
            <a:r>
              <a:rPr lang="en-GB" sz="3300" b="1" dirty="0" smtClean="0"/>
              <a:t>Endings</a:t>
            </a:r>
            <a:endParaRPr lang="en-GB" sz="3300" b="1" dirty="0"/>
          </a:p>
          <a:p>
            <a:pPr marL="285750" indent="-285750" algn="l">
              <a:lnSpc>
                <a:spcPct val="110000"/>
              </a:lnSpc>
              <a:buSzPct val="120000"/>
              <a:buFont typeface="Arial" panose="020B0604020202020204" pitchFamily="34" charset="0"/>
              <a:buChar char="•"/>
            </a:pPr>
            <a:r>
              <a:rPr lang="en-GB" sz="2900" dirty="0" smtClean="0"/>
              <a:t>Summing </a:t>
            </a:r>
            <a:r>
              <a:rPr lang="en-GB" sz="2900" dirty="0"/>
              <a:t>up, pulling it all </a:t>
            </a:r>
            <a:r>
              <a:rPr lang="en-GB" sz="2900" dirty="0" smtClean="0"/>
              <a:t>together.</a:t>
            </a:r>
            <a:endParaRPr lang="en-GB" sz="2900" dirty="0"/>
          </a:p>
          <a:p>
            <a:pPr marL="285750" indent="-285750" algn="l">
              <a:lnSpc>
                <a:spcPct val="110000"/>
              </a:lnSpc>
              <a:buSzPct val="120000"/>
              <a:buFont typeface="Arial" panose="020B0604020202020204" pitchFamily="34" charset="0"/>
              <a:buChar char="•"/>
            </a:pPr>
            <a:r>
              <a:rPr lang="en-GB" sz="2900" dirty="0" smtClean="0"/>
              <a:t>Establishing </a:t>
            </a:r>
            <a:r>
              <a:rPr lang="en-GB" sz="2900" dirty="0"/>
              <a:t>a clear record, with an explicit action </a:t>
            </a:r>
            <a:r>
              <a:rPr lang="en-GB" sz="2900" dirty="0" smtClean="0"/>
              <a:t>plan.</a:t>
            </a:r>
            <a:endParaRPr lang="en-GB" sz="2900" dirty="0"/>
          </a:p>
          <a:p>
            <a:pPr marL="285750" indent="-285750" algn="l">
              <a:lnSpc>
                <a:spcPct val="110000"/>
              </a:lnSpc>
              <a:buSzPct val="120000"/>
              <a:buFont typeface="Arial" panose="020B0604020202020204" pitchFamily="34" charset="0"/>
              <a:buChar char="•"/>
            </a:pPr>
            <a:r>
              <a:rPr lang="en-GB" sz="2900" dirty="0" smtClean="0"/>
              <a:t>Ending </a:t>
            </a:r>
            <a:r>
              <a:rPr lang="en-GB" sz="2900" dirty="0"/>
              <a:t>on a positive note, affirming the value of </a:t>
            </a:r>
            <a:r>
              <a:rPr lang="en-GB" sz="2900" dirty="0" smtClean="0"/>
              <a:t>supervision.</a:t>
            </a:r>
            <a:endParaRPr lang="en-GB" sz="2900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2246" y="85087"/>
            <a:ext cx="176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Slide 1</a:t>
            </a:r>
            <a:endParaRPr lang="en-GB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8125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561" y="671758"/>
            <a:ext cx="7986091" cy="1325563"/>
          </a:xfrm>
        </p:spPr>
        <p:txBody>
          <a:bodyPr>
            <a:noAutofit/>
          </a:bodyPr>
          <a:lstStyle/>
          <a:p>
            <a:r>
              <a:rPr lang="en-GB" b="1" dirty="0"/>
              <a:t>Tools for promoting 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err="1" smtClean="0"/>
              <a:t>anti­discriminatory</a:t>
            </a:r>
            <a:r>
              <a:rPr lang="en-GB" b="1" dirty="0" smtClean="0"/>
              <a:t> </a:t>
            </a:r>
            <a:r>
              <a:rPr lang="en-GB" b="1" dirty="0"/>
              <a:t>practice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476" y="2300495"/>
            <a:ext cx="5798654" cy="3077679"/>
          </a:xfrm>
        </p:spPr>
        <p:txBody>
          <a:bodyPr>
            <a:normAutofit/>
          </a:bodyPr>
          <a:lstStyle/>
          <a:p>
            <a:pPr marL="354013" indent="-354013">
              <a:buNone/>
            </a:pPr>
            <a:r>
              <a:rPr lang="en-GB" sz="3200" dirty="0" smtClean="0"/>
              <a:t>•	Why?</a:t>
            </a:r>
            <a:endParaRPr lang="en-GB" sz="3200" dirty="0"/>
          </a:p>
          <a:p>
            <a:pPr marL="354013" indent="-354013">
              <a:buNone/>
            </a:pPr>
            <a:r>
              <a:rPr lang="en-GB" sz="3200" dirty="0" smtClean="0"/>
              <a:t>•	Power analysis</a:t>
            </a:r>
            <a:endParaRPr lang="en-GB" sz="3200" dirty="0"/>
          </a:p>
          <a:p>
            <a:pPr marL="354013" indent="-354013">
              <a:buNone/>
            </a:pPr>
            <a:r>
              <a:rPr lang="en-GB" sz="3200" dirty="0" smtClean="0"/>
              <a:t>•	PCS analysis</a:t>
            </a:r>
            <a:endParaRPr lang="en-GB" sz="3200" dirty="0"/>
          </a:p>
          <a:p>
            <a:pPr marL="354013" indent="-354013">
              <a:buNone/>
            </a:pPr>
            <a:r>
              <a:rPr lang="en-GB" sz="3200" dirty="0" smtClean="0"/>
              <a:t>•	SWOT analysis</a:t>
            </a:r>
            <a:endParaRPr lang="en-GB" sz="3200" dirty="0"/>
          </a:p>
          <a:p>
            <a:pPr marL="354013" indent="-354013">
              <a:buNone/>
            </a:pPr>
            <a:r>
              <a:rPr lang="en-GB" sz="3200" dirty="0" smtClean="0"/>
              <a:t>•	Demographic analysis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02246" y="85087"/>
            <a:ext cx="176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Slide 10</a:t>
            </a:r>
            <a:endParaRPr lang="en-GB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7984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505" y="126304"/>
            <a:ext cx="7886700" cy="1325563"/>
          </a:xfrm>
        </p:spPr>
        <p:txBody>
          <a:bodyPr/>
          <a:lstStyle/>
          <a:p>
            <a:pPr algn="ctr"/>
            <a:r>
              <a:rPr lang="en-GB" b="1" dirty="0" smtClean="0"/>
              <a:t>Giving feedback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6011" y="1554235"/>
            <a:ext cx="7588602" cy="4351338"/>
          </a:xfrm>
        </p:spPr>
        <p:txBody>
          <a:bodyPr>
            <a:normAutofit/>
          </a:bodyPr>
          <a:lstStyle/>
          <a:p>
            <a:pPr marL="358775" indent="-358775"/>
            <a:r>
              <a:rPr lang="en-GB" sz="2400" dirty="0" smtClean="0"/>
              <a:t>Be </a:t>
            </a:r>
            <a:r>
              <a:rPr lang="en-GB" sz="2400" dirty="0"/>
              <a:t>clear about what you are saying; do not ‘fudge’ the </a:t>
            </a:r>
            <a:r>
              <a:rPr lang="en-GB" sz="2400" dirty="0" smtClean="0"/>
              <a:t>issue.</a:t>
            </a:r>
            <a:endParaRPr lang="en-GB" sz="2400" dirty="0"/>
          </a:p>
          <a:p>
            <a:pPr marL="358775" indent="-358775"/>
            <a:r>
              <a:rPr lang="en-GB" sz="2400" dirty="0" smtClean="0"/>
              <a:t>Be specific.</a:t>
            </a:r>
            <a:endParaRPr lang="en-GB" sz="2400" dirty="0"/>
          </a:p>
          <a:p>
            <a:pPr marL="358775" indent="-358775"/>
            <a:r>
              <a:rPr lang="en-GB" sz="2400" dirty="0" smtClean="0"/>
              <a:t>Give </a:t>
            </a:r>
            <a:r>
              <a:rPr lang="en-GB" sz="2400" dirty="0"/>
              <a:t>balanced feedback: positives and </a:t>
            </a:r>
            <a:r>
              <a:rPr lang="en-GB" sz="2400" dirty="0" smtClean="0"/>
              <a:t>negatives. </a:t>
            </a:r>
            <a:endParaRPr lang="en-GB" sz="2400" dirty="0"/>
          </a:p>
          <a:p>
            <a:pPr marL="358775" indent="-358775"/>
            <a:r>
              <a:rPr lang="en-GB" sz="2400" dirty="0" smtClean="0"/>
              <a:t>Raise </a:t>
            </a:r>
            <a:r>
              <a:rPr lang="en-GB" sz="2400" dirty="0"/>
              <a:t>concerns but do not make </a:t>
            </a:r>
            <a:r>
              <a:rPr lang="en-GB" sz="2400" dirty="0" smtClean="0"/>
              <a:t>accusations.</a:t>
            </a:r>
            <a:endParaRPr lang="en-GB" sz="2400" dirty="0"/>
          </a:p>
          <a:p>
            <a:pPr marL="358775" indent="-358775"/>
            <a:r>
              <a:rPr lang="en-GB" sz="2400" dirty="0" smtClean="0"/>
              <a:t>Be </a:t>
            </a:r>
            <a:r>
              <a:rPr lang="en-GB" sz="2400" dirty="0"/>
              <a:t>prepared to listen; you might have got it </a:t>
            </a:r>
            <a:r>
              <a:rPr lang="en-GB" sz="2400" dirty="0" smtClean="0"/>
              <a:t>wrong.</a:t>
            </a:r>
            <a:endParaRPr lang="en-GB" sz="2400" dirty="0"/>
          </a:p>
          <a:p>
            <a:pPr marL="358775" indent="-358775"/>
            <a:r>
              <a:rPr lang="en-GB" sz="2400" dirty="0" smtClean="0"/>
              <a:t>Keep </a:t>
            </a:r>
            <a:r>
              <a:rPr lang="en-GB" sz="2400" dirty="0"/>
              <a:t>a written </a:t>
            </a:r>
            <a:r>
              <a:rPr lang="en-GB" sz="2400" dirty="0" smtClean="0"/>
              <a:t>record.</a:t>
            </a:r>
            <a:endParaRPr lang="en-GB" sz="2400" dirty="0"/>
          </a:p>
          <a:p>
            <a:pPr marL="358775" indent="-358775"/>
            <a:r>
              <a:rPr lang="en-GB" sz="2400" dirty="0" smtClean="0"/>
              <a:t>Above </a:t>
            </a:r>
            <a:r>
              <a:rPr lang="en-GB" sz="2400" dirty="0"/>
              <a:t>all, be </a:t>
            </a:r>
            <a:r>
              <a:rPr lang="en-GB" sz="2400" dirty="0" smtClean="0"/>
              <a:t>constructive.</a:t>
            </a:r>
            <a:endParaRPr lang="en-GB" sz="2400" dirty="0"/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2246" y="85087"/>
            <a:ext cx="176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Slide 2</a:t>
            </a:r>
            <a:endParaRPr lang="en-GB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8071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490" y="180579"/>
            <a:ext cx="7886700" cy="1325563"/>
          </a:xfrm>
        </p:spPr>
        <p:txBody>
          <a:bodyPr/>
          <a:lstStyle/>
          <a:p>
            <a:pPr algn="ctr"/>
            <a:r>
              <a:rPr lang="en-GB" b="1" dirty="0" smtClean="0"/>
              <a:t>The Kolb </a:t>
            </a:r>
            <a:r>
              <a:rPr lang="en-GB" b="1" dirty="0" smtClean="0"/>
              <a:t>learning cycle</a:t>
            </a:r>
            <a:endParaRPr lang="en-GB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5948819"/>
              </p:ext>
            </p:extLst>
          </p:nvPr>
        </p:nvGraphicFramePr>
        <p:xfrm>
          <a:off x="-51145" y="1212120"/>
          <a:ext cx="9195145" cy="5073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2246" y="85087"/>
            <a:ext cx="176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Slide 3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82762" y="2560437"/>
            <a:ext cx="1470102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GB" sz="1600" dirty="0">
                <a:latin typeface="Arial"/>
                <a:cs typeface="Arial"/>
              </a:rPr>
              <a:t>Concrete experience</a:t>
            </a:r>
          </a:p>
        </p:txBody>
      </p:sp>
      <p:sp>
        <p:nvSpPr>
          <p:cNvPr id="7" name="Rectangle 6"/>
          <p:cNvSpPr/>
          <p:nvPr/>
        </p:nvSpPr>
        <p:spPr>
          <a:xfrm>
            <a:off x="2427281" y="4330321"/>
            <a:ext cx="193643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GB" sz="1600" dirty="0">
                <a:latin typeface="Arial"/>
                <a:cs typeface="Arial"/>
              </a:rPr>
              <a:t>Active experimentation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4722745" y="2560434"/>
            <a:ext cx="1681719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600" dirty="0">
                <a:latin typeface="Arial"/>
                <a:cs typeface="Arial"/>
              </a:rPr>
              <a:t>Reflective observation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4645665" y="4319042"/>
            <a:ext cx="1986753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600" dirty="0">
                <a:latin typeface="Arial"/>
                <a:cs typeface="Arial"/>
              </a:rPr>
              <a:t>Abstract conceptualisation</a:t>
            </a:r>
          </a:p>
        </p:txBody>
      </p:sp>
    </p:spTree>
    <p:extLst>
      <p:ext uri="{BB962C8B-B14F-4D97-AF65-F5344CB8AC3E}">
        <p14:creationId xmlns:p14="http://schemas.microsoft.com/office/powerpoint/2010/main" val="1323238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7150"/>
            <a:ext cx="7886700" cy="1325563"/>
          </a:xfrm>
        </p:spPr>
        <p:txBody>
          <a:bodyPr/>
          <a:lstStyle/>
          <a:p>
            <a:pPr algn="ctr"/>
            <a:r>
              <a:rPr lang="en-GB" b="1" dirty="0" smtClean="0"/>
              <a:t>Mediation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30" y="1552349"/>
            <a:ext cx="7886700" cy="4581044"/>
          </a:xfrm>
        </p:spPr>
        <p:txBody>
          <a:bodyPr>
            <a:normAutofit/>
          </a:bodyPr>
          <a:lstStyle/>
          <a:p>
            <a:pPr algn="ctr">
              <a:buSzPct val="120000"/>
              <a:buFont typeface="Arial"/>
              <a:buChar char="•"/>
            </a:pPr>
            <a:r>
              <a:rPr lang="en-GB" sz="2600" dirty="0"/>
              <a:t>Wider organisation’s interests and </a:t>
            </a:r>
            <a:r>
              <a:rPr lang="en-GB" sz="2600" dirty="0" smtClean="0"/>
              <a:t>needs</a:t>
            </a:r>
            <a:endParaRPr lang="en-GB" sz="2600" dirty="0"/>
          </a:p>
          <a:p>
            <a:pPr marL="0" indent="0" algn="ctr">
              <a:buNone/>
            </a:pPr>
            <a:r>
              <a:rPr lang="en-GB" sz="2600" dirty="0"/>
              <a:t>|</a:t>
            </a:r>
          </a:p>
          <a:p>
            <a:pPr marL="0" indent="0" algn="ctr">
              <a:buNone/>
            </a:pPr>
            <a:r>
              <a:rPr lang="en-GB" sz="2600" dirty="0"/>
              <a:t>|</a:t>
            </a:r>
          </a:p>
          <a:p>
            <a:pPr marL="0" indent="0" algn="ctr">
              <a:buNone/>
            </a:pPr>
            <a:r>
              <a:rPr lang="en-GB" sz="2600" dirty="0" smtClean="0"/>
              <a:t>|</a:t>
            </a:r>
            <a:endParaRPr lang="en-GB" sz="2600" dirty="0"/>
          </a:p>
          <a:p>
            <a:pPr algn="ctr">
              <a:buSzPct val="120000"/>
            </a:pPr>
            <a:r>
              <a:rPr lang="en-GB" sz="2600" dirty="0" smtClean="0"/>
              <a:t>Supervisor</a:t>
            </a:r>
            <a:r>
              <a:rPr lang="en-GB" sz="2600" dirty="0"/>
              <a:t> </a:t>
            </a:r>
          </a:p>
          <a:p>
            <a:pPr marL="0" indent="0" algn="ctr">
              <a:buNone/>
            </a:pPr>
            <a:r>
              <a:rPr lang="en-GB" sz="2600" dirty="0"/>
              <a:t>|</a:t>
            </a:r>
          </a:p>
          <a:p>
            <a:pPr marL="0" indent="0" algn="ctr">
              <a:buNone/>
            </a:pPr>
            <a:r>
              <a:rPr lang="en-GB" sz="2600" dirty="0"/>
              <a:t>|</a:t>
            </a:r>
          </a:p>
          <a:p>
            <a:pPr marL="0" indent="0" algn="ctr">
              <a:buNone/>
            </a:pPr>
            <a:r>
              <a:rPr lang="en-GB" sz="2600" dirty="0"/>
              <a:t>|</a:t>
            </a:r>
          </a:p>
          <a:p>
            <a:pPr algn="ctr">
              <a:buSzPct val="120000"/>
              <a:buFont typeface="Arial"/>
              <a:buChar char="•"/>
            </a:pPr>
            <a:r>
              <a:rPr lang="en-GB" sz="2600" dirty="0" smtClean="0"/>
              <a:t>Interests </a:t>
            </a:r>
            <a:r>
              <a:rPr lang="en-GB" sz="2600" dirty="0"/>
              <a:t>and needs of individuals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2246" y="85087"/>
            <a:ext cx="176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Slide 4</a:t>
            </a:r>
            <a:endParaRPr lang="en-GB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0060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839" y="321702"/>
            <a:ext cx="6877050" cy="1325563"/>
          </a:xfrm>
        </p:spPr>
        <p:txBody>
          <a:bodyPr>
            <a:normAutofit fontScale="90000"/>
          </a:bodyPr>
          <a:lstStyle/>
          <a:p>
            <a:r>
              <a:rPr lang="en-GB" sz="4900" b="1" dirty="0"/>
              <a:t>Destructive processes </a:t>
            </a:r>
            <a:r>
              <a:rPr lang="en-GB" sz="4900" b="1" dirty="0" smtClean="0"/>
              <a:t/>
            </a:r>
            <a:br>
              <a:rPr lang="en-GB" sz="4900" b="1" dirty="0" smtClean="0"/>
            </a:br>
            <a:r>
              <a:rPr lang="en-GB" sz="4900" b="1" dirty="0" smtClean="0"/>
              <a:t>in supervision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749" y="1934180"/>
            <a:ext cx="7838269" cy="4351338"/>
          </a:xfrm>
        </p:spPr>
        <p:txBody>
          <a:bodyPr>
            <a:normAutofit/>
          </a:bodyPr>
          <a:lstStyle/>
          <a:p>
            <a:pPr marL="358775" indent="-358775">
              <a:lnSpc>
                <a:spcPct val="100000"/>
              </a:lnSpc>
            </a:pPr>
            <a:r>
              <a:rPr lang="en-GB" sz="2400" b="1" dirty="0" smtClean="0"/>
              <a:t>Collusion:</a:t>
            </a:r>
            <a:r>
              <a:rPr lang="en-GB" sz="2400" dirty="0" smtClean="0"/>
              <a:t> Tacitly </a:t>
            </a:r>
            <a:r>
              <a:rPr lang="en-GB" sz="2400" dirty="0"/>
              <a:t>agreeing not to challenge one </a:t>
            </a:r>
            <a:r>
              <a:rPr lang="en-GB" sz="2400" dirty="0" smtClean="0"/>
              <a:t>another.</a:t>
            </a:r>
          </a:p>
          <a:p>
            <a:pPr marL="358775" indent="-358775">
              <a:lnSpc>
                <a:spcPct val="100000"/>
              </a:lnSpc>
            </a:pPr>
            <a:r>
              <a:rPr lang="en-GB" sz="2400" b="1" dirty="0" smtClean="0"/>
              <a:t>Mirroring: </a:t>
            </a:r>
            <a:r>
              <a:rPr lang="en-GB" sz="2400" dirty="0" smtClean="0"/>
              <a:t>Aspects </a:t>
            </a:r>
            <a:r>
              <a:rPr lang="en-GB" sz="2400" dirty="0"/>
              <a:t>of the worker’s workstyle are mirrored in the supervisory relationship (for example, avoiding certain topics or aspects of the </a:t>
            </a:r>
            <a:r>
              <a:rPr lang="en-GB" sz="2400" dirty="0" smtClean="0"/>
              <a:t>work).</a:t>
            </a:r>
            <a:endParaRPr lang="en-GB" sz="2400" dirty="0"/>
          </a:p>
          <a:p>
            <a:pPr marL="358775" indent="-358775">
              <a:lnSpc>
                <a:spcPct val="100000"/>
              </a:lnSpc>
            </a:pPr>
            <a:r>
              <a:rPr lang="en-GB" sz="2400" b="1" dirty="0" smtClean="0"/>
              <a:t>Denial </a:t>
            </a:r>
            <a:r>
              <a:rPr lang="en-GB" sz="2400" b="1" dirty="0"/>
              <a:t>and </a:t>
            </a:r>
            <a:r>
              <a:rPr lang="en-GB" sz="2400" b="1" dirty="0" smtClean="0"/>
              <a:t>minimisation: </a:t>
            </a:r>
            <a:r>
              <a:rPr lang="en-GB" sz="2400" dirty="0" smtClean="0"/>
              <a:t>Ignoring </a:t>
            </a:r>
            <a:r>
              <a:rPr lang="en-GB" sz="2400" dirty="0"/>
              <a:t>or playing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down </a:t>
            </a:r>
            <a:r>
              <a:rPr lang="en-GB" sz="2400" dirty="0"/>
              <a:t>important </a:t>
            </a:r>
            <a:r>
              <a:rPr lang="en-GB" sz="2400" dirty="0" smtClean="0"/>
              <a:t>issues.</a:t>
            </a:r>
            <a:endParaRPr lang="en-GB" sz="2400" b="1" dirty="0" smtClean="0"/>
          </a:p>
          <a:p>
            <a:pPr marL="358775" indent="-358775">
              <a:lnSpc>
                <a:spcPct val="100000"/>
              </a:lnSpc>
            </a:pPr>
            <a:r>
              <a:rPr lang="en-GB" sz="2400" b="1" dirty="0" smtClean="0"/>
              <a:t>Defeatism: </a:t>
            </a:r>
            <a:r>
              <a:rPr lang="en-GB" sz="2400" dirty="0" smtClean="0"/>
              <a:t>Reinforcing </a:t>
            </a:r>
            <a:r>
              <a:rPr lang="en-GB" sz="2400" dirty="0"/>
              <a:t>each other’s sense of </a:t>
            </a:r>
            <a:r>
              <a:rPr lang="en-GB" sz="2400" dirty="0" smtClean="0"/>
              <a:t>helplessness.</a:t>
            </a:r>
            <a:endParaRPr lang="en-GB" sz="2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2246" y="85087"/>
            <a:ext cx="176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Slide 5</a:t>
            </a:r>
            <a:endParaRPr lang="en-GB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4201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Balance of support </a:t>
            </a:r>
            <a:br>
              <a:rPr lang="en-GB" b="1" dirty="0" smtClean="0"/>
            </a:br>
            <a:r>
              <a:rPr lang="en-GB" b="1" dirty="0" smtClean="0"/>
              <a:t>and challenge</a:t>
            </a:r>
            <a:endParaRPr lang="en-GB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1922598"/>
              </p:ext>
            </p:extLst>
          </p:nvPr>
        </p:nvGraphicFramePr>
        <p:xfrm>
          <a:off x="485612" y="176199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2246" y="85087"/>
            <a:ext cx="176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Slide </a:t>
            </a:r>
            <a:r>
              <a:rPr lang="en-GB" dirty="0">
                <a:latin typeface="Arial"/>
                <a:cs typeface="Arial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589447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8773" y="474824"/>
            <a:ext cx="6452704" cy="777875"/>
          </a:xfrm>
        </p:spPr>
        <p:txBody>
          <a:bodyPr>
            <a:noAutofit/>
          </a:bodyPr>
          <a:lstStyle/>
          <a:p>
            <a:pPr algn="ctr"/>
            <a:r>
              <a:rPr lang="en-GB" b="1" dirty="0" smtClean="0"/>
              <a:t>Good management </a:t>
            </a:r>
            <a:br>
              <a:rPr lang="en-GB" b="1" dirty="0" smtClean="0"/>
            </a:br>
            <a:r>
              <a:rPr lang="en-GB" b="1" dirty="0" err="1" smtClean="0"/>
              <a:t>vs</a:t>
            </a:r>
            <a:r>
              <a:rPr lang="en-GB" b="1" dirty="0" smtClean="0"/>
              <a:t> bullying (1)</a:t>
            </a:r>
            <a:endParaRPr lang="en-GB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921950"/>
              </p:ext>
            </p:extLst>
          </p:nvPr>
        </p:nvGraphicFramePr>
        <p:xfrm>
          <a:off x="894520" y="1965734"/>
          <a:ext cx="7288695" cy="3612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2261"/>
                <a:gridCol w="3666434"/>
              </a:tblGrid>
              <a:tr h="623673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Good managers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rgbClr val="6238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Arial"/>
                          <a:cs typeface="Arial"/>
                        </a:rPr>
                        <a:t>Bullies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rgbClr val="62387B"/>
                    </a:solidFill>
                  </a:tcPr>
                </a:tc>
              </a:tr>
              <a:tr h="564092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Persuade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Pressurise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56496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Give balanced</a:t>
                      </a:r>
                      <a:r>
                        <a:rPr lang="en-GB" baseline="0" dirty="0" smtClean="0">
                          <a:latin typeface="Arial"/>
                          <a:cs typeface="Arial"/>
                        </a:rPr>
                        <a:t> and constructive feedback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Constantly criticise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64092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Use humour</a:t>
                      </a:r>
                      <a:r>
                        <a:rPr lang="en-GB" baseline="0" dirty="0" smtClean="0">
                          <a:latin typeface="Arial"/>
                          <a:cs typeface="Arial"/>
                        </a:rPr>
                        <a:t> to ease tension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Use humour to ridicule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64092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Ask, and only tell when necessary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Bark instructions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64092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Recognise signs of stress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Tell people to pull themselves</a:t>
                      </a:r>
                      <a:r>
                        <a:rPr lang="en-GB" baseline="0" dirty="0" smtClean="0">
                          <a:latin typeface="Arial"/>
                          <a:cs typeface="Arial"/>
                        </a:rPr>
                        <a:t> together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5932" y="5913784"/>
            <a:ext cx="3311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/>
                <a:cs typeface="Arial"/>
              </a:rPr>
              <a:t>Source: Thompson, 2019</a:t>
            </a:r>
            <a:endParaRPr lang="en-GB" sz="1400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2246" y="85087"/>
            <a:ext cx="176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Slide 7</a:t>
            </a:r>
            <a:endParaRPr lang="en-GB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9681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601402"/>
              </p:ext>
            </p:extLst>
          </p:nvPr>
        </p:nvGraphicFramePr>
        <p:xfrm>
          <a:off x="872431" y="1833213"/>
          <a:ext cx="7410174" cy="3774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5087"/>
                <a:gridCol w="3705087"/>
              </a:tblGrid>
              <a:tr h="34728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Good managers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rgbClr val="62387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Bullies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rgbClr val="62387B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Give people realistic workloads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Dump as much work on people as possible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901074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Help people learn</a:t>
                      </a:r>
                      <a:r>
                        <a:rPr lang="en-GB" baseline="0" dirty="0" smtClean="0">
                          <a:latin typeface="Arial"/>
                          <a:cs typeface="Arial"/>
                        </a:rPr>
                        <a:t> from their experiences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Make people defensive about mistakes, and about their work</a:t>
                      </a:r>
                      <a:r>
                        <a:rPr lang="en-GB" baseline="0" dirty="0" smtClean="0">
                          <a:latin typeface="Arial"/>
                          <a:cs typeface="Arial"/>
                        </a:rPr>
                        <a:t> overall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Encourage trust and openness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Make people</a:t>
                      </a:r>
                      <a:r>
                        <a:rPr lang="en-GB" baseline="0" dirty="0" smtClean="0">
                          <a:latin typeface="Arial"/>
                          <a:cs typeface="Arial"/>
                        </a:rPr>
                        <a:t> wary and suspicious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Affirm diversity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Encourage conformity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Promote equality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Reinforce inequality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Empower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Disempower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Inspire and motivate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/>
                          <a:cs typeface="Arial"/>
                        </a:rPr>
                        <a:t>Intimidate and oppress</a:t>
                      </a:r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 marL="68580" marR="6858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2246" y="85087"/>
            <a:ext cx="176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Slide 8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88773" y="474824"/>
            <a:ext cx="6452704" cy="777875"/>
          </a:xfrm>
        </p:spPr>
        <p:txBody>
          <a:bodyPr>
            <a:noAutofit/>
          </a:bodyPr>
          <a:lstStyle/>
          <a:p>
            <a:pPr algn="ctr"/>
            <a:r>
              <a:rPr lang="en-GB" b="1" dirty="0" smtClean="0"/>
              <a:t>Good management </a:t>
            </a:r>
            <a:br>
              <a:rPr lang="en-GB" b="1" dirty="0" smtClean="0"/>
            </a:br>
            <a:r>
              <a:rPr lang="en-GB" b="1" dirty="0" err="1" smtClean="0"/>
              <a:t>vs</a:t>
            </a:r>
            <a:r>
              <a:rPr lang="en-GB" b="1" dirty="0" smtClean="0"/>
              <a:t> bullying (2)</a:t>
            </a:r>
            <a:endParaRPr lang="en-GB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55932" y="5913784"/>
            <a:ext cx="3311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/>
                <a:cs typeface="Arial"/>
              </a:rPr>
              <a:t>Source: Thompson, 2019</a:t>
            </a:r>
            <a:endParaRPr lang="en-GB"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9386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080" y="354452"/>
            <a:ext cx="6186833" cy="1522940"/>
          </a:xfrm>
        </p:spPr>
        <p:txBody>
          <a:bodyPr>
            <a:noAutofit/>
          </a:bodyPr>
          <a:lstStyle/>
          <a:p>
            <a:r>
              <a:rPr lang="en-GB" b="1" dirty="0" smtClean="0"/>
              <a:t>The four elements </a:t>
            </a:r>
            <a:br>
              <a:rPr lang="en-GB" b="1" dirty="0" smtClean="0"/>
            </a:br>
            <a:r>
              <a:rPr lang="en-GB" b="1" dirty="0" smtClean="0"/>
              <a:t>of supervision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4389" y="2477190"/>
            <a:ext cx="6052654" cy="3386897"/>
          </a:xfrm>
        </p:spPr>
        <p:txBody>
          <a:bodyPr/>
          <a:lstStyle/>
          <a:p>
            <a:pPr marL="452438" indent="-452438"/>
            <a:r>
              <a:rPr lang="en-GB" sz="3200" dirty="0" smtClean="0"/>
              <a:t>Accountability</a:t>
            </a:r>
            <a:r>
              <a:rPr lang="en-GB" sz="3200" dirty="0"/>
              <a:t> </a:t>
            </a:r>
          </a:p>
          <a:p>
            <a:pPr marL="452438" lvl="0" indent="-452438"/>
            <a:r>
              <a:rPr lang="en-GB" sz="3200" dirty="0"/>
              <a:t>Staff care</a:t>
            </a:r>
          </a:p>
          <a:p>
            <a:pPr marL="452438" lvl="0" indent="-452438"/>
            <a:r>
              <a:rPr lang="en-GB" sz="3200" dirty="0" smtClean="0"/>
              <a:t>Staff development</a:t>
            </a:r>
            <a:r>
              <a:rPr lang="en-GB" sz="3200" dirty="0"/>
              <a:t> </a:t>
            </a:r>
          </a:p>
          <a:p>
            <a:pPr marL="452438" lvl="0" indent="-452438"/>
            <a:r>
              <a:rPr lang="en-GB" sz="3200" dirty="0"/>
              <a:t>Mediation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2246" y="85087"/>
            <a:ext cx="176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Slide 9</a:t>
            </a:r>
            <a:endParaRPr lang="en-GB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5972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323</Words>
  <Application>Microsoft Macintosh PowerPoint</Application>
  <PresentationFormat>On-screen Show (4:3)</PresentationFormat>
  <Paragraphs>96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Beginnings and endings</vt:lpstr>
      <vt:lpstr>Giving feedback</vt:lpstr>
      <vt:lpstr>The Kolb learning cycle</vt:lpstr>
      <vt:lpstr>Mediation</vt:lpstr>
      <vt:lpstr>Destructive processes  in supervision</vt:lpstr>
      <vt:lpstr>Balance of support  and challenge</vt:lpstr>
      <vt:lpstr>Good management  vs bullying (1)</vt:lpstr>
      <vt:lpstr>Good management  vs bullying (2)</vt:lpstr>
      <vt:lpstr>The four elements  of supervision</vt:lpstr>
      <vt:lpstr>Tools for promoting  anti­discriminatory practice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Beginnings and endings</dc:title>
  <dc:creator>Michael Benge</dc:creator>
  <cp:lastModifiedBy>Pavilion Publishing</cp:lastModifiedBy>
  <cp:revision>25</cp:revision>
  <cp:lastPrinted>2019-03-18T17:00:19Z</cp:lastPrinted>
  <dcterms:created xsi:type="dcterms:W3CDTF">2019-02-22T13:38:19Z</dcterms:created>
  <dcterms:modified xsi:type="dcterms:W3CDTF">2019-04-15T14:36:07Z</dcterms:modified>
</cp:coreProperties>
</file>