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4" d="100"/>
          <a:sy n="94" d="100"/>
        </p:scale>
        <p:origin x="-128" y="-9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C1EFA7-F4DD-4057-8063-4058D96F80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D7B2FD7-5C29-4427-97E0-66C367DC8E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7B19609-04A2-49BA-B403-9DCF38CFB1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75AC76-F934-4FF0-BA3C-934467399268}" type="datetimeFigureOut">
              <a:rPr lang="en-GB" smtClean="0"/>
              <a:t>21/03/19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E5E7FC4-0BDB-4A5D-B5D4-7960CD686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C1D21E4-1DDC-4CF6-BFED-8F1C384EF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C4DFFD2-3721-4B6C-B18D-87EE2750A1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7704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55CF0B-4B42-49E4-8215-1CD688D4B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4641D1F-8D09-499B-A5CC-6BB50600F2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797AAE5-C604-4C83-AFEE-6EE781963A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75AC76-F934-4FF0-BA3C-934467399268}" type="datetimeFigureOut">
              <a:rPr lang="en-GB" smtClean="0"/>
              <a:t>21/03/19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4BFE96E-A3B3-4C2E-82F9-C617216D8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BF68F2E-8C14-4638-88AB-6B165D898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C4DFFD2-3721-4B6C-B18D-87EE2750A1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03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0B5AD96-B69B-4E52-B64B-8ADF93E90A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95D7AB6-CEF0-4F05-BDBD-0C14578ABF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5940E78-AD89-4CB7-A0D6-188C541BFA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75AC76-F934-4FF0-BA3C-934467399268}" type="datetimeFigureOut">
              <a:rPr lang="en-GB" smtClean="0"/>
              <a:t>21/03/19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13E0789-A79C-4C10-AED9-B26C627B1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5EE52C9-4F94-47F8-9678-CBDD676ED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C4DFFD2-3721-4B6C-B18D-87EE2750A1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73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059B8F-7165-49AC-A893-325FDFC78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07E6F0-9F48-4C87-9810-175F471A7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FDBA39-E0A2-4447-8243-4BC1769F0B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75AC76-F934-4FF0-BA3C-934467399268}" type="datetimeFigureOut">
              <a:rPr lang="en-GB" smtClean="0"/>
              <a:t>21/03/19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3666A4-9689-4F89-BA01-CCC99B862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4961787-0501-4F7E-A2F6-21B3CCC8B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C4DFFD2-3721-4B6C-B18D-87EE2750A1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22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13D181-A646-441E-AC4B-30E2D74AD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FC35752-B5EE-48BE-B86F-7F4E5054AD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02A1B76-E49A-4A7D-98B6-70ADF020D8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75AC76-F934-4FF0-BA3C-934467399268}" type="datetimeFigureOut">
              <a:rPr lang="en-GB" smtClean="0"/>
              <a:t>21/03/19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3919106-51D1-4F3B-9C64-D6E711DC6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81B78FD-FC65-4BEC-993B-75EE067FE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C4DFFD2-3721-4B6C-B18D-87EE2750A1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425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9D6C15-C924-44DB-9875-00E45D777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14754D-7C3B-4E56-A7F9-EF7938AC23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EF51BB1-F7D9-4BD3-8C6C-F9296B1AA3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3DF95CF-1EBB-4D19-889D-984AC558CB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75AC76-F934-4FF0-BA3C-934467399268}" type="datetimeFigureOut">
              <a:rPr lang="en-GB" smtClean="0"/>
              <a:t>21/03/19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56043C0-CD26-43B3-84AA-ACBB48056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BDEA449-0C44-4CC5-9415-8794E6085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C4DFFD2-3721-4B6C-B18D-87EE2750A1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928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61B889-15BB-4E67-9C57-E2F406E34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6C8A90B-32A2-45B4-8F26-183F51468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E9645C1-8413-4B26-9A67-7F277ECE80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B39FA1F-FD6F-461D-A1EC-87F71B4681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15EF59E-387C-4E1A-8010-8E6E6D4475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CD6A5BB-B473-4021-9113-52047F3E2F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75AC76-F934-4FF0-BA3C-934467399268}" type="datetimeFigureOut">
              <a:rPr lang="en-GB" smtClean="0"/>
              <a:t>21/03/19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70CD9E2-05BA-4FC2-B0E6-8562363A7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4351B50-3481-42A9-88F0-5692D5324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C4DFFD2-3721-4B6C-B18D-87EE2750A1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076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325A01-C6AA-485F-9DC9-95BC54FF5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ADBA7E7-E419-42F5-9E25-1DC985776F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75AC76-F934-4FF0-BA3C-934467399268}" type="datetimeFigureOut">
              <a:rPr lang="en-GB" smtClean="0"/>
              <a:t>21/03/19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FD6304D-3B62-49B2-AB01-3F956203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21F12FA-A956-480E-B5F8-F95F4F1E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C4DFFD2-3721-4B6C-B18D-87EE2750A1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815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8BE1D5C-324E-4728-A37B-FD8DD75012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75AC76-F934-4FF0-BA3C-934467399268}" type="datetimeFigureOut">
              <a:rPr lang="en-GB" smtClean="0"/>
              <a:t>21/03/19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65679A9-C10E-4401-A9DD-B86B120A4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4879099-765B-4E95-8A38-55DA23D54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C4DFFD2-3721-4B6C-B18D-87EE2750A1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388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D3D72C-BB93-4CB9-BB4F-9D1814382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C63B712-BFE8-43F4-867B-20A9C770C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A9E944B-9498-43A7-A198-3639E6E91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F9AAE07-BC43-47DA-B028-01536CCADE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75AC76-F934-4FF0-BA3C-934467399268}" type="datetimeFigureOut">
              <a:rPr lang="en-GB" smtClean="0"/>
              <a:t>21/03/19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A563A28-4F96-4C44-9E7B-18C311345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431B3B9-A259-41DC-96C6-4B6678A4A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C4DFFD2-3721-4B6C-B18D-87EE2750A1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686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98F143-D3E2-4EC6-9CAA-8DD95AD99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A584E29-3F68-4BC6-AA8A-09103925C1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398C8BC-BE0F-4B32-86B2-16CB9D6D99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A34EE5C-870D-4ED0-A4B0-BCE321F7AC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75AC76-F934-4FF0-BA3C-934467399268}" type="datetimeFigureOut">
              <a:rPr lang="en-GB" smtClean="0"/>
              <a:t>21/03/19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FABD855-6549-45F9-B038-067AB9D00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B9B48A9-FAF1-4118-A199-19BF8FE52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C4DFFD2-3721-4B6C-B18D-87EE2750A1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960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D1F7563-3DAD-4110-B00D-AF62F4E51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3200"/>
            <a:ext cx="10515600" cy="93413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AA2DF16-CF52-45B6-AB3D-B05EB382D3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9774"/>
            <a:ext cx="10515600" cy="33994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1" name="Picture 10" descr="LFP2 crop2.jpg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650" b="25084"/>
          <a:stretch/>
        </p:blipFill>
        <p:spPr>
          <a:xfrm>
            <a:off x="0" y="6268627"/>
            <a:ext cx="12216680" cy="589373"/>
          </a:xfrm>
          <a:prstGeom prst="rect">
            <a:avLst/>
          </a:prstGeom>
        </p:spPr>
      </p:pic>
      <p:sp>
        <p:nvSpPr>
          <p:cNvPr id="5" name="Footer Placeholder 7"/>
          <p:cNvSpPr txBox="1">
            <a:spLocks/>
          </p:cNvSpPr>
          <p:nvPr userDrawn="1"/>
        </p:nvSpPr>
        <p:spPr bwMode="auto">
          <a:xfrm>
            <a:off x="0" y="6394953"/>
            <a:ext cx="1219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300" dirty="0" smtClean="0"/>
              <a:t>Promoting Equality,</a:t>
            </a:r>
            <a:r>
              <a:rPr lang="en-US" sz="1300" baseline="0" dirty="0" smtClean="0"/>
              <a:t> </a:t>
            </a:r>
            <a:r>
              <a:rPr lang="en-US" sz="1300" dirty="0" smtClean="0"/>
              <a:t>Valuing Diversity © Pavilion Publishing and Media Ltd and its licensors 2019.</a:t>
            </a:r>
            <a:endParaRPr lang="en-GB" sz="1300" baseline="30000" dirty="0" smtClean="0">
              <a:solidFill>
                <a:schemeClr val="bg1"/>
              </a:solidFill>
              <a:latin typeface="AvenirLTStd-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035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C4A8B67-AC41-4909-AFB7-E3C0E324F450}"/>
              </a:ext>
            </a:extLst>
          </p:cNvPr>
          <p:cNvSpPr txBox="1"/>
          <p:nvPr/>
        </p:nvSpPr>
        <p:spPr>
          <a:xfrm>
            <a:off x="1300294" y="1872000"/>
            <a:ext cx="100248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2400" dirty="0"/>
              <a:t> </a:t>
            </a:r>
            <a:r>
              <a:rPr lang="en-GB" sz="2400" dirty="0" smtClean="0"/>
              <a:t>Equality</a:t>
            </a:r>
          </a:p>
          <a:p>
            <a:r>
              <a:rPr lang="en-GB" sz="2400" dirty="0"/>
              <a:t> 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 smtClean="0"/>
              <a:t>Diversity</a:t>
            </a:r>
            <a:endParaRPr lang="en-GB" sz="2400" dirty="0"/>
          </a:p>
          <a:p>
            <a:r>
              <a:rPr lang="en-GB" sz="2400" dirty="0"/>
              <a:t> 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 smtClean="0"/>
              <a:t>Discrimination</a:t>
            </a:r>
            <a:endParaRPr lang="en-GB" sz="2400" dirty="0"/>
          </a:p>
          <a:p>
            <a:r>
              <a:rPr lang="en-GB" sz="2400" dirty="0"/>
              <a:t> 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 smtClean="0"/>
              <a:t>Detriment</a:t>
            </a:r>
            <a:endParaRPr lang="en-GB" sz="2400" dirty="0"/>
          </a:p>
          <a:p>
            <a:endParaRPr lang="en-GB" sz="2400" dirty="0"/>
          </a:p>
          <a:p>
            <a:pPr marL="342900" indent="-342900">
              <a:buFont typeface="Arial"/>
              <a:buChar char="•"/>
            </a:pPr>
            <a:r>
              <a:rPr lang="en-GB" sz="2400" dirty="0" smtClean="0"/>
              <a:t>Oppression</a:t>
            </a:r>
            <a:endParaRPr lang="en-GB" sz="2400" dirty="0"/>
          </a:p>
          <a:p>
            <a:endParaRPr lang="en-GB" sz="2400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00000"/>
            <a:ext cx="9144000" cy="829395"/>
          </a:xfrm>
        </p:spPr>
        <p:txBody>
          <a:bodyPr anchor="t" anchorCtr="0">
            <a:normAutofit/>
          </a:bodyPr>
          <a:lstStyle/>
          <a:p>
            <a:r>
              <a:rPr lang="en-GB" sz="4200" dirty="0"/>
              <a:t>Key terms</a:t>
            </a:r>
            <a:endParaRPr lang="en-US" sz="4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1679097-C608-4759-B118-D9DE5849A7DD}"/>
              </a:ext>
            </a:extLst>
          </p:cNvPr>
          <p:cNvSpPr txBox="1"/>
          <p:nvPr/>
        </p:nvSpPr>
        <p:spPr>
          <a:xfrm>
            <a:off x="444617" y="352338"/>
            <a:ext cx="220630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1</a:t>
            </a:r>
          </a:p>
        </p:txBody>
      </p:sp>
    </p:spTree>
    <p:extLst>
      <p:ext uri="{BB962C8B-B14F-4D97-AF65-F5344CB8AC3E}">
        <p14:creationId xmlns:p14="http://schemas.microsoft.com/office/powerpoint/2010/main" val="913496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F3266A-6C9F-4481-B228-152564AB4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0216" y="900000"/>
            <a:ext cx="5511568" cy="830511"/>
          </a:xfrm>
        </p:spPr>
        <p:txBody>
          <a:bodyPr>
            <a:noAutofit/>
          </a:bodyPr>
          <a:lstStyle/>
          <a:p>
            <a:r>
              <a:rPr lang="en-GB" sz="4200" dirty="0"/>
              <a:t>The diversity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1C094E-B75D-4AD3-8E8B-69F65F052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75893"/>
            <a:ext cx="10515600" cy="3399453"/>
          </a:xfrm>
        </p:spPr>
        <p:txBody>
          <a:bodyPr/>
          <a:lstStyle/>
          <a:p>
            <a:r>
              <a:rPr lang="en-GB" sz="2400" dirty="0" smtClean="0"/>
              <a:t>Valuing </a:t>
            </a:r>
            <a:r>
              <a:rPr lang="en-GB" sz="2400" dirty="0"/>
              <a:t>diversity: diversity </a:t>
            </a:r>
            <a:r>
              <a:rPr lang="en-GB" sz="2400" dirty="0" smtClean="0"/>
              <a:t>is</a:t>
            </a:r>
            <a:r>
              <a:rPr lang="en-GB" sz="2400" dirty="0" smtClean="0"/>
              <a:t> </a:t>
            </a:r>
            <a:r>
              <a:rPr lang="en-GB" sz="2400" dirty="0"/>
              <a:t>an asset to be thankful for, not a problem to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be solved</a:t>
            </a:r>
            <a:r>
              <a:rPr lang="en-GB" sz="2400" dirty="0"/>
              <a:t>.</a:t>
            </a:r>
          </a:p>
          <a:p>
            <a:r>
              <a:rPr lang="en-GB" sz="2400" dirty="0" smtClean="0"/>
              <a:t>Positive </a:t>
            </a:r>
            <a:r>
              <a:rPr lang="en-GB" sz="2400" dirty="0"/>
              <a:t>approach: emphasises valuing and celebrating differences – not being negative and defensive. </a:t>
            </a:r>
          </a:p>
          <a:p>
            <a:r>
              <a:rPr lang="en-GB" sz="2400" dirty="0" smtClean="0"/>
              <a:t>Broad </a:t>
            </a:r>
            <a:r>
              <a:rPr lang="en-GB" sz="2400" dirty="0"/>
              <a:t>approach: concerned with preventing all forms of unfair discrimination, not only those that are illegal or well documented.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1679097-C608-4759-B118-D9DE5849A7DD}"/>
              </a:ext>
            </a:extLst>
          </p:cNvPr>
          <p:cNvSpPr txBox="1"/>
          <p:nvPr/>
        </p:nvSpPr>
        <p:spPr>
          <a:xfrm>
            <a:off x="444617" y="352338"/>
            <a:ext cx="220630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r>
              <a:rPr lang="en-GB" dirty="0" smtClean="0"/>
              <a:t>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3821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474283-78C1-48FD-941A-D399DA9B3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5210" y="900000"/>
            <a:ext cx="3901580" cy="1325563"/>
          </a:xfrm>
        </p:spPr>
        <p:txBody>
          <a:bodyPr>
            <a:normAutofit/>
          </a:bodyPr>
          <a:lstStyle/>
          <a:p>
            <a:r>
              <a:rPr lang="en-GB" sz="4200" dirty="0"/>
              <a:t>PCS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A29ADF-4E8E-4767-8A1C-9072642FA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ctr"/>
            <a:r>
              <a:rPr lang="en-GB" dirty="0"/>
              <a:t>Personal </a:t>
            </a:r>
          </a:p>
          <a:p>
            <a:pPr algn="ctr"/>
            <a:endParaRPr lang="en-GB" dirty="0"/>
          </a:p>
          <a:p>
            <a:pPr lvl="0" algn="ctr"/>
            <a:r>
              <a:rPr lang="en-GB" dirty="0"/>
              <a:t>Cultural </a:t>
            </a:r>
          </a:p>
          <a:p>
            <a:pPr algn="ctr"/>
            <a:endParaRPr lang="en-GB" dirty="0"/>
          </a:p>
          <a:p>
            <a:pPr lvl="0" algn="ctr"/>
            <a:r>
              <a:rPr lang="en-GB" dirty="0"/>
              <a:t>Structural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1679097-C608-4759-B118-D9DE5849A7DD}"/>
              </a:ext>
            </a:extLst>
          </p:cNvPr>
          <p:cNvSpPr txBox="1"/>
          <p:nvPr/>
        </p:nvSpPr>
        <p:spPr>
          <a:xfrm>
            <a:off x="444617" y="352338"/>
            <a:ext cx="220630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r>
              <a:rPr lang="en-GB" dirty="0" smtClean="0"/>
              <a:t>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1601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CD85E4-9889-4AFE-931B-AC1283FBF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0000"/>
            <a:ext cx="10515600" cy="934130"/>
          </a:xfrm>
        </p:spPr>
        <p:txBody>
          <a:bodyPr>
            <a:normAutofit/>
          </a:bodyPr>
          <a:lstStyle/>
          <a:p>
            <a:pPr algn="ctr"/>
            <a:r>
              <a:rPr lang="en-GB" sz="4200" b="1" dirty="0"/>
              <a:t>Linguistic sensitivity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59CFD98-45BA-43CC-9D78-44FE159F0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/>
              <a:t>• Political correctness 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• Complacency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• Linguistic sensitivity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1679097-C608-4759-B118-D9DE5849A7DD}"/>
              </a:ext>
            </a:extLst>
          </p:cNvPr>
          <p:cNvSpPr txBox="1"/>
          <p:nvPr/>
        </p:nvSpPr>
        <p:spPr>
          <a:xfrm>
            <a:off x="444617" y="352338"/>
            <a:ext cx="220630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r>
              <a:rPr lang="en-GB" dirty="0" smtClean="0"/>
              <a:t>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3888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FE5266-B242-4895-AEAE-3C1EB914E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8076" y="900000"/>
            <a:ext cx="6135848" cy="1019058"/>
          </a:xfrm>
        </p:spPr>
        <p:txBody>
          <a:bodyPr>
            <a:normAutofit/>
          </a:bodyPr>
          <a:lstStyle/>
          <a:p>
            <a:pPr algn="ctr"/>
            <a:r>
              <a:rPr lang="en-GB" sz="4200" b="1" dirty="0"/>
              <a:t>Stereotypes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976F6FD-C704-4A61-8074-E08C6C8EA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GB" dirty="0"/>
              <a:t>A rigid form of categorisation, unaffected by evidence to the contrary.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Partly </a:t>
            </a:r>
            <a:r>
              <a:rPr lang="en-GB" dirty="0"/>
              <a:t>psychological (cognitive and emotional) and partly sociological (power, ideology, media representation).  </a:t>
            </a:r>
          </a:p>
          <a:p>
            <a:pPr>
              <a:spcAft>
                <a:spcPts val="600"/>
              </a:spcAft>
            </a:pPr>
            <a:r>
              <a:rPr lang="en-GB" dirty="0"/>
              <a:t>Reinforce exclusion (in-groups and out-groups).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1679097-C608-4759-B118-D9DE5849A7DD}"/>
              </a:ext>
            </a:extLst>
          </p:cNvPr>
          <p:cNvSpPr txBox="1"/>
          <p:nvPr/>
        </p:nvSpPr>
        <p:spPr>
          <a:xfrm>
            <a:off x="444617" y="352338"/>
            <a:ext cx="220630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r>
              <a:rPr lang="en-GB" dirty="0" smtClean="0"/>
              <a:t>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1421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CCEDFE-5D2B-436C-946C-C4BEAC855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0000"/>
            <a:ext cx="10515600" cy="934130"/>
          </a:xfrm>
        </p:spPr>
        <p:txBody>
          <a:bodyPr/>
          <a:lstStyle/>
          <a:p>
            <a:pPr algn="ctr"/>
            <a:r>
              <a:rPr lang="en-GB" b="1" dirty="0"/>
              <a:t>Race and racism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AFADF3-C2D9-4BBD-87A5-403245024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GB" dirty="0"/>
              <a:t>• Race is a social category, not a biological one.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dirty="0"/>
              <a:t>• Racism can be deliberate or unintentional – it is a matter of unfair outcomes rather than intentions.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dirty="0"/>
              <a:t>• Racism can be </a:t>
            </a:r>
            <a:r>
              <a:rPr lang="en-GB" dirty="0" smtClean="0"/>
              <a:t>‘institutionalised’ </a:t>
            </a:r>
            <a:r>
              <a:rPr lang="en-GB" dirty="0"/>
              <a:t>– that is, part of a system, rather than just personal prejudice.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1679097-C608-4759-B118-D9DE5849A7DD}"/>
              </a:ext>
            </a:extLst>
          </p:cNvPr>
          <p:cNvSpPr txBox="1"/>
          <p:nvPr/>
        </p:nvSpPr>
        <p:spPr>
          <a:xfrm>
            <a:off x="444617" y="352338"/>
            <a:ext cx="220630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r>
              <a:rPr lang="en-GB" dirty="0" smtClean="0"/>
              <a:t>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0039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37555B-C9D4-4840-AA92-FFF08E204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0000"/>
            <a:ext cx="10515600" cy="934130"/>
          </a:xfrm>
        </p:spPr>
        <p:txBody>
          <a:bodyPr/>
          <a:lstStyle/>
          <a:p>
            <a:pPr algn="ctr"/>
            <a:r>
              <a:rPr lang="en-GB" b="1" dirty="0"/>
              <a:t>Gender and sexism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10BB290-FA13-46AF-8589-8447F37F9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• </a:t>
            </a:r>
            <a:r>
              <a:rPr lang="en-GB" dirty="0" smtClean="0"/>
              <a:t>‘Sex’ </a:t>
            </a:r>
            <a:r>
              <a:rPr lang="en-GB" dirty="0"/>
              <a:t>is biological, </a:t>
            </a:r>
            <a:r>
              <a:rPr lang="en-GB" dirty="0" smtClean="0"/>
              <a:t>‘gender’ </a:t>
            </a:r>
            <a:r>
              <a:rPr lang="en-GB" dirty="0"/>
              <a:t>is social and cultural.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• Gender roles are learned not fixed by </a:t>
            </a:r>
            <a:r>
              <a:rPr lang="en-GB" dirty="0" smtClean="0"/>
              <a:t>‘nature</a:t>
            </a:r>
            <a:r>
              <a:rPr lang="en-GB" dirty="0"/>
              <a:t>’.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• Gender equality is of benefit to employing organisations.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1679097-C608-4759-B118-D9DE5849A7DD}"/>
              </a:ext>
            </a:extLst>
          </p:cNvPr>
          <p:cNvSpPr txBox="1"/>
          <p:nvPr/>
        </p:nvSpPr>
        <p:spPr>
          <a:xfrm>
            <a:off x="444617" y="352338"/>
            <a:ext cx="220630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r>
              <a:rPr lang="en-GB" dirty="0" smtClean="0"/>
              <a:t>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145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4D0751-7188-446D-8785-72ED9C212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0000"/>
            <a:ext cx="10515600" cy="934130"/>
          </a:xfrm>
        </p:spPr>
        <p:txBody>
          <a:bodyPr/>
          <a:lstStyle/>
          <a:p>
            <a:pPr algn="ctr"/>
            <a:r>
              <a:rPr lang="en-GB" b="1" dirty="0"/>
              <a:t>The social construction of 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695F2D-7629-4244-BF72-85BD6221D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Age is partly a biological matter, but also psychological, social, political and economic. </a:t>
            </a:r>
          </a:p>
          <a:p>
            <a:r>
              <a:rPr lang="en-GB" dirty="0"/>
              <a:t>How people of a particular age are treated has varied throughout history.</a:t>
            </a:r>
          </a:p>
          <a:p>
            <a:r>
              <a:rPr lang="en-GB" dirty="0"/>
              <a:t>How people of a particular age are treated varies from culture to culture.</a:t>
            </a:r>
          </a:p>
          <a:p>
            <a:r>
              <a:rPr lang="en-GB" dirty="0"/>
              <a:t>Age is socially significant.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1679097-C608-4759-B118-D9DE5849A7DD}"/>
              </a:ext>
            </a:extLst>
          </p:cNvPr>
          <p:cNvSpPr txBox="1"/>
          <p:nvPr/>
        </p:nvSpPr>
        <p:spPr>
          <a:xfrm>
            <a:off x="444617" y="352338"/>
            <a:ext cx="220630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Slide </a:t>
            </a:r>
            <a:r>
              <a:rPr lang="en-GB" dirty="0" smtClean="0"/>
              <a:t>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7394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196</Words>
  <Application>Microsoft Macintosh PowerPoint</Application>
  <PresentationFormat>Custom</PresentationFormat>
  <Paragraphs>53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Key terms</vt:lpstr>
      <vt:lpstr>The diversity approach</vt:lpstr>
      <vt:lpstr>PCS analysis</vt:lpstr>
      <vt:lpstr>Linguistic sensitivity</vt:lpstr>
      <vt:lpstr>Stereotypes</vt:lpstr>
      <vt:lpstr>Race and racism</vt:lpstr>
      <vt:lpstr>Gender and sexism</vt:lpstr>
      <vt:lpstr>The social construction of 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terms</dc:title>
  <dc:creator>Michael Benge</dc:creator>
  <cp:lastModifiedBy>Katherine Paine</cp:lastModifiedBy>
  <cp:revision>32</cp:revision>
  <dcterms:created xsi:type="dcterms:W3CDTF">2019-02-19T07:49:36Z</dcterms:created>
  <dcterms:modified xsi:type="dcterms:W3CDTF">2019-03-21T09:20:50Z</dcterms:modified>
</cp:coreProperties>
</file>