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93" autoAdjust="0"/>
    <p:restoredTop sz="94723" autoAdjust="0"/>
  </p:normalViewPr>
  <p:slideViewPr>
    <p:cSldViewPr snapToGrid="0" snapToObjects="1">
      <p:cViewPr varScale="1">
        <p:scale>
          <a:sx n="121" d="100"/>
          <a:sy n="121" d="100"/>
        </p:scale>
        <p:origin x="-128" y="-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" name="Shape 11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8458925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1143000" y="1122362"/>
            <a:ext cx="6858000" cy="23876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3200400" indent="-3200400" defTabSz="457200">
              <a:lnSpc>
                <a:spcPct val="100000"/>
              </a:lnSpc>
              <a:spcBef>
                <a:spcPts val="300"/>
              </a:spcBef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solidFill>
                  <a:srgbClr val="231E20"/>
                </a:solidFill>
              </a:defRPr>
            </a:lvl1pPr>
          </a:lstStyle>
          <a:p>
            <a:r>
              <a:t>Click to edit Master subtitle style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5" name="Shape 9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6" name="Shape 96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5" name="Shape 105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623887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sz="quarter" idx="13"/>
          </p:nvPr>
        </p:nvSpPr>
        <p:spPr>
          <a:xfrm>
            <a:off x="4629149" y="1681163"/>
            <a:ext cx="3887393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sz="half" idx="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sz="quarter" idx="13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85" name="Shape 85"/>
          <p:cNvSpPr>
            <a:spLocks noGrp="1"/>
          </p:cNvSpPr>
          <p:nvPr>
            <p:ph type="pic" sz="half" idx="13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r>
              <a:t>Click to edit Master text styles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xfrm>
            <a:off x="6457950" y="6356351"/>
            <a:ext cx="92331" cy="36933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pic>
        <p:nvPicPr>
          <p:cNvPr id="7" name="Picture 6" descr="LFP_RespondingToLoss_PP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5736"/>
            <a:ext cx="9144001" cy="552032"/>
          </a:xfrm>
          <a:prstGeom prst="rect">
            <a:avLst/>
          </a:prstGeom>
        </p:spPr>
      </p:pic>
      <p:sp>
        <p:nvSpPr>
          <p:cNvPr id="8" name="Shape 3"/>
          <p:cNvSpPr/>
          <p:nvPr userDrawn="1"/>
        </p:nvSpPr>
        <p:spPr>
          <a:xfrm>
            <a:off x="11285" y="6305967"/>
            <a:ext cx="914400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GB" dirty="0" smtClean="0"/>
              <a:t>Responding to loss</a:t>
            </a:r>
            <a:r>
              <a:rPr lang="en-GB" sz="2400" baseline="0" dirty="0"/>
              <a:t> </a:t>
            </a:r>
            <a:r>
              <a:rPr dirty="0" smtClean="0"/>
              <a:t>© </a:t>
            </a:r>
            <a:r>
              <a:rPr dirty="0"/>
              <a:t>Pavilion Publishing and Media Ltd and its licensors 2019.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/>
          </p:cNvSpPr>
          <p:nvPr>
            <p:ph type="ctrTitle"/>
          </p:nvPr>
        </p:nvSpPr>
        <p:spPr>
          <a:xfrm>
            <a:off x="479253" y="228697"/>
            <a:ext cx="8108702" cy="1091399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n-GB" dirty="0"/>
              <a:t>Some basic ground rules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ubTitle" sz="half" idx="1"/>
          </p:nvPr>
        </p:nvSpPr>
        <p:spPr>
          <a:xfrm>
            <a:off x="1494329" y="1935675"/>
            <a:ext cx="6465887" cy="361037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9875" indent="-269875">
              <a:buFont typeface="Arial"/>
              <a:buChar char="•"/>
              <a:tabLst>
                <a:tab pos="179388" algn="l"/>
                <a:tab pos="269875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556000" algn="l"/>
                <a:tab pos="3911600" algn="l"/>
                <a:tab pos="4267200" algn="l"/>
              </a:tabLst>
            </a:pPr>
            <a:r>
              <a:rPr lang="en-GB" sz="2400" dirty="0"/>
              <a:t>Everyone to participate as fully as possible</a:t>
            </a:r>
            <a:r>
              <a:rPr lang="en-GB" sz="2400" dirty="0" smtClean="0"/>
              <a:t>.</a:t>
            </a:r>
            <a:endParaRPr lang="en-GB" sz="2400" dirty="0"/>
          </a:p>
          <a:p>
            <a:pPr marL="269875" indent="-269875">
              <a:buFont typeface="Arial"/>
              <a:buChar char="•"/>
              <a:tabLst>
                <a:tab pos="179388" algn="l"/>
                <a:tab pos="269875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556000" algn="l"/>
                <a:tab pos="3911600" algn="l"/>
                <a:tab pos="4267200" algn="l"/>
              </a:tabLst>
            </a:pPr>
            <a:r>
              <a:rPr lang="en-GB" sz="2400" dirty="0" smtClean="0"/>
              <a:t>No </a:t>
            </a:r>
            <a:r>
              <a:rPr lang="en-GB" sz="2400" dirty="0"/>
              <a:t>one will be pressurised</a:t>
            </a:r>
            <a:r>
              <a:rPr lang="en-GB" sz="2400" dirty="0" smtClean="0"/>
              <a:t>.</a:t>
            </a:r>
            <a:endParaRPr lang="en-GB" sz="2400" dirty="0"/>
          </a:p>
          <a:p>
            <a:pPr marL="269875" indent="-269875">
              <a:buFont typeface="Arial"/>
              <a:buChar char="•"/>
              <a:tabLst>
                <a:tab pos="179388" algn="l"/>
                <a:tab pos="269875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556000" algn="l"/>
                <a:tab pos="3911600" algn="l"/>
                <a:tab pos="4267200" algn="l"/>
              </a:tabLst>
            </a:pPr>
            <a:r>
              <a:rPr lang="en-GB" sz="2400" dirty="0" smtClean="0"/>
              <a:t>We </a:t>
            </a:r>
            <a:r>
              <a:rPr lang="en-GB" sz="2400" dirty="0"/>
              <a:t>will not interrupt each other</a:t>
            </a:r>
            <a:r>
              <a:rPr lang="en-GB" sz="2400" dirty="0" smtClean="0"/>
              <a:t>.</a:t>
            </a:r>
            <a:endParaRPr lang="en-GB" sz="2400" dirty="0"/>
          </a:p>
          <a:p>
            <a:pPr marL="269875" indent="-269875">
              <a:buFont typeface="Arial"/>
              <a:buChar char="•"/>
              <a:tabLst>
                <a:tab pos="179388" algn="l"/>
                <a:tab pos="269875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556000" algn="l"/>
                <a:tab pos="3911600" algn="l"/>
                <a:tab pos="4267200" algn="l"/>
              </a:tabLst>
            </a:pPr>
            <a:r>
              <a:rPr lang="en-GB" sz="2400" dirty="0" smtClean="0"/>
              <a:t>No </a:t>
            </a:r>
            <a:r>
              <a:rPr lang="en-GB" sz="2400" dirty="0"/>
              <a:t>one should dominate the discussions</a:t>
            </a:r>
            <a:r>
              <a:rPr lang="en-GB" sz="2400" dirty="0" smtClean="0"/>
              <a:t>.</a:t>
            </a:r>
            <a:endParaRPr lang="en-GB" sz="2400" dirty="0"/>
          </a:p>
          <a:p>
            <a:pPr marL="269875" indent="-269875">
              <a:buFont typeface="Arial"/>
              <a:buChar char="•"/>
              <a:tabLst>
                <a:tab pos="179388" algn="l"/>
                <a:tab pos="269875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556000" algn="l"/>
                <a:tab pos="3911600" algn="l"/>
                <a:tab pos="4267200" algn="l"/>
              </a:tabLst>
            </a:pPr>
            <a:r>
              <a:rPr lang="en-GB" sz="2400" dirty="0" smtClean="0"/>
              <a:t>If </a:t>
            </a:r>
            <a:r>
              <a:rPr lang="en-GB" sz="2400" dirty="0"/>
              <a:t>upset, it's OK to sit quietly or withdraw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for </a:t>
            </a:r>
            <a:r>
              <a:rPr lang="en-GB" sz="2400" dirty="0"/>
              <a:t>a while</a:t>
            </a:r>
            <a:r>
              <a:rPr lang="en-GB" sz="2400" dirty="0" smtClean="0"/>
              <a:t>.</a:t>
            </a:r>
            <a:endParaRPr lang="en-GB" sz="2400" dirty="0"/>
          </a:p>
          <a:p>
            <a:pPr marL="269875" indent="-269875">
              <a:buFont typeface="Arial"/>
              <a:buChar char="•"/>
              <a:tabLst>
                <a:tab pos="179388" algn="l"/>
                <a:tab pos="269875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556000" algn="l"/>
                <a:tab pos="3911600" algn="l"/>
                <a:tab pos="4267200" algn="l"/>
              </a:tabLst>
            </a:pPr>
            <a:r>
              <a:rPr lang="en-GB" sz="2400" dirty="0" smtClean="0"/>
              <a:t>Respect </a:t>
            </a:r>
            <a:r>
              <a:rPr lang="en-GB" sz="2400" dirty="0"/>
              <a:t>confidentiality</a:t>
            </a:r>
            <a:r>
              <a:rPr lang="en-GB" sz="2400" dirty="0" smtClean="0"/>
              <a:t>.</a:t>
            </a:r>
            <a:endParaRPr lang="en-GB" sz="2400" dirty="0"/>
          </a:p>
          <a:p>
            <a:pPr marL="269875" indent="-269875">
              <a:buFont typeface="Arial"/>
              <a:buChar char="•"/>
              <a:tabLst>
                <a:tab pos="179388" algn="l"/>
                <a:tab pos="269875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556000" algn="l"/>
                <a:tab pos="3911600" algn="l"/>
                <a:tab pos="4267200" algn="l"/>
              </a:tabLst>
            </a:pPr>
            <a:r>
              <a:rPr lang="en-GB" sz="2400" dirty="0" smtClean="0"/>
              <a:t>Be </a:t>
            </a:r>
            <a:r>
              <a:rPr lang="en-GB" sz="2400" dirty="0"/>
              <a:t>punctual.</a:t>
            </a:r>
          </a:p>
        </p:txBody>
      </p:sp>
      <p:sp>
        <p:nvSpPr>
          <p:cNvPr id="116" name="Shape 116"/>
          <p:cNvSpPr/>
          <p:nvPr/>
        </p:nvSpPr>
        <p:spPr>
          <a:xfrm>
            <a:off x="102245" y="85086"/>
            <a:ext cx="1765301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1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 idx="4294967295"/>
          </p:nvPr>
        </p:nvSpPr>
        <p:spPr>
          <a:xfrm>
            <a:off x="262383" y="407109"/>
            <a:ext cx="8669090" cy="1325564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Returning to work – Managers’ and colleagues’ anxieties</a:t>
            </a:r>
          </a:p>
        </p:txBody>
      </p:sp>
      <p:sp>
        <p:nvSpPr>
          <p:cNvPr id="153" name="Shape 153"/>
          <p:cNvSpPr/>
          <p:nvPr/>
        </p:nvSpPr>
        <p:spPr>
          <a:xfrm>
            <a:off x="102245" y="85086"/>
            <a:ext cx="176530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10</a:t>
            </a:r>
          </a:p>
        </p:txBody>
      </p:sp>
      <p:sp>
        <p:nvSpPr>
          <p:cNvPr id="154" name="Shape 154"/>
          <p:cNvSpPr/>
          <p:nvPr/>
        </p:nvSpPr>
        <p:spPr>
          <a:xfrm>
            <a:off x="1342983" y="2036510"/>
            <a:ext cx="6717384" cy="3746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200" dirty="0">
                <a:latin typeface="Arial"/>
                <a:cs typeface="Arial"/>
              </a:rPr>
              <a:t>When a person is returning to work, their manager </a:t>
            </a:r>
            <a:r>
              <a:rPr lang="en-GB" sz="2200" dirty="0" smtClean="0">
                <a:latin typeface="Arial"/>
                <a:cs typeface="Arial"/>
              </a:rPr>
              <a:t/>
            </a:r>
            <a:br>
              <a:rPr lang="en-GB" sz="2200" dirty="0" smtClean="0">
                <a:latin typeface="Arial"/>
                <a:cs typeface="Arial"/>
              </a:rPr>
            </a:br>
            <a:r>
              <a:rPr lang="en-GB" sz="2200" dirty="0" smtClean="0">
                <a:latin typeface="Arial"/>
                <a:cs typeface="Arial"/>
              </a:rPr>
              <a:t>or </a:t>
            </a:r>
            <a:r>
              <a:rPr lang="en-GB" sz="2200" dirty="0">
                <a:latin typeface="Arial"/>
                <a:cs typeface="Arial"/>
              </a:rPr>
              <a:t>colleagues may often have anxieties about: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Have </a:t>
            </a:r>
            <a:r>
              <a:rPr lang="en-GB" sz="2200" dirty="0">
                <a:latin typeface="Arial"/>
                <a:cs typeface="Arial"/>
              </a:rPr>
              <a:t>they come back to work too soon?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What </a:t>
            </a:r>
            <a:r>
              <a:rPr lang="en-GB" sz="2200" dirty="0">
                <a:latin typeface="Arial"/>
                <a:cs typeface="Arial"/>
              </a:rPr>
              <a:t>can I say to them?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Should </a:t>
            </a:r>
            <a:r>
              <a:rPr lang="en-GB" sz="2200" dirty="0">
                <a:latin typeface="Arial"/>
                <a:cs typeface="Arial"/>
              </a:rPr>
              <a:t>I mention their loss and ask how they are?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Is </a:t>
            </a:r>
            <a:r>
              <a:rPr lang="en-GB" sz="2200" dirty="0">
                <a:latin typeface="Arial"/>
                <a:cs typeface="Arial"/>
              </a:rPr>
              <a:t>it best just to ignore them and get on with it?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Will </a:t>
            </a:r>
            <a:r>
              <a:rPr lang="en-GB" sz="2200" dirty="0">
                <a:latin typeface="Arial"/>
                <a:cs typeface="Arial"/>
              </a:rPr>
              <a:t>they be able to cope with the job?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Will </a:t>
            </a:r>
            <a:r>
              <a:rPr lang="en-GB" sz="2200" dirty="0">
                <a:latin typeface="Arial"/>
                <a:cs typeface="Arial"/>
              </a:rPr>
              <a:t>we have to carry them?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If </a:t>
            </a:r>
            <a:r>
              <a:rPr lang="en-GB" sz="2200" dirty="0">
                <a:latin typeface="Arial"/>
                <a:cs typeface="Arial"/>
              </a:rPr>
              <a:t>so, for how long</a:t>
            </a:r>
            <a:r>
              <a:rPr lang="en-GB" sz="2200" dirty="0" smtClean="0">
                <a:latin typeface="Arial"/>
                <a:cs typeface="Arial"/>
              </a:rPr>
              <a:t>?</a:t>
            </a:r>
            <a:r>
              <a:rPr dirty="0">
                <a:latin typeface="Arial"/>
                <a:cs typeface="Arial"/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 idx="4294967295"/>
          </p:nvPr>
        </p:nvSpPr>
        <p:spPr>
          <a:xfrm>
            <a:off x="628650" y="233892"/>
            <a:ext cx="7886700" cy="1325564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Dealing with the aftermath</a:t>
            </a:r>
          </a:p>
        </p:txBody>
      </p:sp>
      <p:sp>
        <p:nvSpPr>
          <p:cNvPr id="157" name="Shape 157"/>
          <p:cNvSpPr/>
          <p:nvPr/>
        </p:nvSpPr>
        <p:spPr>
          <a:xfrm>
            <a:off x="102245" y="85086"/>
            <a:ext cx="176530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11</a:t>
            </a:r>
          </a:p>
        </p:txBody>
      </p:sp>
      <p:sp>
        <p:nvSpPr>
          <p:cNvPr id="158" name="Shape 158"/>
          <p:cNvSpPr/>
          <p:nvPr/>
        </p:nvSpPr>
        <p:spPr>
          <a:xfrm>
            <a:off x="1331315" y="1811737"/>
            <a:ext cx="6991429" cy="2523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400" dirty="0">
                <a:latin typeface="Arial"/>
                <a:cs typeface="Arial"/>
              </a:rPr>
              <a:t>A return to work after a period of loss-related absence can be a difficult process for all concerned – the member of staff involved, his or her colleagues and the line manager. Each has a part to play in contributing to the success or otherwise of the process of reintegration. </a:t>
            </a:r>
            <a:r>
              <a:rPr dirty="0"/>
              <a:t>	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4497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Great expectations</a:t>
            </a:r>
          </a:p>
        </p:txBody>
      </p:sp>
      <p:sp>
        <p:nvSpPr>
          <p:cNvPr id="119" name="Shape 119"/>
          <p:cNvSpPr/>
          <p:nvPr/>
        </p:nvSpPr>
        <p:spPr>
          <a:xfrm>
            <a:off x="102245" y="85086"/>
            <a:ext cx="1765301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2</a:t>
            </a:r>
          </a:p>
        </p:txBody>
      </p:sp>
      <p:sp>
        <p:nvSpPr>
          <p:cNvPr id="6" name="Shape 115"/>
          <p:cNvSpPr txBox="1">
            <a:spLocks/>
          </p:cNvSpPr>
          <p:nvPr/>
        </p:nvSpPr>
        <p:spPr>
          <a:xfrm>
            <a:off x="1584332" y="1935675"/>
            <a:ext cx="6465887" cy="3610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269875"/>
            <a:r>
              <a:rPr lang="en-GB" sz="2600" dirty="0" smtClean="0"/>
              <a:t>Why </a:t>
            </a:r>
            <a:r>
              <a:rPr lang="en-GB" sz="2600" dirty="0"/>
              <a:t>have I come to this training event</a:t>
            </a:r>
            <a:r>
              <a:rPr lang="en-GB" sz="2600" dirty="0" smtClean="0"/>
              <a:t>?</a:t>
            </a:r>
            <a:endParaRPr lang="en-GB" sz="2600" dirty="0"/>
          </a:p>
          <a:p>
            <a:pPr marL="0" indent="269875"/>
            <a:r>
              <a:rPr lang="en-GB" sz="2600" dirty="0" smtClean="0"/>
              <a:t>What </a:t>
            </a:r>
            <a:r>
              <a:rPr lang="en-GB" sz="2600" dirty="0"/>
              <a:t>am I hoping to get out of it?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479253" y="476441"/>
            <a:ext cx="8108702" cy="713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lnSpc>
                <a:spcPct val="90000"/>
              </a:lnSpc>
              <a:defRPr sz="4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/>
              <a:t>The Dual Process Approach</a:t>
            </a:r>
          </a:p>
        </p:txBody>
      </p:sp>
      <p:sp>
        <p:nvSpPr>
          <p:cNvPr id="124" name="Shape 124"/>
          <p:cNvSpPr/>
          <p:nvPr/>
        </p:nvSpPr>
        <p:spPr>
          <a:xfrm>
            <a:off x="1091506" y="1710578"/>
            <a:ext cx="7362367" cy="383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GB" sz="2400" dirty="0">
                <a:latin typeface="Arial"/>
                <a:cs typeface="Arial"/>
              </a:rPr>
              <a:t>When we grieve, we deal with two processes at the same time - these are sometimes called orientations</a:t>
            </a:r>
            <a:r>
              <a:rPr lang="en-GB" sz="2400" dirty="0" smtClean="0">
                <a:latin typeface="Arial"/>
                <a:cs typeface="Arial"/>
              </a:rPr>
              <a:t>:</a:t>
            </a:r>
            <a:endParaRPr lang="en-GB" sz="2400" dirty="0">
              <a:latin typeface="Arial"/>
              <a:cs typeface="Arial"/>
            </a:endParaRPr>
          </a:p>
          <a:p>
            <a:pPr marL="342900" indent="-342900">
              <a:lnSpc>
                <a:spcPct val="11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400" dirty="0" smtClean="0">
                <a:latin typeface="Arial"/>
                <a:cs typeface="Arial"/>
              </a:rPr>
              <a:t>Loss </a:t>
            </a:r>
            <a:r>
              <a:rPr lang="en-GB" sz="2400" dirty="0">
                <a:latin typeface="Arial"/>
                <a:cs typeface="Arial"/>
              </a:rPr>
              <a:t>orientation</a:t>
            </a:r>
            <a:r>
              <a:rPr lang="en-GB" sz="2400" dirty="0" smtClean="0">
                <a:latin typeface="Arial"/>
                <a:cs typeface="Arial"/>
              </a:rPr>
              <a:t>.</a:t>
            </a:r>
            <a:endParaRPr lang="en-GB" sz="2400" dirty="0">
              <a:latin typeface="Arial"/>
              <a:cs typeface="Arial"/>
            </a:endParaRPr>
          </a:p>
          <a:p>
            <a:pPr marL="342900" indent="-342900">
              <a:lnSpc>
                <a:spcPct val="110000"/>
              </a:lnSpc>
              <a:spcAft>
                <a:spcPts val="600"/>
              </a:spcAft>
              <a:buFont typeface="Arial"/>
              <a:buChar char="•"/>
            </a:pPr>
            <a:r>
              <a:rPr lang="en-GB" sz="2400" dirty="0" smtClean="0">
                <a:latin typeface="Arial"/>
                <a:cs typeface="Arial"/>
              </a:rPr>
              <a:t>Restoration </a:t>
            </a:r>
            <a:r>
              <a:rPr lang="en-GB" sz="2400" dirty="0">
                <a:latin typeface="Arial"/>
                <a:cs typeface="Arial"/>
              </a:rPr>
              <a:t>orientation</a:t>
            </a:r>
            <a:r>
              <a:rPr lang="en-GB" sz="2400" dirty="0" smtClean="0">
                <a:latin typeface="Arial"/>
                <a:cs typeface="Arial"/>
              </a:rPr>
              <a:t>.</a:t>
            </a:r>
            <a:endParaRPr lang="en-GB" sz="2400" dirty="0">
              <a:latin typeface="Arial"/>
              <a:cs typeface="Arial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300"/>
              </a:spcAft>
            </a:pPr>
            <a:r>
              <a:rPr lang="en-GB" sz="2400" dirty="0">
                <a:latin typeface="Arial"/>
                <a:cs typeface="Arial"/>
              </a:rPr>
              <a:t>We move in and out of each of these all the time – feeling the pain and facing the future</a:t>
            </a:r>
            <a:r>
              <a:rPr lang="en-GB" sz="2400" dirty="0" smtClean="0">
                <a:latin typeface="Arial"/>
                <a:cs typeface="Arial"/>
              </a:rPr>
              <a:t>.</a:t>
            </a:r>
            <a:endParaRPr lang="en-GB" sz="2400" dirty="0">
              <a:latin typeface="Arial"/>
              <a:cs typeface="Arial"/>
            </a:endParaRPr>
          </a:p>
          <a:p>
            <a:pPr>
              <a:lnSpc>
                <a:spcPct val="110000"/>
              </a:lnSpc>
              <a:spcAft>
                <a:spcPts val="700"/>
              </a:spcAft>
            </a:pPr>
            <a:r>
              <a:rPr lang="en-GB" sz="2400" dirty="0">
                <a:latin typeface="Arial"/>
                <a:cs typeface="Arial"/>
              </a:rPr>
              <a:t>We always have to deal with both, even if one of </a:t>
            </a:r>
            <a:r>
              <a:rPr lang="en-GB" sz="2400" dirty="0" smtClean="0">
                <a:latin typeface="Arial"/>
                <a:cs typeface="Arial"/>
              </a:rPr>
              <a:t/>
            </a:r>
            <a:br>
              <a:rPr lang="en-GB" sz="2400" dirty="0" smtClean="0">
                <a:latin typeface="Arial"/>
                <a:cs typeface="Arial"/>
              </a:rPr>
            </a:br>
            <a:r>
              <a:rPr lang="en-GB" sz="2400" dirty="0" smtClean="0">
                <a:latin typeface="Arial"/>
                <a:cs typeface="Arial"/>
              </a:rPr>
              <a:t>them </a:t>
            </a:r>
            <a:r>
              <a:rPr lang="en-GB" sz="2400" dirty="0">
                <a:latin typeface="Arial"/>
                <a:cs typeface="Arial"/>
              </a:rPr>
              <a:t>fades significantly over a period of time</a:t>
            </a:r>
          </a:p>
        </p:txBody>
      </p:sp>
      <p:sp>
        <p:nvSpPr>
          <p:cNvPr id="125" name="Shape 125"/>
          <p:cNvSpPr/>
          <p:nvPr/>
        </p:nvSpPr>
        <p:spPr>
          <a:xfrm>
            <a:off x="102245" y="85086"/>
            <a:ext cx="176530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3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>
            <a:off x="102245" y="85086"/>
            <a:ext cx="176530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4</a:t>
            </a:r>
          </a:p>
        </p:txBody>
      </p:sp>
      <p:sp>
        <p:nvSpPr>
          <p:cNvPr id="128" name="Shape 128"/>
          <p:cNvSpPr/>
          <p:nvPr/>
        </p:nvSpPr>
        <p:spPr>
          <a:xfrm>
            <a:off x="360719" y="471379"/>
            <a:ext cx="8108703" cy="713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lnSpc>
                <a:spcPct val="90000"/>
              </a:lnSpc>
              <a:defRPr sz="4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/>
              <a:t>The idea of stages</a:t>
            </a:r>
          </a:p>
        </p:txBody>
      </p:sp>
      <p:sp>
        <p:nvSpPr>
          <p:cNvPr id="5" name="Shape 115"/>
          <p:cNvSpPr txBox="1">
            <a:spLocks/>
          </p:cNvSpPr>
          <p:nvPr/>
        </p:nvSpPr>
        <p:spPr>
          <a:xfrm>
            <a:off x="2377222" y="1835669"/>
            <a:ext cx="3505808" cy="252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GB" sz="2600" dirty="0"/>
              <a:t>Denial</a:t>
            </a:r>
          </a:p>
          <a:p>
            <a:pPr lvl="0"/>
            <a:r>
              <a:rPr lang="en-GB" sz="2600" dirty="0"/>
              <a:t>Numbness</a:t>
            </a:r>
          </a:p>
          <a:p>
            <a:pPr lvl="0"/>
            <a:r>
              <a:rPr lang="en-GB" sz="2600" dirty="0"/>
              <a:t>Anger</a:t>
            </a:r>
          </a:p>
          <a:p>
            <a:pPr lvl="0"/>
            <a:r>
              <a:rPr lang="en-GB" sz="2600" dirty="0"/>
              <a:t>Depression</a:t>
            </a:r>
          </a:p>
          <a:p>
            <a:pPr lvl="0"/>
            <a:r>
              <a:rPr lang="en-GB" sz="2600" dirty="0"/>
              <a:t>Acceptance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 idx="4294967295"/>
          </p:nvPr>
        </p:nvSpPr>
        <p:spPr>
          <a:xfrm>
            <a:off x="498650" y="345123"/>
            <a:ext cx="7886700" cy="1094981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The tasks of grief</a:t>
            </a:r>
          </a:p>
        </p:txBody>
      </p:sp>
      <p:sp>
        <p:nvSpPr>
          <p:cNvPr id="132" name="Shape 132"/>
          <p:cNvSpPr/>
          <p:nvPr/>
        </p:nvSpPr>
        <p:spPr>
          <a:xfrm>
            <a:off x="102245" y="85086"/>
            <a:ext cx="176530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5</a:t>
            </a:r>
          </a:p>
        </p:txBody>
      </p:sp>
      <p:sp>
        <p:nvSpPr>
          <p:cNvPr id="133" name="Shape 133"/>
          <p:cNvSpPr/>
          <p:nvPr/>
        </p:nvSpPr>
        <p:spPr>
          <a:xfrm>
            <a:off x="1737543" y="1734689"/>
            <a:ext cx="6346547" cy="2474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342900" indent="-342900">
              <a:lnSpc>
                <a:spcPct val="130000"/>
              </a:lnSpc>
              <a:buFont typeface="Arial"/>
              <a:buChar char="•"/>
            </a:pPr>
            <a:r>
              <a:rPr lang="en-GB" sz="2400" dirty="0">
                <a:latin typeface="Arial"/>
                <a:cs typeface="Arial"/>
              </a:rPr>
              <a:t>To accept the reality of the loss</a:t>
            </a:r>
            <a:r>
              <a:rPr lang="en-GB" sz="2400" dirty="0" smtClean="0">
                <a:latin typeface="Arial"/>
                <a:cs typeface="Arial"/>
              </a:rPr>
              <a:t>.</a:t>
            </a:r>
            <a:endParaRPr lang="en-GB" sz="2400" dirty="0">
              <a:latin typeface="Arial"/>
              <a:cs typeface="Arial"/>
            </a:endParaRPr>
          </a:p>
          <a:p>
            <a:pPr marL="342900" indent="-342900">
              <a:lnSpc>
                <a:spcPct val="130000"/>
              </a:lnSpc>
              <a:buFont typeface="Arial"/>
              <a:buChar char="•"/>
            </a:pPr>
            <a:r>
              <a:rPr lang="en-GB" sz="2400" dirty="0" smtClean="0">
                <a:latin typeface="Arial"/>
                <a:cs typeface="Arial"/>
              </a:rPr>
              <a:t>To </a:t>
            </a:r>
            <a:r>
              <a:rPr lang="en-GB" sz="2400" dirty="0">
                <a:latin typeface="Arial"/>
                <a:cs typeface="Arial"/>
              </a:rPr>
              <a:t>work through the pain of grief</a:t>
            </a:r>
            <a:r>
              <a:rPr lang="en-GB" sz="2400" dirty="0" smtClean="0">
                <a:latin typeface="Arial"/>
                <a:cs typeface="Arial"/>
              </a:rPr>
              <a:t>.</a:t>
            </a:r>
            <a:endParaRPr lang="en-GB" sz="2400" dirty="0">
              <a:latin typeface="Arial"/>
              <a:cs typeface="Arial"/>
            </a:endParaRPr>
          </a:p>
          <a:p>
            <a:pPr marL="342900" indent="-342900">
              <a:lnSpc>
                <a:spcPct val="130000"/>
              </a:lnSpc>
              <a:buFont typeface="Arial"/>
              <a:buChar char="•"/>
            </a:pPr>
            <a:r>
              <a:rPr lang="en-GB" sz="2400" dirty="0" smtClean="0">
                <a:latin typeface="Arial"/>
                <a:cs typeface="Arial"/>
              </a:rPr>
              <a:t>To </a:t>
            </a:r>
            <a:r>
              <a:rPr lang="en-GB" sz="2400" dirty="0">
                <a:latin typeface="Arial"/>
                <a:cs typeface="Arial"/>
              </a:rPr>
              <a:t>adjust to a world without the deceased (externally, internally and spiritually)</a:t>
            </a:r>
            <a:r>
              <a:rPr lang="en-GB" sz="2400" dirty="0" smtClean="0">
                <a:latin typeface="Arial"/>
                <a:cs typeface="Arial"/>
              </a:rPr>
              <a:t>.</a:t>
            </a:r>
            <a:endParaRPr lang="en-GB" sz="2400" dirty="0">
              <a:latin typeface="Arial"/>
              <a:cs typeface="Arial"/>
            </a:endParaRPr>
          </a:p>
          <a:p>
            <a:pPr marL="342900" indent="-342900">
              <a:lnSpc>
                <a:spcPct val="130000"/>
              </a:lnSpc>
              <a:buFont typeface="Arial"/>
              <a:buChar char="•"/>
            </a:pPr>
            <a:r>
              <a:rPr lang="en-GB" sz="2400" dirty="0" smtClean="0">
                <a:latin typeface="Arial"/>
                <a:cs typeface="Arial"/>
              </a:rPr>
              <a:t>To </a:t>
            </a:r>
            <a:r>
              <a:rPr lang="en-GB" sz="2400" dirty="0">
                <a:latin typeface="Arial"/>
                <a:cs typeface="Arial"/>
              </a:rPr>
              <a:t>move on emotionally</a:t>
            </a:r>
            <a:r>
              <a:rPr lang="en-GB" sz="2400" dirty="0" smtClean="0">
                <a:latin typeface="Arial"/>
                <a:cs typeface="Arial"/>
              </a:rPr>
              <a:t>.</a:t>
            </a:r>
            <a:endParaRPr lang="en-GB" sz="2400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 idx="4294967295"/>
          </p:nvPr>
        </p:nvSpPr>
        <p:spPr>
          <a:xfrm>
            <a:off x="628650" y="365125"/>
            <a:ext cx="7886700" cy="117782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Finding new meanings</a:t>
            </a:r>
          </a:p>
        </p:txBody>
      </p:sp>
      <p:sp>
        <p:nvSpPr>
          <p:cNvPr id="137" name="Shape 137"/>
          <p:cNvSpPr/>
          <p:nvPr/>
        </p:nvSpPr>
        <p:spPr>
          <a:xfrm>
            <a:off x="102245" y="85086"/>
            <a:ext cx="176530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6</a:t>
            </a:r>
          </a:p>
        </p:txBody>
      </p:sp>
      <p:sp>
        <p:nvSpPr>
          <p:cNvPr id="138" name="Shape 138"/>
          <p:cNvSpPr/>
          <p:nvPr/>
        </p:nvSpPr>
        <p:spPr>
          <a:xfrm>
            <a:off x="1455156" y="1867007"/>
            <a:ext cx="6425060" cy="31665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10000"/>
              </a:lnSpc>
              <a:spcBef>
                <a:spcPts val="1500"/>
              </a:spcBef>
              <a:buSzPct val="100000"/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sz="2600" dirty="0">
                <a:sym typeface="Arial"/>
              </a:rPr>
              <a:t>This approach emphasises the importance of creating a new meaning for life after a loved one has died, in which their memory plays a full part. This includes 'telling the story' of the loved one for a long time afterwards, and weaving it into the new story of your </a:t>
            </a:r>
            <a:r>
              <a:rPr lang="en-GB" sz="2600" dirty="0" smtClean="0">
                <a:sym typeface="Arial"/>
              </a:rPr>
              <a:t>life.</a:t>
            </a:r>
            <a:endParaRPr lang="en-GB" sz="2600" dirty="0"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title" idx="4294967295"/>
          </p:nvPr>
        </p:nvSpPr>
        <p:spPr>
          <a:xfrm>
            <a:off x="628650" y="365125"/>
            <a:ext cx="7886700" cy="1198819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Disenfranchised grief</a:t>
            </a:r>
          </a:p>
        </p:txBody>
      </p:sp>
      <p:sp>
        <p:nvSpPr>
          <p:cNvPr id="141" name="Shape 141"/>
          <p:cNvSpPr/>
          <p:nvPr/>
        </p:nvSpPr>
        <p:spPr>
          <a:xfrm>
            <a:off x="102245" y="85086"/>
            <a:ext cx="176530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7</a:t>
            </a:r>
          </a:p>
        </p:txBody>
      </p:sp>
      <p:sp>
        <p:nvSpPr>
          <p:cNvPr id="5" name="Shape 138"/>
          <p:cNvSpPr/>
          <p:nvPr/>
        </p:nvSpPr>
        <p:spPr>
          <a:xfrm>
            <a:off x="1633575" y="1992964"/>
            <a:ext cx="6425060" cy="18589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2400" dirty="0">
                <a:latin typeface="Arial"/>
                <a:cs typeface="Arial"/>
              </a:rPr>
              <a:t>Disenfranchised grief is when</a:t>
            </a:r>
            <a:r>
              <a:rPr lang="en-GB" sz="2400" dirty="0" smtClean="0">
                <a:latin typeface="Arial"/>
                <a:cs typeface="Arial"/>
              </a:rPr>
              <a:t>:</a:t>
            </a:r>
            <a:endParaRPr lang="en-GB" sz="2400" dirty="0">
              <a:latin typeface="Arial"/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GB" sz="2400" dirty="0" smtClean="0">
                <a:latin typeface="Arial"/>
                <a:cs typeface="Arial"/>
              </a:rPr>
              <a:t>A </a:t>
            </a:r>
            <a:r>
              <a:rPr lang="en-GB" sz="2400" dirty="0">
                <a:latin typeface="Arial"/>
                <a:cs typeface="Arial"/>
              </a:rPr>
              <a:t>loss cannot be openly acknowledged, socially sanctioned, or publicly mourned</a:t>
            </a:r>
            <a:r>
              <a:rPr lang="en-GB" sz="2400" dirty="0" smtClean="0">
                <a:latin typeface="Arial"/>
                <a:cs typeface="Arial"/>
              </a:rPr>
              <a:t>.</a:t>
            </a:r>
            <a:endParaRPr lang="en-GB" sz="2400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GB" sz="2400" dirty="0" smtClean="0">
                <a:latin typeface="Arial"/>
                <a:cs typeface="Arial"/>
              </a:rPr>
              <a:t>There </a:t>
            </a:r>
            <a:r>
              <a:rPr lang="en-GB" sz="2400" dirty="0">
                <a:latin typeface="Arial"/>
                <a:cs typeface="Arial"/>
              </a:rPr>
              <a:t>is no perceived 'right to grieve'.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 idx="4294967295"/>
          </p:nvPr>
        </p:nvSpPr>
        <p:spPr>
          <a:xfrm>
            <a:off x="628650" y="291653"/>
            <a:ext cx="7886700" cy="8629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Staff care</a:t>
            </a:r>
          </a:p>
        </p:txBody>
      </p:sp>
      <p:sp>
        <p:nvSpPr>
          <p:cNvPr id="145" name="Shape 145"/>
          <p:cNvSpPr/>
          <p:nvPr/>
        </p:nvSpPr>
        <p:spPr>
          <a:xfrm>
            <a:off x="102245" y="85086"/>
            <a:ext cx="176530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8</a:t>
            </a:r>
          </a:p>
        </p:txBody>
      </p:sp>
      <p:sp>
        <p:nvSpPr>
          <p:cNvPr id="5" name="Shape 133"/>
          <p:cNvSpPr/>
          <p:nvPr/>
        </p:nvSpPr>
        <p:spPr>
          <a:xfrm>
            <a:off x="923578" y="1249054"/>
            <a:ext cx="7812167" cy="4862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/>
              <a:buChar char="•"/>
            </a:pPr>
            <a:r>
              <a:rPr lang="en-GB" sz="2000" dirty="0">
                <a:latin typeface="Arial"/>
                <a:cs typeface="Arial"/>
              </a:rPr>
              <a:t>Are there guidelines for compassionate leave?</a:t>
            </a:r>
          </a:p>
          <a:p>
            <a:pPr marL="342900" lvl="0" indent="-342900">
              <a:spcAft>
                <a:spcPts val="600"/>
              </a:spcAft>
              <a:buFont typeface="Arial"/>
              <a:buChar char="•"/>
            </a:pPr>
            <a:r>
              <a:rPr lang="en-GB" sz="2000" dirty="0">
                <a:latin typeface="Arial"/>
                <a:cs typeface="Arial"/>
              </a:rPr>
              <a:t>What is an employee who has been bereaved entitled to expect?</a:t>
            </a:r>
          </a:p>
          <a:p>
            <a:pPr marL="342900" lvl="0" indent="-342900">
              <a:spcAft>
                <a:spcPts val="600"/>
              </a:spcAft>
              <a:buFont typeface="Arial"/>
              <a:buChar char="•"/>
            </a:pPr>
            <a:r>
              <a:rPr lang="en-GB" sz="2000" dirty="0">
                <a:latin typeface="Arial"/>
                <a:cs typeface="Arial"/>
              </a:rPr>
              <a:t>Are there arrangements for an employee to be able to take unpaid leave without losing their basic rights?</a:t>
            </a:r>
          </a:p>
          <a:p>
            <a:pPr marL="342900" lvl="0" indent="-342900">
              <a:spcAft>
                <a:spcPts val="600"/>
              </a:spcAft>
              <a:buFont typeface="Arial"/>
              <a:buChar char="•"/>
            </a:pPr>
            <a:r>
              <a:rPr lang="en-GB" sz="2000" dirty="0">
                <a:latin typeface="Arial"/>
                <a:cs typeface="Arial"/>
              </a:rPr>
              <a:t>Does the organisation allow flexi-working to help people experiencing grief and loss return to their employment?</a:t>
            </a:r>
          </a:p>
          <a:p>
            <a:pPr marL="342900" lvl="0" indent="-342900">
              <a:spcAft>
                <a:spcPts val="600"/>
              </a:spcAft>
              <a:buFont typeface="Arial"/>
              <a:buChar char="•"/>
            </a:pPr>
            <a:r>
              <a:rPr lang="en-GB" sz="2000" dirty="0">
                <a:latin typeface="Arial"/>
                <a:cs typeface="Arial"/>
              </a:rPr>
              <a:t>Health and safety: Does it recognise that people experiencing </a:t>
            </a:r>
            <a:r>
              <a:rPr lang="en-GB" sz="2000" dirty="0" smtClean="0">
                <a:latin typeface="Arial"/>
                <a:cs typeface="Arial"/>
              </a:rPr>
              <a:t/>
            </a:r>
            <a:br>
              <a:rPr lang="en-GB" sz="2000" dirty="0" smtClean="0">
                <a:latin typeface="Arial"/>
                <a:cs typeface="Arial"/>
              </a:rPr>
            </a:br>
            <a:r>
              <a:rPr lang="en-GB" sz="2000" dirty="0" smtClean="0">
                <a:latin typeface="Arial"/>
                <a:cs typeface="Arial"/>
              </a:rPr>
              <a:t>the </a:t>
            </a:r>
            <a:r>
              <a:rPr lang="en-GB" sz="2000" dirty="0">
                <a:latin typeface="Arial"/>
                <a:cs typeface="Arial"/>
              </a:rPr>
              <a:t>stress of loss and grief may have reduced capacity to </a:t>
            </a:r>
            <a:r>
              <a:rPr lang="en-GB" sz="2000" dirty="0" smtClean="0">
                <a:latin typeface="Arial"/>
                <a:cs typeface="Arial"/>
              </a:rPr>
              <a:t/>
            </a:r>
            <a:br>
              <a:rPr lang="en-GB" sz="2000" dirty="0" smtClean="0">
                <a:latin typeface="Arial"/>
                <a:cs typeface="Arial"/>
              </a:rPr>
            </a:br>
            <a:r>
              <a:rPr lang="en-GB" sz="2000" dirty="0" smtClean="0">
                <a:latin typeface="Arial"/>
                <a:cs typeface="Arial"/>
              </a:rPr>
              <a:t>operate </a:t>
            </a:r>
            <a:r>
              <a:rPr lang="en-GB" sz="2000" dirty="0">
                <a:latin typeface="Arial"/>
                <a:cs typeface="Arial"/>
              </a:rPr>
              <a:t>machinery and equipment safely?</a:t>
            </a:r>
          </a:p>
          <a:p>
            <a:pPr marL="342900" lvl="0" indent="-342900">
              <a:spcAft>
                <a:spcPts val="600"/>
              </a:spcAft>
              <a:buFont typeface="Arial"/>
              <a:buChar char="•"/>
            </a:pPr>
            <a:r>
              <a:rPr lang="en-GB" sz="2000" dirty="0">
                <a:latin typeface="Arial"/>
                <a:cs typeface="Arial"/>
              </a:rPr>
              <a:t>If there are major critical incidents in your organisation, how would employees be cared for effectively to help avoid the disabling problems of post-traumatic stress?</a:t>
            </a:r>
          </a:p>
          <a:p>
            <a:pPr marL="342900" lvl="0" indent="-342900">
              <a:spcAft>
                <a:spcPts val="600"/>
              </a:spcAft>
              <a:buFont typeface="Arial"/>
              <a:buChar char="•"/>
            </a:pPr>
            <a:r>
              <a:rPr lang="en-GB" sz="2000" dirty="0">
                <a:latin typeface="Arial"/>
                <a:cs typeface="Arial"/>
              </a:rPr>
              <a:t>Does your organisation have a confidential counselling service </a:t>
            </a:r>
            <a:r>
              <a:rPr lang="en-GB" sz="2000" dirty="0" smtClean="0">
                <a:latin typeface="Arial"/>
                <a:cs typeface="Arial"/>
              </a:rPr>
              <a:t/>
            </a:r>
            <a:br>
              <a:rPr lang="en-GB" sz="2000" dirty="0" smtClean="0">
                <a:latin typeface="Arial"/>
                <a:cs typeface="Arial"/>
              </a:rPr>
            </a:br>
            <a:r>
              <a:rPr lang="en-GB" sz="2000" dirty="0" smtClean="0">
                <a:latin typeface="Arial"/>
                <a:cs typeface="Arial"/>
              </a:rPr>
              <a:t>or </a:t>
            </a:r>
            <a:r>
              <a:rPr lang="en-GB" sz="2000" dirty="0">
                <a:latin typeface="Arial"/>
                <a:cs typeface="Arial"/>
              </a:rPr>
              <a:t>'Employee Assistance Programme'?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 idx="4294967295"/>
          </p:nvPr>
        </p:nvSpPr>
        <p:spPr>
          <a:xfrm>
            <a:off x="628650" y="291653"/>
            <a:ext cx="7886700" cy="1325564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Returning to 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– </a:t>
            </a:r>
            <a:r>
              <a:rPr lang="en-GB" dirty="0"/>
              <a:t>personal anxieties</a:t>
            </a:r>
          </a:p>
        </p:txBody>
      </p:sp>
      <p:sp>
        <p:nvSpPr>
          <p:cNvPr id="149" name="Shape 149"/>
          <p:cNvSpPr/>
          <p:nvPr/>
        </p:nvSpPr>
        <p:spPr>
          <a:xfrm>
            <a:off x="102245" y="85086"/>
            <a:ext cx="176530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Slide 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50118" y="2025781"/>
            <a:ext cx="7556592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200" dirty="0">
                <a:latin typeface="Arial"/>
                <a:cs typeface="Arial"/>
              </a:rPr>
              <a:t>People returning to work often have anxieties about: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How </a:t>
            </a:r>
            <a:r>
              <a:rPr lang="en-GB" sz="2200" dirty="0">
                <a:latin typeface="Arial"/>
                <a:cs typeface="Arial"/>
              </a:rPr>
              <a:t>their workmates, colleagues and managers will react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The </a:t>
            </a:r>
            <a:r>
              <a:rPr lang="en-GB" sz="2200" dirty="0">
                <a:latin typeface="Arial"/>
                <a:cs typeface="Arial"/>
              </a:rPr>
              <a:t>extent to which 'things have moved on' without </a:t>
            </a:r>
            <a:r>
              <a:rPr lang="en-GB" sz="2200" dirty="0" smtClean="0">
                <a:latin typeface="Arial"/>
                <a:cs typeface="Arial"/>
              </a:rPr>
              <a:t/>
            </a:r>
            <a:br>
              <a:rPr lang="en-GB" sz="2200" dirty="0" smtClean="0">
                <a:latin typeface="Arial"/>
                <a:cs typeface="Arial"/>
              </a:rPr>
            </a:br>
            <a:r>
              <a:rPr lang="en-GB" sz="2200" dirty="0" smtClean="0">
                <a:latin typeface="Arial"/>
                <a:cs typeface="Arial"/>
              </a:rPr>
              <a:t>me </a:t>
            </a:r>
            <a:r>
              <a:rPr lang="en-GB" sz="2200" dirty="0">
                <a:latin typeface="Arial"/>
                <a:cs typeface="Arial"/>
              </a:rPr>
              <a:t>– ‘am I still needed and valued</a:t>
            </a:r>
            <a:r>
              <a:rPr lang="en-GB" sz="2200" dirty="0" smtClean="0">
                <a:latin typeface="Arial"/>
                <a:cs typeface="Arial"/>
              </a:rPr>
              <a:t>?’</a:t>
            </a:r>
            <a:endParaRPr lang="en-GB" sz="2200" dirty="0">
              <a:latin typeface="Arial"/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'</a:t>
            </a:r>
            <a:r>
              <a:rPr lang="en-GB" sz="2200" dirty="0">
                <a:latin typeface="Arial"/>
                <a:cs typeface="Arial"/>
              </a:rPr>
              <a:t>Will I be able to cope at my job?'     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'</a:t>
            </a:r>
            <a:r>
              <a:rPr lang="en-GB" sz="2200" dirty="0">
                <a:latin typeface="Arial"/>
                <a:cs typeface="Arial"/>
              </a:rPr>
              <a:t>Will I make a fool of myself and burst into tears when people ask how I am</a:t>
            </a:r>
            <a:r>
              <a:rPr lang="en-GB" sz="2200" dirty="0" smtClean="0">
                <a:latin typeface="Arial"/>
                <a:cs typeface="Arial"/>
              </a:rPr>
              <a:t>?’</a:t>
            </a:r>
            <a:endParaRPr lang="en-GB" sz="2200" dirty="0">
              <a:latin typeface="Arial"/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GB" sz="2200" dirty="0" smtClean="0">
                <a:latin typeface="Arial"/>
                <a:cs typeface="Arial"/>
              </a:rPr>
              <a:t>'</a:t>
            </a:r>
            <a:r>
              <a:rPr lang="en-GB" sz="2200" dirty="0">
                <a:latin typeface="Arial"/>
                <a:cs typeface="Arial"/>
              </a:rPr>
              <a:t>Will I be able to get back to speed quickly enough? </a:t>
            </a:r>
            <a:r>
              <a:rPr lang="en-GB" sz="2200" dirty="0" smtClean="0">
                <a:latin typeface="Arial"/>
                <a:cs typeface="Arial"/>
              </a:rPr>
              <a:t/>
            </a:r>
            <a:br>
              <a:rPr lang="en-GB" sz="2200" dirty="0" smtClean="0">
                <a:latin typeface="Arial"/>
                <a:cs typeface="Arial"/>
              </a:rPr>
            </a:br>
            <a:r>
              <a:rPr lang="en-GB" sz="2200" dirty="0" smtClean="0">
                <a:latin typeface="Arial"/>
                <a:cs typeface="Arial"/>
              </a:rPr>
              <a:t>Or </a:t>
            </a:r>
            <a:r>
              <a:rPr lang="en-GB" sz="2200" dirty="0">
                <a:latin typeface="Arial"/>
                <a:cs typeface="Arial"/>
              </a:rPr>
              <a:t>ever</a:t>
            </a:r>
            <a:r>
              <a:rPr lang="en-GB" sz="2200" dirty="0" smtClean="0">
                <a:latin typeface="Arial"/>
                <a:cs typeface="Arial"/>
              </a:rPr>
              <a:t>?’</a:t>
            </a:r>
            <a:endParaRPr lang="en-GB" sz="2200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468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Some basic ground rules</vt:lpstr>
      <vt:lpstr>Great expectations</vt:lpstr>
      <vt:lpstr>PowerPoint Presentation</vt:lpstr>
      <vt:lpstr>PowerPoint Presentation</vt:lpstr>
      <vt:lpstr>The tasks of grief</vt:lpstr>
      <vt:lpstr>Finding new meanings</vt:lpstr>
      <vt:lpstr>Disenfranchised grief</vt:lpstr>
      <vt:lpstr>Staff care</vt:lpstr>
      <vt:lpstr>Returning to work  – personal anxieties</vt:lpstr>
      <vt:lpstr>Returning to work – Managers’ and colleagues’ anxieties</vt:lpstr>
      <vt:lpstr>Dealing with the aftermath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do bullying and harassment come from? </dc:title>
  <cp:lastModifiedBy>Pavilion Publishing</cp:lastModifiedBy>
  <cp:revision>38</cp:revision>
  <cp:lastPrinted>2019-04-24T10:34:15Z</cp:lastPrinted>
  <dcterms:modified xsi:type="dcterms:W3CDTF">2019-04-24T10:34:18Z</dcterms:modified>
</cp:coreProperties>
</file>