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3" r:id="rId2"/>
    <p:sldId id="268" r:id="rId3"/>
    <p:sldId id="291" r:id="rId4"/>
    <p:sldId id="259" r:id="rId5"/>
    <p:sldId id="283" r:id="rId6"/>
    <p:sldId id="296" r:id="rId7"/>
    <p:sldId id="281" r:id="rId8"/>
    <p:sldId id="298" r:id="rId9"/>
    <p:sldId id="287" r:id="rId10"/>
    <p:sldId id="289" r:id="rId11"/>
    <p:sldId id="262" r:id="rId12"/>
    <p:sldId id="290" r:id="rId13"/>
    <p:sldId id="284" r:id="rId14"/>
    <p:sldId id="292" r:id="rId15"/>
    <p:sldId id="294" r:id="rId16"/>
    <p:sldId id="286" r:id="rId17"/>
    <p:sldId id="295" r:id="rId18"/>
    <p:sldId id="267" r:id="rId19"/>
    <p:sldId id="276" r:id="rId20"/>
    <p:sldId id="277" r:id="rId21"/>
    <p:sldId id="297" r:id="rId22"/>
  </p:sldIdLst>
  <p:sldSz cx="12192000" cy="6858000"/>
  <p:notesSz cx="6889750"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EEAE4B47-730A-4B00-A053-073CCFE9B0A3}">
          <p14:sldIdLst/>
        </p14:section>
        <p14:section name="Untitled Section" id="{F34BD37A-4A8B-408C-9A8A-222E717BB648}">
          <p14:sldIdLst>
            <p14:sldId id="273"/>
            <p14:sldId id="268"/>
            <p14:sldId id="291"/>
            <p14:sldId id="259"/>
            <p14:sldId id="283"/>
            <p14:sldId id="296"/>
            <p14:sldId id="281"/>
            <p14:sldId id="298"/>
            <p14:sldId id="287"/>
            <p14:sldId id="289"/>
            <p14:sldId id="262"/>
            <p14:sldId id="290"/>
            <p14:sldId id="284"/>
            <p14:sldId id="292"/>
            <p14:sldId id="294"/>
            <p14:sldId id="286"/>
            <p14:sldId id="295"/>
            <p14:sldId id="267"/>
            <p14:sldId id="276"/>
            <p14:sldId id="277"/>
            <p14:sldId id="297"/>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ine"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94"/>
  </p:normalViewPr>
  <p:slideViewPr>
    <p:cSldViewPr snapToGrid="0">
      <p:cViewPr varScale="1">
        <p:scale>
          <a:sx n="117" d="100"/>
          <a:sy n="117" d="100"/>
        </p:scale>
        <p:origin x="784"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02075" y="0"/>
            <a:ext cx="2986088" cy="501650"/>
          </a:xfrm>
          <a:prstGeom prst="rect">
            <a:avLst/>
          </a:prstGeom>
        </p:spPr>
        <p:txBody>
          <a:bodyPr vert="horz" lIns="91440" tIns="45720" rIns="91440" bIns="45720" rtlCol="0"/>
          <a:lstStyle>
            <a:lvl1pPr algn="r">
              <a:defRPr sz="1200"/>
            </a:lvl1pPr>
          </a:lstStyle>
          <a:p>
            <a:fld id="{7CA237FB-E0EC-854B-896E-D836A50723C4}" type="datetimeFigureOut">
              <a:rPr lang="en-US" smtClean="0"/>
              <a:t>1/9/20</a:t>
            </a:fld>
            <a:endParaRPr lang="en-US"/>
          </a:p>
        </p:txBody>
      </p:sp>
      <p:sp>
        <p:nvSpPr>
          <p:cNvPr id="4" name="Slide Image Placeholder 3"/>
          <p:cNvSpPr>
            <a:spLocks noGrp="1" noRot="1" noChangeAspect="1"/>
          </p:cNvSpPr>
          <p:nvPr>
            <p:ph type="sldImg" idx="2"/>
          </p:nvPr>
        </p:nvSpPr>
        <p:spPr>
          <a:xfrm>
            <a:off x="104775" y="750888"/>
            <a:ext cx="6680200" cy="37576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759325"/>
            <a:ext cx="5511800" cy="4510088"/>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7063"/>
            <a:ext cx="2986088" cy="5016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02075" y="9517063"/>
            <a:ext cx="2986088" cy="501650"/>
          </a:xfrm>
          <a:prstGeom prst="rect">
            <a:avLst/>
          </a:prstGeom>
        </p:spPr>
        <p:txBody>
          <a:bodyPr vert="horz" lIns="91440" tIns="45720" rIns="91440" bIns="45720" rtlCol="0" anchor="b"/>
          <a:lstStyle>
            <a:lvl1pPr algn="r">
              <a:defRPr sz="1200"/>
            </a:lvl1pPr>
          </a:lstStyle>
          <a:p>
            <a:fld id="{ED4C9957-35DF-484C-8427-90046CA572BC}" type="slidenum">
              <a:rPr lang="en-US" smtClean="0"/>
              <a:t>‹#›</a:t>
            </a:fld>
            <a:endParaRPr lang="en-US"/>
          </a:p>
        </p:txBody>
      </p:sp>
    </p:spTree>
    <p:extLst>
      <p:ext uri="{BB962C8B-B14F-4D97-AF65-F5344CB8AC3E}">
        <p14:creationId xmlns:p14="http://schemas.microsoft.com/office/powerpoint/2010/main" val="40778838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4C9957-35DF-484C-8427-90046CA572BC}" type="slidenum">
              <a:rPr lang="en-US" smtClean="0"/>
              <a:t>1</a:t>
            </a:fld>
            <a:endParaRPr lang="en-US"/>
          </a:p>
        </p:txBody>
      </p:sp>
    </p:spTree>
    <p:extLst>
      <p:ext uri="{BB962C8B-B14F-4D97-AF65-F5344CB8AC3E}">
        <p14:creationId xmlns:p14="http://schemas.microsoft.com/office/powerpoint/2010/main" val="2131136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2DFC5-C23C-49D2-9621-76E7995FC9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B3E252D-7BB2-49F4-AB59-17093425C4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526497-538A-4F7A-8273-ACA77202CDB4}"/>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5" name="Footer Placeholder 4">
            <a:extLst>
              <a:ext uri="{FF2B5EF4-FFF2-40B4-BE49-F238E27FC236}">
                <a16:creationId xmlns:a16="http://schemas.microsoft.com/office/drawing/2014/main" id="{5088E314-BFF2-44C1-85CC-A56568864BF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EF40729D-C96A-4CED-AC7E-BA9B3C0BC0D6}"/>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756258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5738F-04B9-43C4-8F5D-7E8A6C962EB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D2D1D2-CD2B-454D-B9FF-C02C3BB182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BFED88-3978-44A9-82BF-5FD55947FC28}"/>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5" name="Footer Placeholder 4">
            <a:extLst>
              <a:ext uri="{FF2B5EF4-FFF2-40B4-BE49-F238E27FC236}">
                <a16:creationId xmlns:a16="http://schemas.microsoft.com/office/drawing/2014/main" id="{58D79F59-6C54-406F-891B-8EA5410A09CB}"/>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D7644F00-BB24-4762-948C-BFAA8E19C3A4}"/>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640105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585CDC-C78C-42B0-8C38-2E9AE335D71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B5B078E-3EC4-4C54-86DC-94A002A827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4CCFA43-2F6C-4E70-8B0B-094EE89C7483}"/>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5" name="Footer Placeholder 4">
            <a:extLst>
              <a:ext uri="{FF2B5EF4-FFF2-40B4-BE49-F238E27FC236}">
                <a16:creationId xmlns:a16="http://schemas.microsoft.com/office/drawing/2014/main" id="{5EE3E44F-E994-4BB4-A475-BDE44A0F11A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BADCD02C-8446-49B6-9060-D09F5C03B488}"/>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3234039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EC5E5-A9A4-4259-BF8D-ABDAE77B0CC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23A352-B495-4ADE-AA0B-6A54BD533E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E93335-CC29-4128-A41A-175FDD323443}"/>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5" name="Footer Placeholder 4">
            <a:extLst>
              <a:ext uri="{FF2B5EF4-FFF2-40B4-BE49-F238E27FC236}">
                <a16:creationId xmlns:a16="http://schemas.microsoft.com/office/drawing/2014/main" id="{3A967C0F-9F69-46F0-98B5-D938CB500DA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A209D1F-A1B6-410E-9399-88D4BE5D1B70}"/>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3061574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A06CF-3014-4DD1-ABF0-806CE9F0BF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2516128-5BCF-4ECE-B7D1-01803553C9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DB2272-79C7-45CC-BEE7-94B34B6AA3C6}"/>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5" name="Footer Placeholder 4">
            <a:extLst>
              <a:ext uri="{FF2B5EF4-FFF2-40B4-BE49-F238E27FC236}">
                <a16:creationId xmlns:a16="http://schemas.microsoft.com/office/drawing/2014/main" id="{CA7E8F66-4715-42DE-967C-186D6DE03CB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41C8FF4-BEEA-404C-879E-3D68832A6B78}"/>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4206194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FAD80-F30B-4638-96B4-67CF322B64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43484A-343D-4AF2-B498-C025F06BDC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1573CFF-DD2C-4E73-8971-46A28FCB2B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A55BBA9-9E65-404A-94DD-233BB0C0529A}"/>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6" name="Footer Placeholder 5">
            <a:extLst>
              <a:ext uri="{FF2B5EF4-FFF2-40B4-BE49-F238E27FC236}">
                <a16:creationId xmlns:a16="http://schemas.microsoft.com/office/drawing/2014/main" id="{5F074B62-927D-4E61-BDA8-93E34C229D5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C509A3DE-E9E9-4A62-B0C0-2A75764EA7D8}"/>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2453054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30CA8-8627-4854-BCCF-ECFDF955473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F17225D-D2F1-4DA9-B8E2-9B004F2209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44D954-39F8-4F00-BAC6-333DA5DA86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6759B38-52B5-43A2-93DD-2E1738D063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1E137F-3D48-4E22-AFF3-F1B81C9284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8DCAFA3-7E46-41F6-A6F8-FA6B52B981DB}"/>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8" name="Footer Placeholder 7">
            <a:extLst>
              <a:ext uri="{FF2B5EF4-FFF2-40B4-BE49-F238E27FC236}">
                <a16:creationId xmlns:a16="http://schemas.microsoft.com/office/drawing/2014/main" id="{0DB4A5C5-B5A4-4230-A204-9EADEABB876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194C0EAD-A4CE-45AB-9B40-F948BD749E57}"/>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3931633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73003-2674-41DB-94DB-1DA3EDDFD15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17493BD-4025-4EAF-A760-AB8039FD427F}"/>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4" name="Footer Placeholder 3">
            <a:extLst>
              <a:ext uri="{FF2B5EF4-FFF2-40B4-BE49-F238E27FC236}">
                <a16:creationId xmlns:a16="http://schemas.microsoft.com/office/drawing/2014/main" id="{BCA8C9C1-9325-4254-A113-22B67937475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8FB26F50-4411-4248-84D3-538167C27BA5}"/>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1420945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7ECDA3-A667-4F64-BE25-8E1D7E3A3C54}"/>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3" name="Footer Placeholder 2">
            <a:extLst>
              <a:ext uri="{FF2B5EF4-FFF2-40B4-BE49-F238E27FC236}">
                <a16:creationId xmlns:a16="http://schemas.microsoft.com/office/drawing/2014/main" id="{109A77E0-4A94-4D85-8888-EC36C5C8345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6A17E1C7-9115-40B5-B0D4-4C94B61E89CF}"/>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1508914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83BBB-A86D-4A87-87DC-9C546DEF79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BFE79B8-9CA6-49DF-9CE3-71FAB7B2D5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D2A21B2-D3FB-481D-A41F-F975462B9D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A56D61-07CD-4660-8EAE-DAA821E33F11}"/>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6" name="Footer Placeholder 5">
            <a:extLst>
              <a:ext uri="{FF2B5EF4-FFF2-40B4-BE49-F238E27FC236}">
                <a16:creationId xmlns:a16="http://schemas.microsoft.com/office/drawing/2014/main" id="{EC650FFF-15CF-412E-B30B-7694BF13985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ADFAB439-6220-427A-83D2-730B54B4C0A4}"/>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2185326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F55C-2A46-44D2-9AE8-09C168BFA4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86C57EA-D716-47DB-ABC1-6EC2306D50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34C3DB9-B077-467E-B189-90FC3E398A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C543A5-6B48-41F8-AAFD-E31A9F4E7BFA}"/>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09/01/2020</a:t>
            </a:fld>
            <a:endParaRPr lang="en-GB"/>
          </a:p>
        </p:txBody>
      </p:sp>
      <p:sp>
        <p:nvSpPr>
          <p:cNvPr id="6" name="Footer Placeholder 5">
            <a:extLst>
              <a:ext uri="{FF2B5EF4-FFF2-40B4-BE49-F238E27FC236}">
                <a16:creationId xmlns:a16="http://schemas.microsoft.com/office/drawing/2014/main" id="{DEED0CC8-8F87-4A99-9E9F-A12CD3FCD43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EE58C562-1FDA-4279-ADA5-C641C58007A8}"/>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1620153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0F328F-396A-4ACD-9EE4-7BDF936841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EAA536C-367A-4965-8253-2BDF1295EC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7"/>
          <p:cNvSpPr>
            <a:spLocks noChangeArrowheads="1"/>
          </p:cNvSpPr>
          <p:nvPr userDrawn="1"/>
        </p:nvSpPr>
        <p:spPr bwMode="auto">
          <a:xfrm>
            <a:off x="0" y="6471190"/>
            <a:ext cx="12192000" cy="386810"/>
          </a:xfrm>
          <a:prstGeom prst="rect">
            <a:avLst/>
          </a:prstGeom>
          <a:solidFill>
            <a:srgbClr val="AEB59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baseline="-25000"/>
              <a:t> </a:t>
            </a:r>
          </a:p>
        </p:txBody>
      </p:sp>
      <p:sp>
        <p:nvSpPr>
          <p:cNvPr id="9" name="Footer Placeholder 7"/>
          <p:cNvSpPr txBox="1">
            <a:spLocks/>
          </p:cNvSpPr>
          <p:nvPr userDrawn="1"/>
        </p:nvSpPr>
        <p:spPr bwMode="auto">
          <a:xfrm>
            <a:off x="826051" y="6468585"/>
            <a:ext cx="10604434"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defRPr/>
            </a:pPr>
            <a:r>
              <a:rPr lang="en-GB" sz="1000" dirty="0"/>
              <a:t>Providing Good Support for People with Intellectual</a:t>
            </a:r>
            <a:r>
              <a:rPr lang="en-GB" sz="1000" baseline="0" dirty="0"/>
              <a:t> Disabilities </a:t>
            </a:r>
            <a:r>
              <a:rPr lang="en-GB" sz="1000" dirty="0"/>
              <a:t>as They Grow Older </a:t>
            </a:r>
            <a:r>
              <a:rPr lang="en-US" sz="1000" dirty="0"/>
              <a:t>© Pavilion Publishing and Media Ltd and its licensors 2019.</a:t>
            </a:r>
            <a:endParaRPr lang="en-GB" sz="1000" baseline="30000" dirty="0">
              <a:solidFill>
                <a:schemeClr val="bg1"/>
              </a:solidFill>
              <a:latin typeface="AvenirLTStd-Light" charset="0"/>
            </a:endParaRPr>
          </a:p>
        </p:txBody>
      </p:sp>
    </p:spTree>
    <p:extLst>
      <p:ext uri="{BB962C8B-B14F-4D97-AF65-F5344CB8AC3E}">
        <p14:creationId xmlns:p14="http://schemas.microsoft.com/office/powerpoint/2010/main" val="1677554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togethermatters.org.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D1BD9-0C3A-4E78-B231-A329D5FB7DBC}"/>
              </a:ext>
            </a:extLst>
          </p:cNvPr>
          <p:cNvSpPr>
            <a:spLocks noGrp="1"/>
          </p:cNvSpPr>
          <p:nvPr>
            <p:ph type="title"/>
          </p:nvPr>
        </p:nvSpPr>
        <p:spPr>
          <a:xfrm>
            <a:off x="1104290" y="365125"/>
            <a:ext cx="10515600" cy="1325563"/>
          </a:xfrm>
        </p:spPr>
        <p:txBody>
          <a:bodyPr>
            <a:normAutofit/>
          </a:bodyPr>
          <a:lstStyle/>
          <a:p>
            <a:r>
              <a:rPr lang="en-GB" b="1" dirty="0">
                <a:latin typeface="+mn-lt"/>
              </a:rPr>
              <a:t>Module 2: Emotional well-being</a:t>
            </a:r>
          </a:p>
        </p:txBody>
      </p:sp>
      <p:sp>
        <p:nvSpPr>
          <p:cNvPr id="3" name="Content Placeholder 2">
            <a:extLst>
              <a:ext uri="{FF2B5EF4-FFF2-40B4-BE49-F238E27FC236}">
                <a16:creationId xmlns:a16="http://schemas.microsoft.com/office/drawing/2014/main" id="{7A09F67E-8B2B-4915-8411-860B34C35E2A}"/>
              </a:ext>
            </a:extLst>
          </p:cNvPr>
          <p:cNvSpPr>
            <a:spLocks noGrp="1"/>
          </p:cNvSpPr>
          <p:nvPr>
            <p:ph idx="1"/>
          </p:nvPr>
        </p:nvSpPr>
        <p:spPr>
          <a:xfrm>
            <a:off x="1121923" y="1656295"/>
            <a:ext cx="9774677" cy="4351338"/>
          </a:xfrm>
        </p:spPr>
        <p:txBody>
          <a:bodyPr>
            <a:noAutofit/>
          </a:bodyPr>
          <a:lstStyle/>
          <a:p>
            <a:pPr marL="0" indent="0">
              <a:buNone/>
            </a:pPr>
            <a:r>
              <a:rPr lang="en-GB" sz="2600" b="1" dirty="0"/>
              <a:t>Aim</a:t>
            </a:r>
          </a:p>
          <a:p>
            <a:pPr marL="0" indent="0">
              <a:buNone/>
            </a:pPr>
            <a:r>
              <a:rPr lang="en-GB" sz="2600" dirty="0"/>
              <a:t>To help you think about the emotional well-being of the people you support in relation to growing older, to gather information about how they are feeling and to build on the positive aspects and respond to their worries and concerns. </a:t>
            </a:r>
          </a:p>
          <a:p>
            <a:pPr marL="0" indent="0">
              <a:buNone/>
            </a:pPr>
            <a:r>
              <a:rPr lang="en-GB" sz="2600" b="1" dirty="0"/>
              <a:t>Learning outcomes</a:t>
            </a:r>
          </a:p>
          <a:p>
            <a:pPr>
              <a:lnSpc>
                <a:spcPct val="107000"/>
              </a:lnSpc>
              <a:spcAft>
                <a:spcPts val="800"/>
              </a:spcAft>
            </a:pPr>
            <a:r>
              <a:rPr lang="en-GB" sz="2600" dirty="0">
                <a:latin typeface="Calibri" panose="020F0502020204030204" pitchFamily="34" charset="0"/>
                <a:ea typeface="Calibri" panose="020F0502020204030204" pitchFamily="34" charset="0"/>
                <a:cs typeface="Times New Roman" panose="02020603050405020304" pitchFamily="18" charset="0"/>
              </a:rPr>
              <a:t>To have confidence to find out how people feel as they grow older.</a:t>
            </a:r>
          </a:p>
          <a:p>
            <a:pPr>
              <a:lnSpc>
                <a:spcPct val="107000"/>
              </a:lnSpc>
              <a:spcAft>
                <a:spcPts val="800"/>
              </a:spcAft>
            </a:pPr>
            <a:r>
              <a:rPr lang="en-GB" sz="2600" dirty="0">
                <a:latin typeface="Calibri" panose="020F0502020204030204" pitchFamily="34" charset="0"/>
                <a:ea typeface="Calibri" panose="020F0502020204030204" pitchFamily="34" charset="0"/>
                <a:cs typeface="Times New Roman" panose="02020603050405020304" pitchFamily="18" charset="0"/>
              </a:rPr>
              <a:t>To understand the importance of people’s histories and memories.</a:t>
            </a:r>
          </a:p>
          <a:p>
            <a:pPr>
              <a:lnSpc>
                <a:spcPct val="107000"/>
              </a:lnSpc>
              <a:spcAft>
                <a:spcPts val="800"/>
              </a:spcAft>
            </a:pPr>
            <a:r>
              <a:rPr lang="en-GB" sz="2600" dirty="0">
                <a:latin typeface="Calibri" panose="020F0502020204030204" pitchFamily="34" charset="0"/>
                <a:ea typeface="Calibri" panose="020F0502020204030204" pitchFamily="34" charset="0"/>
                <a:cs typeface="Times New Roman" panose="02020603050405020304" pitchFamily="18" charset="0"/>
              </a:rPr>
              <a:t>To know tools to help people feel positive about the future.</a:t>
            </a:r>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a:p>
            <a:pPr marL="0" indent="0">
              <a:buNone/>
            </a:pPr>
            <a:endParaRPr lang="en-GB" sz="2600"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2.1</a:t>
            </a:r>
            <a:endParaRPr lang="en-US" sz="1400" dirty="0"/>
          </a:p>
        </p:txBody>
      </p:sp>
      <p:sp>
        <p:nvSpPr>
          <p:cNvPr id="9" name="Rectangle 7"/>
          <p:cNvSpPr>
            <a:spLocks noChangeArrowheads="1"/>
          </p:cNvSpPr>
          <p:nvPr/>
        </p:nvSpPr>
        <p:spPr bwMode="auto">
          <a:xfrm>
            <a:off x="0" y="6471190"/>
            <a:ext cx="12192000" cy="386810"/>
          </a:xfrm>
          <a:prstGeom prst="rect">
            <a:avLst/>
          </a:prstGeom>
          <a:solidFill>
            <a:srgbClr val="AEB59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baseline="-25000"/>
              <a:t> </a:t>
            </a:r>
          </a:p>
        </p:txBody>
      </p:sp>
      <p:sp>
        <p:nvSpPr>
          <p:cNvPr id="10" name="Footer Placeholder 7"/>
          <p:cNvSpPr txBox="1">
            <a:spLocks/>
          </p:cNvSpPr>
          <p:nvPr/>
        </p:nvSpPr>
        <p:spPr bwMode="auto">
          <a:xfrm>
            <a:off x="826051" y="6468585"/>
            <a:ext cx="10604434"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defRPr/>
            </a:pPr>
            <a:r>
              <a:rPr lang="en-GB" sz="1000" dirty="0"/>
              <a:t>Providing Good Support for People with Intellectual</a:t>
            </a:r>
            <a:r>
              <a:rPr lang="en-GB" sz="1000" baseline="0" dirty="0"/>
              <a:t> Disabilities </a:t>
            </a:r>
            <a:r>
              <a:rPr lang="en-GB" sz="1000" dirty="0"/>
              <a:t>as They Grow Older </a:t>
            </a:r>
            <a:r>
              <a:rPr lang="en-US" sz="1000" dirty="0"/>
              <a:t>© Pavilion Publishing and Media Ltd and its licensors 2019.</a:t>
            </a:r>
            <a:endParaRPr lang="en-GB" sz="1000" baseline="30000" dirty="0">
              <a:solidFill>
                <a:schemeClr val="bg1"/>
              </a:solidFill>
              <a:latin typeface="AvenirLTStd-Light" charset="0"/>
            </a:endParaRPr>
          </a:p>
        </p:txBody>
      </p:sp>
    </p:spTree>
    <p:extLst>
      <p:ext uri="{BB962C8B-B14F-4D97-AF65-F5344CB8AC3E}">
        <p14:creationId xmlns:p14="http://schemas.microsoft.com/office/powerpoint/2010/main" val="3393873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8DADE-2B6E-4879-BDAE-1D3A907DD5EF}"/>
              </a:ext>
            </a:extLst>
          </p:cNvPr>
          <p:cNvSpPr>
            <a:spLocks noGrp="1"/>
          </p:cNvSpPr>
          <p:nvPr>
            <p:ph type="title"/>
          </p:nvPr>
        </p:nvSpPr>
        <p:spPr>
          <a:xfrm>
            <a:off x="923465" y="669925"/>
            <a:ext cx="11738044" cy="1325563"/>
          </a:xfrm>
        </p:spPr>
        <p:txBody>
          <a:bodyPr/>
          <a:lstStyle/>
          <a:p>
            <a:r>
              <a:rPr lang="en-GB" dirty="0"/>
              <a:t>Circle of support or person-centred </a:t>
            </a:r>
            <a:br>
              <a:rPr lang="en-GB" dirty="0"/>
            </a:br>
            <a:r>
              <a:rPr lang="en-GB" dirty="0"/>
              <a:t>planning group</a:t>
            </a:r>
          </a:p>
        </p:txBody>
      </p:sp>
      <p:sp>
        <p:nvSpPr>
          <p:cNvPr id="3" name="Content Placeholder 2">
            <a:extLst>
              <a:ext uri="{FF2B5EF4-FFF2-40B4-BE49-F238E27FC236}">
                <a16:creationId xmlns:a16="http://schemas.microsoft.com/office/drawing/2014/main" id="{BAAE051A-C85E-4DA0-ADB9-B0F59F753B84}"/>
              </a:ext>
            </a:extLst>
          </p:cNvPr>
          <p:cNvSpPr>
            <a:spLocks noGrp="1"/>
          </p:cNvSpPr>
          <p:nvPr>
            <p:ph sz="half" idx="1"/>
          </p:nvPr>
        </p:nvSpPr>
        <p:spPr>
          <a:xfrm>
            <a:off x="940767" y="2322498"/>
            <a:ext cx="9847098" cy="4351338"/>
          </a:xfrm>
        </p:spPr>
        <p:txBody>
          <a:bodyPr/>
          <a:lstStyle/>
          <a:p>
            <a:r>
              <a:rPr lang="en-GB" dirty="0"/>
              <a:t>Use person-centred planning tools such as ‘What I need to have a good life’/ ‘What I need to keep safe and well’.</a:t>
            </a:r>
          </a:p>
          <a:p>
            <a:r>
              <a:rPr lang="en-GB" dirty="0"/>
              <a:t>Use information from this module and others in the training pack to think about a good life/keeping safe and well in relation to getting older.</a:t>
            </a:r>
          </a:p>
          <a:p>
            <a:pPr marL="0" indent="0">
              <a:buNone/>
            </a:pPr>
            <a:endParaRPr lang="en-GB"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2.10</a:t>
            </a:r>
            <a:endParaRPr lang="en-US" sz="1400" dirty="0"/>
          </a:p>
        </p:txBody>
      </p:sp>
    </p:spTree>
    <p:extLst>
      <p:ext uri="{BB962C8B-B14F-4D97-AF65-F5344CB8AC3E}">
        <p14:creationId xmlns:p14="http://schemas.microsoft.com/office/powerpoint/2010/main" val="3463534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5A730-49EE-4DFD-93C5-D569A117529B}"/>
              </a:ext>
            </a:extLst>
          </p:cNvPr>
          <p:cNvSpPr>
            <a:spLocks noGrp="1"/>
          </p:cNvSpPr>
          <p:nvPr>
            <p:ph type="title"/>
          </p:nvPr>
        </p:nvSpPr>
        <p:spPr/>
        <p:txBody>
          <a:bodyPr/>
          <a:lstStyle/>
          <a:p>
            <a:r>
              <a:rPr lang="en-GB" dirty="0"/>
              <a:t>How will you find out?</a:t>
            </a:r>
          </a:p>
        </p:txBody>
      </p:sp>
      <p:sp>
        <p:nvSpPr>
          <p:cNvPr id="3" name="Content Placeholder 2">
            <a:extLst>
              <a:ext uri="{FF2B5EF4-FFF2-40B4-BE49-F238E27FC236}">
                <a16:creationId xmlns:a16="http://schemas.microsoft.com/office/drawing/2014/main" id="{296AFBC9-E7DA-4DCD-914A-A4084D14D4B6}"/>
              </a:ext>
            </a:extLst>
          </p:cNvPr>
          <p:cNvSpPr>
            <a:spLocks noGrp="1"/>
          </p:cNvSpPr>
          <p:nvPr>
            <p:ph idx="1"/>
          </p:nvPr>
        </p:nvSpPr>
        <p:spPr>
          <a:xfrm>
            <a:off x="838200" y="1571625"/>
            <a:ext cx="10515600" cy="4351338"/>
          </a:xfrm>
        </p:spPr>
        <p:txBody>
          <a:bodyPr/>
          <a:lstStyle/>
          <a:p>
            <a:pPr marL="0" indent="0">
              <a:buNone/>
            </a:pPr>
            <a:endParaRPr lang="en-GB" dirty="0"/>
          </a:p>
          <a:p>
            <a:pPr marL="0" indent="0">
              <a:buNone/>
            </a:pPr>
            <a:r>
              <a:rPr lang="en-GB" b="1" dirty="0"/>
              <a:t>Task</a:t>
            </a:r>
          </a:p>
          <a:p>
            <a:pPr marL="0" indent="0">
              <a:buNone/>
            </a:pPr>
            <a:r>
              <a:rPr lang="en-GB" dirty="0"/>
              <a:t>Think about someone you support (or a couple, group of friends) and how you could find out what they are feeling about older age – the good things, the hard things and their worries.</a:t>
            </a:r>
          </a:p>
          <a:p>
            <a:pPr marL="0" indent="0">
              <a:buNone/>
            </a:pPr>
            <a:r>
              <a:rPr lang="en-GB" dirty="0"/>
              <a:t>You have 8-10 minutes to discuss and prepare to feedback an example and ideas for resources you might use. Work with a partner and either each do your own example or, if you support some of the same people, do an example together. </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2.11</a:t>
            </a:r>
            <a:endParaRPr lang="en-US" sz="1400" dirty="0"/>
          </a:p>
        </p:txBody>
      </p:sp>
    </p:spTree>
    <p:extLst>
      <p:ext uri="{BB962C8B-B14F-4D97-AF65-F5344CB8AC3E}">
        <p14:creationId xmlns:p14="http://schemas.microsoft.com/office/powerpoint/2010/main" val="3842320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7D488-FFA6-403D-A78A-D046D0D29B4D}"/>
              </a:ext>
            </a:extLst>
          </p:cNvPr>
          <p:cNvSpPr>
            <a:spLocks noGrp="1"/>
          </p:cNvSpPr>
          <p:nvPr>
            <p:ph type="title"/>
          </p:nvPr>
        </p:nvSpPr>
        <p:spPr>
          <a:xfrm>
            <a:off x="838200" y="1393220"/>
            <a:ext cx="10515600" cy="1325563"/>
          </a:xfrm>
        </p:spPr>
        <p:txBody>
          <a:bodyPr/>
          <a:lstStyle/>
          <a:p>
            <a:pPr algn="ctr"/>
            <a:r>
              <a:rPr lang="en-GB" sz="4800" b="1" dirty="0">
                <a:latin typeface="Calibri"/>
                <a:cs typeface="Calibri"/>
              </a:rPr>
              <a:t>Feedback </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2.12</a:t>
            </a:r>
            <a:endParaRPr lang="en-US" sz="1400" dirty="0"/>
          </a:p>
        </p:txBody>
      </p:sp>
      <p:sp>
        <p:nvSpPr>
          <p:cNvPr id="9" name="Rectangle 7"/>
          <p:cNvSpPr>
            <a:spLocks noChangeArrowheads="1"/>
          </p:cNvSpPr>
          <p:nvPr/>
        </p:nvSpPr>
        <p:spPr bwMode="auto">
          <a:xfrm>
            <a:off x="0" y="6471190"/>
            <a:ext cx="12192000" cy="386810"/>
          </a:xfrm>
          <a:prstGeom prst="rect">
            <a:avLst/>
          </a:prstGeom>
          <a:solidFill>
            <a:srgbClr val="AEB59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baseline="-25000"/>
              <a:t> </a:t>
            </a:r>
          </a:p>
        </p:txBody>
      </p:sp>
      <p:sp>
        <p:nvSpPr>
          <p:cNvPr id="10" name="Footer Placeholder 7"/>
          <p:cNvSpPr txBox="1">
            <a:spLocks/>
          </p:cNvSpPr>
          <p:nvPr/>
        </p:nvSpPr>
        <p:spPr bwMode="auto">
          <a:xfrm>
            <a:off x="826051" y="6468585"/>
            <a:ext cx="10604434"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defRPr/>
            </a:pPr>
            <a:r>
              <a:rPr lang="en-GB" sz="1000" dirty="0"/>
              <a:t>Providing Good Support for People with Intellectual</a:t>
            </a:r>
            <a:r>
              <a:rPr lang="en-GB" sz="1000" baseline="0" dirty="0"/>
              <a:t> Disabilities </a:t>
            </a:r>
            <a:r>
              <a:rPr lang="en-GB" sz="1000" dirty="0"/>
              <a:t>as They Grow Older </a:t>
            </a:r>
            <a:r>
              <a:rPr lang="en-US" sz="1000" dirty="0"/>
              <a:t>© Pavilion Publishing and Media Ltd and its licensors 2019.</a:t>
            </a:r>
            <a:endParaRPr lang="en-GB" sz="1000" baseline="30000" dirty="0">
              <a:solidFill>
                <a:schemeClr val="bg1"/>
              </a:solidFill>
              <a:latin typeface="AvenirLTStd-Light" charset="0"/>
            </a:endParaRPr>
          </a:p>
        </p:txBody>
      </p:sp>
    </p:spTree>
    <p:extLst>
      <p:ext uri="{BB962C8B-B14F-4D97-AF65-F5344CB8AC3E}">
        <p14:creationId xmlns:p14="http://schemas.microsoft.com/office/powerpoint/2010/main" val="2425139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1DDE6-202B-4AC2-A2C2-EEE4C3198577}"/>
              </a:ext>
            </a:extLst>
          </p:cNvPr>
          <p:cNvSpPr>
            <a:spLocks noGrp="1"/>
          </p:cNvSpPr>
          <p:nvPr>
            <p:ph type="title"/>
          </p:nvPr>
        </p:nvSpPr>
        <p:spPr/>
        <p:txBody>
          <a:bodyPr/>
          <a:lstStyle/>
          <a:p>
            <a:r>
              <a:rPr lang="en-GB" dirty="0"/>
              <a:t>History and memories</a:t>
            </a:r>
          </a:p>
        </p:txBody>
      </p:sp>
      <p:sp>
        <p:nvSpPr>
          <p:cNvPr id="3" name="Content Placeholder 2">
            <a:extLst>
              <a:ext uri="{FF2B5EF4-FFF2-40B4-BE49-F238E27FC236}">
                <a16:creationId xmlns:a16="http://schemas.microsoft.com/office/drawing/2014/main" id="{5EAE718D-3C11-4BEF-BA2B-DF3B772F042E}"/>
              </a:ext>
            </a:extLst>
          </p:cNvPr>
          <p:cNvSpPr>
            <a:spLocks noGrp="1"/>
          </p:cNvSpPr>
          <p:nvPr>
            <p:ph idx="1"/>
          </p:nvPr>
        </p:nvSpPr>
        <p:spPr/>
        <p:txBody>
          <a:bodyPr>
            <a:normAutofit/>
          </a:bodyPr>
          <a:lstStyle/>
          <a:p>
            <a:pPr marL="0" indent="0">
              <a:buNone/>
            </a:pPr>
            <a:endParaRPr lang="en-GB" dirty="0"/>
          </a:p>
          <a:p>
            <a:pPr marL="0" indent="0">
              <a:buNone/>
            </a:pPr>
            <a:r>
              <a:rPr lang="en-GB" b="1" dirty="0"/>
              <a:t>Aim</a:t>
            </a:r>
          </a:p>
          <a:p>
            <a:pPr marL="0" indent="0">
              <a:buNone/>
            </a:pPr>
            <a:r>
              <a:rPr lang="en-GB" dirty="0"/>
              <a:t>To understand the importance of people’s history and memories and to gain ideas about how to support people to record this information in a format that works for them.</a:t>
            </a:r>
          </a:p>
          <a:p>
            <a:pPr marL="0" indent="0">
              <a:buNone/>
            </a:pPr>
            <a:endParaRPr lang="en-GB" dirty="0"/>
          </a:p>
          <a:p>
            <a:pPr marL="0" indent="0">
              <a:buNone/>
            </a:pPr>
            <a:r>
              <a:rPr lang="en-GB" dirty="0"/>
              <a:t>Why are your memories and your history important to you?</a:t>
            </a:r>
          </a:p>
          <a:p>
            <a:endParaRPr lang="en-GB" dirty="0"/>
          </a:p>
          <a:p>
            <a:endParaRPr lang="en-GB" dirty="0"/>
          </a:p>
          <a:p>
            <a:endParaRPr lang="en-GB"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2.13</a:t>
            </a:r>
            <a:endParaRPr lang="en-US" sz="1400" dirty="0"/>
          </a:p>
        </p:txBody>
      </p:sp>
    </p:spTree>
    <p:extLst>
      <p:ext uri="{BB962C8B-B14F-4D97-AF65-F5344CB8AC3E}">
        <p14:creationId xmlns:p14="http://schemas.microsoft.com/office/powerpoint/2010/main" val="2914999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C5A-00D0-4EA0-A736-D6B2DA1A3E81}"/>
              </a:ext>
            </a:extLst>
          </p:cNvPr>
          <p:cNvSpPr>
            <a:spLocks noGrp="1"/>
          </p:cNvSpPr>
          <p:nvPr>
            <p:ph type="title"/>
          </p:nvPr>
        </p:nvSpPr>
        <p:spPr/>
        <p:txBody>
          <a:bodyPr/>
          <a:lstStyle/>
          <a:p>
            <a:r>
              <a:rPr lang="en-GB" dirty="0"/>
              <a:t>Importance of history and memory</a:t>
            </a:r>
          </a:p>
        </p:txBody>
      </p:sp>
      <p:sp>
        <p:nvSpPr>
          <p:cNvPr id="3" name="Content Placeholder 2">
            <a:extLst>
              <a:ext uri="{FF2B5EF4-FFF2-40B4-BE49-F238E27FC236}">
                <a16:creationId xmlns:a16="http://schemas.microsoft.com/office/drawing/2014/main" id="{361B0872-9B09-4E4A-AFFF-0EFABBEF1337}"/>
              </a:ext>
            </a:extLst>
          </p:cNvPr>
          <p:cNvSpPr>
            <a:spLocks noGrp="1"/>
          </p:cNvSpPr>
          <p:nvPr>
            <p:ph idx="1"/>
          </p:nvPr>
        </p:nvSpPr>
        <p:spPr>
          <a:xfrm>
            <a:off x="838200" y="1825625"/>
            <a:ext cx="10330543" cy="4351338"/>
          </a:xfrm>
        </p:spPr>
        <p:txBody>
          <a:bodyPr>
            <a:normAutofit fontScale="92500"/>
          </a:bodyPr>
          <a:lstStyle/>
          <a:p>
            <a:pPr marL="342900" lvl="0" indent="-342900">
              <a:lnSpc>
                <a:spcPct val="107000"/>
              </a:lnSpc>
              <a:spcAft>
                <a:spcPts val="0"/>
              </a:spcAft>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Helps them to remember their past; happy and sad events, people in their life and people they’ve lost.</a:t>
            </a:r>
          </a:p>
          <a:p>
            <a:pPr marL="342900" lvl="0" indent="-342900">
              <a:lnSpc>
                <a:spcPct val="107000"/>
              </a:lnSpc>
              <a:spcAft>
                <a:spcPts val="0"/>
              </a:spcAft>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Helps them to have a sense of who they are in the present.</a:t>
            </a:r>
          </a:p>
          <a:p>
            <a:pPr marL="342900" lvl="0" indent="-342900">
              <a:lnSpc>
                <a:spcPct val="107000"/>
              </a:lnSpc>
              <a:spcAft>
                <a:spcPts val="0"/>
              </a:spcAft>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Tells others who they are, what’s important to them now and in the past.</a:t>
            </a:r>
          </a:p>
          <a:p>
            <a:pPr marL="342900" lvl="0" indent="-342900">
              <a:lnSpc>
                <a:spcPct val="107000"/>
              </a:lnSpc>
              <a:spcAft>
                <a:spcPts val="0"/>
              </a:spcAft>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They are resources that aid conversations and connections with others.</a:t>
            </a:r>
          </a:p>
          <a:p>
            <a:pPr marL="342900" lvl="0" indent="-342900">
              <a:lnSpc>
                <a:spcPct val="107000"/>
              </a:lnSpc>
              <a:spcAft>
                <a:spcPts val="800"/>
              </a:spcAft>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The information can help new people who meet them see them as someone with a history, experiences and knowledge gained from life </a:t>
            </a:r>
            <a:br>
              <a:rPr lang="en-GB" dirty="0">
                <a:latin typeface="Calibri" panose="020F0502020204030204" pitchFamily="34" charset="0"/>
                <a:ea typeface="Calibri" panose="020F0502020204030204" pitchFamily="34" charset="0"/>
                <a:cs typeface="Times New Roman" panose="02020603050405020304" pitchFamily="18" charset="0"/>
              </a:rPr>
            </a:br>
            <a:r>
              <a:rPr lang="en-GB" dirty="0">
                <a:latin typeface="Calibri" panose="020F0502020204030204" pitchFamily="34" charset="0"/>
                <a:ea typeface="Calibri" panose="020F0502020204030204" pitchFamily="34" charset="0"/>
                <a:cs typeface="Times New Roman" panose="02020603050405020304" pitchFamily="18" charset="0"/>
              </a:rPr>
              <a:t>(i.e. more than an older person with learning disabilities).                                              </a:t>
            </a:r>
          </a:p>
          <a:p>
            <a:pPr marL="0" indent="0">
              <a:buNone/>
            </a:pPr>
            <a:endParaRPr lang="en-GB"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2.14</a:t>
            </a:r>
            <a:endParaRPr lang="en-US" sz="1400" dirty="0"/>
          </a:p>
        </p:txBody>
      </p:sp>
    </p:spTree>
    <p:extLst>
      <p:ext uri="{BB962C8B-B14F-4D97-AF65-F5344CB8AC3E}">
        <p14:creationId xmlns:p14="http://schemas.microsoft.com/office/powerpoint/2010/main" val="3335091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A4A3D-DA97-4F2E-B522-B6B8FDAA19E0}"/>
              </a:ext>
            </a:extLst>
          </p:cNvPr>
          <p:cNvSpPr>
            <a:spLocks noGrp="1"/>
          </p:cNvSpPr>
          <p:nvPr>
            <p:ph type="title"/>
          </p:nvPr>
        </p:nvSpPr>
        <p:spPr/>
        <p:txBody>
          <a:bodyPr/>
          <a:lstStyle/>
          <a:p>
            <a:r>
              <a:rPr lang="en-GB" dirty="0"/>
              <a:t>Life story books and memory boxes</a:t>
            </a:r>
          </a:p>
        </p:txBody>
      </p:sp>
      <p:sp>
        <p:nvSpPr>
          <p:cNvPr id="3" name="Text Placeholder 2">
            <a:extLst>
              <a:ext uri="{FF2B5EF4-FFF2-40B4-BE49-F238E27FC236}">
                <a16:creationId xmlns:a16="http://schemas.microsoft.com/office/drawing/2014/main" id="{13B24F67-5530-4697-B769-97AFC6629BC9}"/>
              </a:ext>
            </a:extLst>
          </p:cNvPr>
          <p:cNvSpPr>
            <a:spLocks noGrp="1"/>
          </p:cNvSpPr>
          <p:nvPr>
            <p:ph type="body" idx="1"/>
          </p:nvPr>
        </p:nvSpPr>
        <p:spPr/>
        <p:txBody>
          <a:bodyPr/>
          <a:lstStyle/>
          <a:p>
            <a:r>
              <a:rPr lang="en-GB" dirty="0"/>
              <a:t>Life story books</a:t>
            </a:r>
          </a:p>
        </p:txBody>
      </p:sp>
      <p:sp>
        <p:nvSpPr>
          <p:cNvPr id="4" name="Content Placeholder 3">
            <a:extLst>
              <a:ext uri="{FF2B5EF4-FFF2-40B4-BE49-F238E27FC236}">
                <a16:creationId xmlns:a16="http://schemas.microsoft.com/office/drawing/2014/main" id="{D94555A1-6C60-4FCD-B9AB-D11FC7AEE60F}"/>
              </a:ext>
            </a:extLst>
          </p:cNvPr>
          <p:cNvSpPr>
            <a:spLocks noGrp="1"/>
          </p:cNvSpPr>
          <p:nvPr>
            <p:ph sz="half" idx="2"/>
          </p:nvPr>
        </p:nvSpPr>
        <p:spPr/>
        <p:txBody>
          <a:bodyPr>
            <a:normAutofit fontScale="92500" lnSpcReduction="20000"/>
          </a:bodyPr>
          <a:lstStyle/>
          <a:p>
            <a:r>
              <a:rPr lang="en-GB" dirty="0"/>
              <a:t>Use a format that can be added to. </a:t>
            </a:r>
          </a:p>
          <a:p>
            <a:r>
              <a:rPr lang="en-GB" dirty="0"/>
              <a:t>Important places, people, events</a:t>
            </a:r>
          </a:p>
          <a:p>
            <a:r>
              <a:rPr lang="en-GB" dirty="0"/>
              <a:t>Scanned photos. </a:t>
            </a:r>
          </a:p>
          <a:p>
            <a:r>
              <a:rPr lang="en-GB" dirty="0"/>
              <a:t>Owned by person (not by a service) and  choose who to share with.</a:t>
            </a:r>
          </a:p>
          <a:p>
            <a:endParaRPr lang="en-GB" dirty="0"/>
          </a:p>
          <a:p>
            <a:pPr marL="0" indent="0">
              <a:buNone/>
            </a:pPr>
            <a:r>
              <a:rPr lang="en-GB" b="1" dirty="0"/>
              <a:t>Talking photo albums</a:t>
            </a:r>
          </a:p>
          <a:p>
            <a:r>
              <a:rPr lang="en-GB" dirty="0"/>
              <a:t>Record voice message  to accompany photos.</a:t>
            </a:r>
          </a:p>
          <a:p>
            <a:pPr marL="0" indent="0">
              <a:buNone/>
            </a:pPr>
            <a:endParaRPr lang="en-GB" b="1" dirty="0"/>
          </a:p>
        </p:txBody>
      </p:sp>
      <p:sp>
        <p:nvSpPr>
          <p:cNvPr id="5" name="Text Placeholder 4">
            <a:extLst>
              <a:ext uri="{FF2B5EF4-FFF2-40B4-BE49-F238E27FC236}">
                <a16:creationId xmlns:a16="http://schemas.microsoft.com/office/drawing/2014/main" id="{3C3C4BE6-1476-4B7B-A01A-9571B70F8B8C}"/>
              </a:ext>
            </a:extLst>
          </p:cNvPr>
          <p:cNvSpPr>
            <a:spLocks noGrp="1"/>
          </p:cNvSpPr>
          <p:nvPr>
            <p:ph type="body" sz="quarter" idx="3"/>
          </p:nvPr>
        </p:nvSpPr>
        <p:spPr/>
        <p:txBody>
          <a:bodyPr/>
          <a:lstStyle/>
          <a:p>
            <a:r>
              <a:rPr lang="en-GB" dirty="0"/>
              <a:t>Memory boxes</a:t>
            </a:r>
          </a:p>
        </p:txBody>
      </p:sp>
      <p:sp>
        <p:nvSpPr>
          <p:cNvPr id="6" name="Content Placeholder 5">
            <a:extLst>
              <a:ext uri="{FF2B5EF4-FFF2-40B4-BE49-F238E27FC236}">
                <a16:creationId xmlns:a16="http://schemas.microsoft.com/office/drawing/2014/main" id="{6E8A5239-6F02-48EA-B522-63FF3F012833}"/>
              </a:ext>
            </a:extLst>
          </p:cNvPr>
          <p:cNvSpPr>
            <a:spLocks noGrp="1"/>
          </p:cNvSpPr>
          <p:nvPr>
            <p:ph sz="quarter" idx="4"/>
          </p:nvPr>
        </p:nvSpPr>
        <p:spPr>
          <a:xfrm>
            <a:off x="6172200" y="2505075"/>
            <a:ext cx="5183188" cy="3326765"/>
          </a:xfrm>
        </p:spPr>
        <p:txBody>
          <a:bodyPr>
            <a:normAutofit/>
          </a:bodyPr>
          <a:lstStyle/>
          <a:p>
            <a:r>
              <a:rPr lang="en-GB" sz="2400" dirty="0"/>
              <a:t>Sensory – tactile, smells, taste, visual.</a:t>
            </a:r>
          </a:p>
          <a:p>
            <a:r>
              <a:rPr lang="en-GB" sz="2400" dirty="0"/>
              <a:t>Choosing a container – small case, shoe box, set of drawers for stationary – decorations can be added.</a:t>
            </a:r>
          </a:p>
          <a:p>
            <a:r>
              <a:rPr lang="en-GB" sz="2400" dirty="0"/>
              <a:t>Include written information and/or instructions on how to use with the person.</a:t>
            </a:r>
          </a:p>
        </p:txBody>
      </p:sp>
      <p:sp>
        <p:nvSpPr>
          <p:cNvPr id="7"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2.15</a:t>
            </a:r>
            <a:endParaRPr lang="en-US" sz="1400" dirty="0"/>
          </a:p>
        </p:txBody>
      </p:sp>
    </p:spTree>
    <p:extLst>
      <p:ext uri="{BB962C8B-B14F-4D97-AF65-F5344CB8AC3E}">
        <p14:creationId xmlns:p14="http://schemas.microsoft.com/office/powerpoint/2010/main" val="149651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0F97E-73B5-4C2E-92E2-64A03A461ADD}"/>
              </a:ext>
            </a:extLst>
          </p:cNvPr>
          <p:cNvSpPr>
            <a:spLocks noGrp="1"/>
          </p:cNvSpPr>
          <p:nvPr>
            <p:ph type="title"/>
          </p:nvPr>
        </p:nvSpPr>
        <p:spPr/>
        <p:txBody>
          <a:bodyPr/>
          <a:lstStyle/>
          <a:p>
            <a:r>
              <a:rPr lang="en-GB" dirty="0"/>
              <a:t>Making a memory box</a:t>
            </a:r>
          </a:p>
        </p:txBody>
      </p:sp>
      <p:sp>
        <p:nvSpPr>
          <p:cNvPr id="3" name="Content Placeholder 2">
            <a:extLst>
              <a:ext uri="{FF2B5EF4-FFF2-40B4-BE49-F238E27FC236}">
                <a16:creationId xmlns:a16="http://schemas.microsoft.com/office/drawing/2014/main" id="{E23E195F-7E6C-4593-903B-B4BE40F9BDEA}"/>
              </a:ext>
            </a:extLst>
          </p:cNvPr>
          <p:cNvSpPr>
            <a:spLocks noGrp="1"/>
          </p:cNvSpPr>
          <p:nvPr>
            <p:ph idx="1"/>
          </p:nvPr>
        </p:nvSpPr>
        <p:spPr>
          <a:xfrm>
            <a:off x="838200" y="1825625"/>
            <a:ext cx="10845800" cy="4351338"/>
          </a:xfrm>
        </p:spPr>
        <p:txBody>
          <a:bodyPr>
            <a:normAutofit/>
          </a:bodyPr>
          <a:lstStyle/>
          <a:p>
            <a:pPr marL="0" indent="0">
              <a:buNone/>
            </a:pPr>
            <a:r>
              <a:rPr lang="en-GB" b="1" dirty="0"/>
              <a:t>Task</a:t>
            </a:r>
          </a:p>
          <a:p>
            <a:r>
              <a:rPr lang="en-GB" dirty="0"/>
              <a:t>What would you put in your memory box?</a:t>
            </a:r>
          </a:p>
          <a:p>
            <a:r>
              <a:rPr lang="en-GB" dirty="0"/>
              <a:t>How would you present it e.g. what container? Would you decorate it?</a:t>
            </a:r>
          </a:p>
          <a:p>
            <a:r>
              <a:rPr lang="en-GB" dirty="0"/>
              <a:t>What written information would you add so other people understood  the meaning of the box and its contents if you were no longer able to explain?</a:t>
            </a:r>
          </a:p>
          <a:p>
            <a:r>
              <a:rPr lang="en-GB" dirty="0"/>
              <a:t>Use A3 sheet of paper to draw an outline of your ‘box’ and either draw or write what would be in it.</a:t>
            </a:r>
          </a:p>
          <a:p>
            <a:r>
              <a:rPr lang="en-GB" dirty="0"/>
              <a:t>Feedback after 6-8 minutes (but only what you want to share). </a:t>
            </a:r>
          </a:p>
          <a:p>
            <a:endParaRPr lang="en-GB" dirty="0"/>
          </a:p>
          <a:p>
            <a:endParaRPr lang="en-GB"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2.16</a:t>
            </a:r>
            <a:endParaRPr lang="en-US" sz="1400" dirty="0"/>
          </a:p>
        </p:txBody>
      </p:sp>
    </p:spTree>
    <p:extLst>
      <p:ext uri="{BB962C8B-B14F-4D97-AF65-F5344CB8AC3E}">
        <p14:creationId xmlns:p14="http://schemas.microsoft.com/office/powerpoint/2010/main" val="1809299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B355E-628B-4B13-BAEF-B4FBD1E900DE}"/>
              </a:ext>
            </a:extLst>
          </p:cNvPr>
          <p:cNvSpPr>
            <a:spLocks noGrp="1"/>
          </p:cNvSpPr>
          <p:nvPr>
            <p:ph type="title"/>
          </p:nvPr>
        </p:nvSpPr>
        <p:spPr/>
        <p:txBody>
          <a:bodyPr/>
          <a:lstStyle/>
          <a:p>
            <a:r>
              <a:rPr lang="en-GB" dirty="0"/>
              <a:t>Feedback </a:t>
            </a:r>
          </a:p>
        </p:txBody>
      </p:sp>
      <p:sp>
        <p:nvSpPr>
          <p:cNvPr id="3" name="Content Placeholder 2">
            <a:extLst>
              <a:ext uri="{FF2B5EF4-FFF2-40B4-BE49-F238E27FC236}">
                <a16:creationId xmlns:a16="http://schemas.microsoft.com/office/drawing/2014/main" id="{AE8E0204-85E5-4294-A382-364D4B377B36}"/>
              </a:ext>
            </a:extLst>
          </p:cNvPr>
          <p:cNvSpPr>
            <a:spLocks noGrp="1"/>
          </p:cNvSpPr>
          <p:nvPr>
            <p:ph idx="1"/>
          </p:nvPr>
        </p:nvSpPr>
        <p:spPr/>
        <p:txBody>
          <a:bodyPr/>
          <a:lstStyle/>
          <a:p>
            <a:pPr marL="0" indent="0">
              <a:buNone/>
            </a:pPr>
            <a:endParaRPr lang="en-GB" dirty="0"/>
          </a:p>
          <a:p>
            <a:pPr marL="0" indent="0">
              <a:buNone/>
            </a:pPr>
            <a:r>
              <a:rPr lang="en-GB" dirty="0"/>
              <a:t>What is in your memory box?</a:t>
            </a:r>
          </a:p>
          <a:p>
            <a:pPr marL="0" indent="0">
              <a:buNone/>
            </a:pPr>
            <a:r>
              <a:rPr lang="en-GB" dirty="0"/>
              <a:t>What did you feel when planning your memory box?</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2.17</a:t>
            </a:r>
            <a:endParaRPr lang="en-US" sz="1400" dirty="0"/>
          </a:p>
        </p:txBody>
      </p:sp>
    </p:spTree>
    <p:extLst>
      <p:ext uri="{BB962C8B-B14F-4D97-AF65-F5344CB8AC3E}">
        <p14:creationId xmlns:p14="http://schemas.microsoft.com/office/powerpoint/2010/main" val="629061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7011B-F10E-4499-B859-97EB127625FC}"/>
              </a:ext>
            </a:extLst>
          </p:cNvPr>
          <p:cNvSpPr>
            <a:spLocks noGrp="1"/>
          </p:cNvSpPr>
          <p:nvPr>
            <p:ph type="title"/>
          </p:nvPr>
        </p:nvSpPr>
        <p:spPr/>
        <p:txBody>
          <a:bodyPr/>
          <a:lstStyle/>
          <a:p>
            <a:r>
              <a:rPr lang="en-GB" dirty="0"/>
              <a:t>Hopes and wishes</a:t>
            </a:r>
          </a:p>
        </p:txBody>
      </p:sp>
      <p:sp>
        <p:nvSpPr>
          <p:cNvPr id="3" name="Content Placeholder 2">
            <a:extLst>
              <a:ext uri="{FF2B5EF4-FFF2-40B4-BE49-F238E27FC236}">
                <a16:creationId xmlns:a16="http://schemas.microsoft.com/office/drawing/2014/main" id="{FAC22BFE-D40D-4737-88D5-25C60C877A6B}"/>
              </a:ext>
            </a:extLst>
          </p:cNvPr>
          <p:cNvSpPr>
            <a:spLocks noGrp="1"/>
          </p:cNvSpPr>
          <p:nvPr>
            <p:ph idx="1"/>
          </p:nvPr>
        </p:nvSpPr>
        <p:spPr/>
        <p:txBody>
          <a:bodyPr/>
          <a:lstStyle/>
          <a:p>
            <a:pPr marL="0" indent="0">
              <a:buNone/>
            </a:pPr>
            <a:r>
              <a:rPr lang="en-GB" b="1" dirty="0"/>
              <a:t>Aim: </a:t>
            </a:r>
          </a:p>
          <a:p>
            <a:pPr marL="0" indent="0">
              <a:buNone/>
            </a:pPr>
            <a:r>
              <a:rPr lang="en-GB" dirty="0"/>
              <a:t>To learn how to support people to think about, and achieve, their hopes and wishes as they grow older. This will contribute to ‘active aging’ and help people to feel positive about the future.</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2.18</a:t>
            </a:r>
            <a:endParaRPr lang="en-US" sz="1400" dirty="0"/>
          </a:p>
        </p:txBody>
      </p:sp>
    </p:spTree>
    <p:extLst>
      <p:ext uri="{BB962C8B-B14F-4D97-AF65-F5344CB8AC3E}">
        <p14:creationId xmlns:p14="http://schemas.microsoft.com/office/powerpoint/2010/main" val="280270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7011B-F10E-4499-B859-97EB127625FC}"/>
              </a:ext>
            </a:extLst>
          </p:cNvPr>
          <p:cNvSpPr>
            <a:spLocks noGrp="1"/>
          </p:cNvSpPr>
          <p:nvPr>
            <p:ph type="title"/>
          </p:nvPr>
        </p:nvSpPr>
        <p:spPr/>
        <p:txBody>
          <a:bodyPr/>
          <a:lstStyle/>
          <a:p>
            <a:r>
              <a:rPr lang="en-GB" dirty="0"/>
              <a:t>Hopes and wishes</a:t>
            </a:r>
          </a:p>
        </p:txBody>
      </p:sp>
      <p:sp>
        <p:nvSpPr>
          <p:cNvPr id="3" name="Content Placeholder 2">
            <a:extLst>
              <a:ext uri="{FF2B5EF4-FFF2-40B4-BE49-F238E27FC236}">
                <a16:creationId xmlns:a16="http://schemas.microsoft.com/office/drawing/2014/main" id="{FAC22BFE-D40D-4737-88D5-25C60C877A6B}"/>
              </a:ext>
            </a:extLst>
          </p:cNvPr>
          <p:cNvSpPr>
            <a:spLocks noGrp="1"/>
          </p:cNvSpPr>
          <p:nvPr>
            <p:ph idx="1"/>
          </p:nvPr>
        </p:nvSpPr>
        <p:spPr/>
        <p:txBody>
          <a:bodyPr>
            <a:normAutofit/>
          </a:bodyPr>
          <a:lstStyle/>
          <a:p>
            <a:pPr marL="0" indent="0">
              <a:buNone/>
            </a:pPr>
            <a:r>
              <a:rPr lang="en-GB" sz="2600" dirty="0"/>
              <a:t>Hopes and wishes may be about:</a:t>
            </a:r>
          </a:p>
          <a:p>
            <a:pPr>
              <a:buFont typeface="Arial"/>
              <a:buChar char="•"/>
            </a:pPr>
            <a:r>
              <a:rPr lang="en-GB" sz="2600" dirty="0"/>
              <a:t>Something a person hasn’t had a chance to do but would like the opportunity before feeling it is too late.</a:t>
            </a:r>
          </a:p>
          <a:p>
            <a:pPr>
              <a:buFont typeface="Arial"/>
              <a:buChar char="•"/>
            </a:pPr>
            <a:r>
              <a:rPr lang="en-GB" sz="2600" dirty="0"/>
              <a:t>Learning something new or having a new interest.</a:t>
            </a:r>
          </a:p>
          <a:p>
            <a:pPr>
              <a:buFont typeface="Arial"/>
              <a:buChar char="•"/>
            </a:pPr>
            <a:r>
              <a:rPr lang="en-GB" sz="2600" dirty="0"/>
              <a:t>Reconnecting with people and places from the past, such as visiting somewhere they used to go on holiday or meeting a friend or relative they have lost touch with. </a:t>
            </a:r>
          </a:p>
          <a:p>
            <a:pPr marL="0" indent="0">
              <a:buNone/>
            </a:pPr>
            <a:endParaRPr lang="en-GB" sz="2600" dirty="0"/>
          </a:p>
          <a:p>
            <a:pPr>
              <a:buFont typeface="Wingdings" panose="05000000000000000000" pitchFamily="2" charset="2"/>
              <a:buChar char="Ø"/>
            </a:pPr>
            <a:endParaRPr lang="en-GB" sz="2600"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2.19</a:t>
            </a:r>
            <a:endParaRPr lang="en-US" sz="1400" dirty="0"/>
          </a:p>
        </p:txBody>
      </p:sp>
    </p:spTree>
    <p:extLst>
      <p:ext uri="{BB962C8B-B14F-4D97-AF65-F5344CB8AC3E}">
        <p14:creationId xmlns:p14="http://schemas.microsoft.com/office/powerpoint/2010/main" val="3687098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4D5C2-9F80-4DE3-81F1-CCB9E7FF793F}"/>
              </a:ext>
            </a:extLst>
          </p:cNvPr>
          <p:cNvSpPr>
            <a:spLocks noGrp="1"/>
          </p:cNvSpPr>
          <p:nvPr>
            <p:ph type="title"/>
          </p:nvPr>
        </p:nvSpPr>
        <p:spPr/>
        <p:txBody>
          <a:bodyPr/>
          <a:lstStyle/>
          <a:p>
            <a:r>
              <a:rPr lang="en-GB" dirty="0"/>
              <a:t>Plan of session</a:t>
            </a:r>
          </a:p>
        </p:txBody>
      </p:sp>
      <p:graphicFrame>
        <p:nvGraphicFramePr>
          <p:cNvPr id="4" name="Content Placeholder 3">
            <a:extLst>
              <a:ext uri="{FF2B5EF4-FFF2-40B4-BE49-F238E27FC236}">
                <a16:creationId xmlns:a16="http://schemas.microsoft.com/office/drawing/2014/main" id="{41C857A3-2158-4BE2-B78B-6883621388B2}"/>
              </a:ext>
            </a:extLst>
          </p:cNvPr>
          <p:cNvGraphicFramePr>
            <a:graphicFrameLocks noGrp="1"/>
          </p:cNvGraphicFramePr>
          <p:nvPr>
            <p:ph idx="1"/>
            <p:extLst>
              <p:ext uri="{D42A27DB-BD31-4B8C-83A1-F6EECF244321}">
                <p14:modId xmlns:p14="http://schemas.microsoft.com/office/powerpoint/2010/main" val="755399456"/>
              </p:ext>
            </p:extLst>
          </p:nvPr>
        </p:nvGraphicFramePr>
        <p:xfrm>
          <a:off x="838200" y="1825625"/>
          <a:ext cx="10515600" cy="2494280"/>
        </p:xfrm>
        <a:graphic>
          <a:graphicData uri="http://schemas.openxmlformats.org/drawingml/2006/table">
            <a:tbl>
              <a:tblPr firstRow="1" bandRow="1">
                <a:tableStyleId>{5C22544A-7EE6-4342-B048-85BDC9FD1C3A}</a:tableStyleId>
              </a:tblPr>
              <a:tblGrid>
                <a:gridCol w="1854481">
                  <a:extLst>
                    <a:ext uri="{9D8B030D-6E8A-4147-A177-3AD203B41FA5}">
                      <a16:colId xmlns:a16="http://schemas.microsoft.com/office/drawing/2014/main" val="4002853172"/>
                    </a:ext>
                  </a:extLst>
                </a:gridCol>
                <a:gridCol w="5155919">
                  <a:extLst>
                    <a:ext uri="{9D8B030D-6E8A-4147-A177-3AD203B41FA5}">
                      <a16:colId xmlns:a16="http://schemas.microsoft.com/office/drawing/2014/main" val="3052122310"/>
                    </a:ext>
                  </a:extLst>
                </a:gridCol>
                <a:gridCol w="3505200">
                  <a:extLst>
                    <a:ext uri="{9D8B030D-6E8A-4147-A177-3AD203B41FA5}">
                      <a16:colId xmlns:a16="http://schemas.microsoft.com/office/drawing/2014/main" val="1633487875"/>
                    </a:ext>
                  </a:extLst>
                </a:gridCol>
              </a:tblGrid>
              <a:tr h="370840">
                <a:tc>
                  <a:txBody>
                    <a:bodyPr/>
                    <a:lstStyle/>
                    <a:p>
                      <a:endParaRPr lang="en-GB" dirty="0"/>
                    </a:p>
                  </a:txBody>
                  <a:tcPr/>
                </a:tc>
                <a:tc>
                  <a:txBody>
                    <a:bodyPr/>
                    <a:lstStyle/>
                    <a:p>
                      <a:r>
                        <a:rPr lang="en-GB" dirty="0"/>
                        <a:t>Activity</a:t>
                      </a:r>
                    </a:p>
                  </a:txBody>
                  <a:tcPr/>
                </a:tc>
                <a:tc>
                  <a:txBody>
                    <a:bodyPr/>
                    <a:lstStyle/>
                    <a:p>
                      <a:r>
                        <a:rPr lang="en-GB" dirty="0"/>
                        <a:t>Duration</a:t>
                      </a:r>
                    </a:p>
                  </a:txBody>
                  <a:tcPr/>
                </a:tc>
                <a:extLst>
                  <a:ext uri="{0D108BD9-81ED-4DB2-BD59-A6C34878D82A}">
                    <a16:rowId xmlns:a16="http://schemas.microsoft.com/office/drawing/2014/main" val="3845531880"/>
                  </a:ext>
                </a:extLst>
              </a:tr>
              <a:tr h="370840">
                <a:tc>
                  <a:txBody>
                    <a:bodyPr/>
                    <a:lstStyle/>
                    <a:p>
                      <a:endParaRPr lang="en-GB" dirty="0"/>
                    </a:p>
                  </a:txBody>
                  <a:tcPr/>
                </a:tc>
                <a:tc>
                  <a:txBody>
                    <a:bodyPr/>
                    <a:lstStyle/>
                    <a:p>
                      <a:r>
                        <a:rPr lang="en-GB" dirty="0"/>
                        <a:t>Introduction: what is emotional well-being?</a:t>
                      </a:r>
                    </a:p>
                  </a:txBody>
                  <a:tcPr/>
                </a:tc>
                <a:tc>
                  <a:txBody>
                    <a:bodyPr/>
                    <a:lstStyle/>
                    <a:p>
                      <a:r>
                        <a:rPr lang="en-GB" dirty="0"/>
                        <a:t>10 minutes</a:t>
                      </a:r>
                    </a:p>
                  </a:txBody>
                  <a:tcPr/>
                </a:tc>
                <a:extLst>
                  <a:ext uri="{0D108BD9-81ED-4DB2-BD59-A6C34878D82A}">
                    <a16:rowId xmlns:a16="http://schemas.microsoft.com/office/drawing/2014/main" val="887739729"/>
                  </a:ext>
                </a:extLst>
              </a:tr>
              <a:tr h="370840">
                <a:tc>
                  <a:txBody>
                    <a:bodyPr/>
                    <a:lstStyle/>
                    <a:p>
                      <a:r>
                        <a:rPr lang="en-GB" dirty="0"/>
                        <a:t>Exercise 2.1</a:t>
                      </a:r>
                    </a:p>
                  </a:txBody>
                  <a:tcPr/>
                </a:tc>
                <a:tc>
                  <a:txBody>
                    <a:bodyPr/>
                    <a:lstStyle/>
                    <a:p>
                      <a:r>
                        <a:rPr lang="en-GB" dirty="0"/>
                        <a:t>Exploring what growing older means for a person: positives, worries and difficulties</a:t>
                      </a:r>
                    </a:p>
                  </a:txBody>
                  <a:tcPr/>
                </a:tc>
                <a:tc>
                  <a:txBody>
                    <a:bodyPr/>
                    <a:lstStyle/>
                    <a:p>
                      <a:r>
                        <a:rPr lang="en-GB" dirty="0"/>
                        <a:t>25 mins</a:t>
                      </a:r>
                    </a:p>
                  </a:txBody>
                  <a:tcPr/>
                </a:tc>
                <a:extLst>
                  <a:ext uri="{0D108BD9-81ED-4DB2-BD59-A6C34878D82A}">
                    <a16:rowId xmlns:a16="http://schemas.microsoft.com/office/drawing/2014/main" val="3825081475"/>
                  </a:ext>
                </a:extLst>
              </a:tr>
              <a:tr h="370840">
                <a:tc>
                  <a:txBody>
                    <a:bodyPr/>
                    <a:lstStyle/>
                    <a:p>
                      <a:r>
                        <a:rPr lang="en-GB" dirty="0"/>
                        <a:t>Exercise 2.2</a:t>
                      </a:r>
                    </a:p>
                  </a:txBody>
                  <a:tcPr/>
                </a:tc>
                <a:tc>
                  <a:txBody>
                    <a:bodyPr/>
                    <a:lstStyle/>
                    <a:p>
                      <a:r>
                        <a:rPr lang="en-GB" dirty="0"/>
                        <a:t>History and memories</a:t>
                      </a:r>
                    </a:p>
                  </a:txBody>
                  <a:tcPr/>
                </a:tc>
                <a:tc>
                  <a:txBody>
                    <a:bodyPr/>
                    <a:lstStyle/>
                    <a:p>
                      <a:r>
                        <a:rPr lang="en-GB" dirty="0"/>
                        <a:t>20 mins</a:t>
                      </a:r>
                    </a:p>
                  </a:txBody>
                  <a:tcPr/>
                </a:tc>
                <a:extLst>
                  <a:ext uri="{0D108BD9-81ED-4DB2-BD59-A6C34878D82A}">
                    <a16:rowId xmlns:a16="http://schemas.microsoft.com/office/drawing/2014/main" val="1244041125"/>
                  </a:ext>
                </a:extLst>
              </a:tr>
              <a:tr h="370840">
                <a:tc>
                  <a:txBody>
                    <a:bodyPr/>
                    <a:lstStyle/>
                    <a:p>
                      <a:r>
                        <a:rPr lang="en-GB" dirty="0"/>
                        <a:t>Exercise 2.3 </a:t>
                      </a:r>
                    </a:p>
                  </a:txBody>
                  <a:tcPr/>
                </a:tc>
                <a:tc>
                  <a:txBody>
                    <a:bodyPr/>
                    <a:lstStyle/>
                    <a:p>
                      <a:r>
                        <a:rPr lang="en-GB" dirty="0"/>
                        <a:t>Hopes and wishes</a:t>
                      </a:r>
                    </a:p>
                  </a:txBody>
                  <a:tcPr/>
                </a:tc>
                <a:tc>
                  <a:txBody>
                    <a:bodyPr/>
                    <a:lstStyle/>
                    <a:p>
                      <a:r>
                        <a:rPr lang="en-GB" dirty="0"/>
                        <a:t>15 minutes</a:t>
                      </a:r>
                    </a:p>
                  </a:txBody>
                  <a:tcPr/>
                </a:tc>
                <a:extLst>
                  <a:ext uri="{0D108BD9-81ED-4DB2-BD59-A6C34878D82A}">
                    <a16:rowId xmlns:a16="http://schemas.microsoft.com/office/drawing/2014/main" val="674007612"/>
                  </a:ext>
                </a:extLst>
              </a:tr>
              <a:tr h="370840">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740453285"/>
                  </a:ext>
                </a:extLst>
              </a:tr>
            </a:tbl>
          </a:graphicData>
        </a:graphic>
      </p:graphicFrame>
      <p:sp>
        <p:nvSpPr>
          <p:cNvPr id="5"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2.2</a:t>
            </a:r>
            <a:endParaRPr lang="en-US" sz="1400" dirty="0"/>
          </a:p>
        </p:txBody>
      </p:sp>
    </p:spTree>
    <p:extLst>
      <p:ext uri="{BB962C8B-B14F-4D97-AF65-F5344CB8AC3E}">
        <p14:creationId xmlns:p14="http://schemas.microsoft.com/office/powerpoint/2010/main" val="355661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7011B-F10E-4499-B859-97EB127625FC}"/>
              </a:ext>
            </a:extLst>
          </p:cNvPr>
          <p:cNvSpPr>
            <a:spLocks noGrp="1"/>
          </p:cNvSpPr>
          <p:nvPr>
            <p:ph type="title"/>
          </p:nvPr>
        </p:nvSpPr>
        <p:spPr>
          <a:xfrm>
            <a:off x="838200" y="669925"/>
            <a:ext cx="10515600" cy="1325563"/>
          </a:xfrm>
        </p:spPr>
        <p:txBody>
          <a:bodyPr/>
          <a:lstStyle/>
          <a:p>
            <a:r>
              <a:rPr lang="en-GB" dirty="0"/>
              <a:t>How will you find out about someone’s hopes and wishes?</a:t>
            </a:r>
          </a:p>
        </p:txBody>
      </p:sp>
      <p:sp>
        <p:nvSpPr>
          <p:cNvPr id="3" name="Content Placeholder 2">
            <a:extLst>
              <a:ext uri="{FF2B5EF4-FFF2-40B4-BE49-F238E27FC236}">
                <a16:creationId xmlns:a16="http://schemas.microsoft.com/office/drawing/2014/main" id="{FAC22BFE-D40D-4737-88D5-25C60C877A6B}"/>
              </a:ext>
            </a:extLst>
          </p:cNvPr>
          <p:cNvSpPr>
            <a:spLocks noGrp="1"/>
          </p:cNvSpPr>
          <p:nvPr>
            <p:ph idx="1"/>
          </p:nvPr>
        </p:nvSpPr>
        <p:spPr>
          <a:xfrm>
            <a:off x="838200" y="2130425"/>
            <a:ext cx="10515600" cy="4351338"/>
          </a:xfrm>
        </p:spPr>
        <p:txBody>
          <a:bodyPr>
            <a:normAutofit/>
          </a:bodyPr>
          <a:lstStyle/>
          <a:p>
            <a:pPr marL="0" indent="0">
              <a:buNone/>
            </a:pPr>
            <a:r>
              <a:rPr lang="en-GB" sz="2600" b="1" dirty="0"/>
              <a:t>Task</a:t>
            </a:r>
          </a:p>
          <a:p>
            <a:pPr marL="0" indent="0">
              <a:buNone/>
            </a:pPr>
            <a:r>
              <a:rPr lang="en-GB" sz="2600" dirty="0"/>
              <a:t>Think about a person you support and how you could find out about their hopes and wishes for the future:</a:t>
            </a:r>
          </a:p>
          <a:p>
            <a:r>
              <a:rPr lang="en-GB" sz="2600" dirty="0"/>
              <a:t>How will you ask?</a:t>
            </a:r>
          </a:p>
          <a:p>
            <a:r>
              <a:rPr lang="en-GB" sz="2600" dirty="0"/>
              <a:t>Who else might you involve?</a:t>
            </a:r>
          </a:p>
          <a:p>
            <a:r>
              <a:rPr lang="en-GB" sz="2600" dirty="0"/>
              <a:t>How will you record what you find out?</a:t>
            </a:r>
          </a:p>
          <a:p>
            <a:pPr marL="0" indent="0">
              <a:spcBef>
                <a:spcPts val="2200"/>
              </a:spcBef>
              <a:buNone/>
            </a:pPr>
            <a:r>
              <a:rPr lang="en-GB" sz="2600" dirty="0"/>
              <a:t>Use the template to make some notes and put your first step on </a:t>
            </a:r>
            <a:br>
              <a:rPr lang="en-GB" sz="2600" dirty="0"/>
            </a:br>
            <a:r>
              <a:rPr lang="en-GB" sz="2600" dirty="0"/>
              <a:t>a sticky note. </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2.20</a:t>
            </a:r>
            <a:endParaRPr lang="en-US" sz="1400" dirty="0"/>
          </a:p>
        </p:txBody>
      </p:sp>
    </p:spTree>
    <p:extLst>
      <p:ext uri="{BB962C8B-B14F-4D97-AF65-F5344CB8AC3E}">
        <p14:creationId xmlns:p14="http://schemas.microsoft.com/office/powerpoint/2010/main" val="19061951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E9F72-F23D-4A09-BAB1-4A4E83490BFC}"/>
              </a:ext>
            </a:extLst>
          </p:cNvPr>
          <p:cNvSpPr>
            <a:spLocks noGrp="1"/>
          </p:cNvSpPr>
          <p:nvPr>
            <p:ph type="title"/>
          </p:nvPr>
        </p:nvSpPr>
        <p:spPr/>
        <p:txBody>
          <a:bodyPr/>
          <a:lstStyle/>
          <a:p>
            <a:r>
              <a:rPr lang="en-GB" dirty="0"/>
              <a:t>Keep going</a:t>
            </a:r>
          </a:p>
        </p:txBody>
      </p:sp>
      <p:sp>
        <p:nvSpPr>
          <p:cNvPr id="3" name="Content Placeholder 2">
            <a:extLst>
              <a:ext uri="{FF2B5EF4-FFF2-40B4-BE49-F238E27FC236}">
                <a16:creationId xmlns:a16="http://schemas.microsoft.com/office/drawing/2014/main" id="{DA193A96-6010-4E1C-AB42-2BAD63CD59DC}"/>
              </a:ext>
            </a:extLst>
          </p:cNvPr>
          <p:cNvSpPr>
            <a:spLocks noGrp="1"/>
          </p:cNvSpPr>
          <p:nvPr>
            <p:ph idx="1"/>
          </p:nvPr>
        </p:nvSpPr>
        <p:spPr/>
        <p:txBody>
          <a:bodyPr>
            <a:normAutofit/>
          </a:bodyPr>
          <a:lstStyle/>
          <a:p>
            <a:r>
              <a:rPr lang="en-GB" sz="2600" dirty="0"/>
              <a:t>Supporting people’s emotional well-being needs on-going conversations. Over time people may become more confident about thinking of ideas to help them with ageing. </a:t>
            </a:r>
          </a:p>
          <a:p>
            <a:r>
              <a:rPr lang="en-GB" sz="2600" dirty="0"/>
              <a:t>Keep a note of what people say so their thoughts don’t </a:t>
            </a:r>
            <a:r>
              <a:rPr lang="en-GB" sz="2600"/>
              <a:t>get lost – </a:t>
            </a:r>
            <a:r>
              <a:rPr lang="en-GB" sz="2600" dirty="0"/>
              <a:t>ideas can be followed </a:t>
            </a:r>
            <a:r>
              <a:rPr lang="en-GB" sz="2600"/>
              <a:t>up and </a:t>
            </a:r>
            <a:r>
              <a:rPr lang="en-GB" sz="2600" dirty="0"/>
              <a:t>further conversations take place. </a:t>
            </a:r>
          </a:p>
          <a:p>
            <a:pPr marL="0" indent="0">
              <a:spcBef>
                <a:spcPts val="2200"/>
              </a:spcBef>
              <a:buNone/>
            </a:pPr>
            <a:r>
              <a:rPr lang="en-GB" sz="2600" b="1" dirty="0"/>
              <a:t>Useful resources</a:t>
            </a:r>
          </a:p>
          <a:p>
            <a:r>
              <a:rPr lang="en-GB" sz="2600" i="1" dirty="0"/>
              <a:t>Talking Together </a:t>
            </a:r>
            <a:r>
              <a:rPr lang="en-GB" sz="2600" dirty="0"/>
              <a:t>(activities to help people have conversations about growing older).</a:t>
            </a:r>
          </a:p>
          <a:p>
            <a:r>
              <a:rPr lang="en-GB" sz="2600" i="1" dirty="0"/>
              <a:t>I’m Thinking Ahead </a:t>
            </a:r>
            <a:r>
              <a:rPr lang="en-GB" sz="2600" dirty="0"/>
              <a:t>(person-centred planning tools in section How to Plan).</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2.21</a:t>
            </a:r>
            <a:endParaRPr lang="en-US" sz="1400" dirty="0"/>
          </a:p>
        </p:txBody>
      </p:sp>
    </p:spTree>
    <p:extLst>
      <p:ext uri="{BB962C8B-B14F-4D97-AF65-F5344CB8AC3E}">
        <p14:creationId xmlns:p14="http://schemas.microsoft.com/office/powerpoint/2010/main" val="311157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2ACBE-30FB-417C-9BAC-A6C0E9AF7353}"/>
              </a:ext>
            </a:extLst>
          </p:cNvPr>
          <p:cNvSpPr>
            <a:spLocks noGrp="1"/>
          </p:cNvSpPr>
          <p:nvPr>
            <p:ph type="title"/>
          </p:nvPr>
        </p:nvSpPr>
        <p:spPr/>
        <p:txBody>
          <a:bodyPr/>
          <a:lstStyle/>
          <a:p>
            <a:r>
              <a:rPr lang="en-GB" dirty="0"/>
              <a:t>What is emotional well-being?</a:t>
            </a:r>
          </a:p>
        </p:txBody>
      </p:sp>
      <p:sp>
        <p:nvSpPr>
          <p:cNvPr id="3" name="Content Placeholder 2">
            <a:extLst>
              <a:ext uri="{FF2B5EF4-FFF2-40B4-BE49-F238E27FC236}">
                <a16:creationId xmlns:a16="http://schemas.microsoft.com/office/drawing/2014/main" id="{7D6684BF-595A-4C5D-A4B4-5CE031F09EED}"/>
              </a:ext>
            </a:extLst>
          </p:cNvPr>
          <p:cNvSpPr>
            <a:spLocks noGrp="1"/>
          </p:cNvSpPr>
          <p:nvPr>
            <p:ph idx="1"/>
          </p:nvPr>
        </p:nvSpPr>
        <p:spPr/>
        <p:txBody>
          <a:bodyPr/>
          <a:lstStyle/>
          <a:p>
            <a:pPr marL="0" indent="0">
              <a:buNone/>
            </a:pPr>
            <a:r>
              <a:rPr lang="en-GB" dirty="0"/>
              <a:t>Emotional well-being means feeling good about yourself and your life. </a:t>
            </a:r>
          </a:p>
          <a:p>
            <a:pPr marL="0" indent="0">
              <a:buNone/>
            </a:pPr>
            <a:endParaRPr lang="en-GB" dirty="0"/>
          </a:p>
          <a:p>
            <a:pPr marL="0" indent="0">
              <a:buNone/>
            </a:pPr>
            <a:r>
              <a:rPr lang="en-GB" dirty="0"/>
              <a:t>What do you think emotional well-being might include for people with learning disabilities who are getting older?</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2.3</a:t>
            </a:r>
            <a:endParaRPr lang="en-US" sz="1400" dirty="0"/>
          </a:p>
        </p:txBody>
      </p:sp>
    </p:spTree>
    <p:extLst>
      <p:ext uri="{BB962C8B-B14F-4D97-AF65-F5344CB8AC3E}">
        <p14:creationId xmlns:p14="http://schemas.microsoft.com/office/powerpoint/2010/main" val="894666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4D5C2-9F80-4DE3-81F1-CCB9E7FF793F}"/>
              </a:ext>
            </a:extLst>
          </p:cNvPr>
          <p:cNvSpPr>
            <a:spLocks noGrp="1"/>
          </p:cNvSpPr>
          <p:nvPr>
            <p:ph type="title"/>
          </p:nvPr>
        </p:nvSpPr>
        <p:spPr/>
        <p:txBody>
          <a:bodyPr/>
          <a:lstStyle/>
          <a:p>
            <a:r>
              <a:rPr lang="en-GB" dirty="0"/>
              <a:t>This is what helps us to feel good</a:t>
            </a:r>
          </a:p>
        </p:txBody>
      </p:sp>
      <p:sp>
        <p:nvSpPr>
          <p:cNvPr id="3" name="Content Placeholder 2">
            <a:extLst>
              <a:ext uri="{FF2B5EF4-FFF2-40B4-BE49-F238E27FC236}">
                <a16:creationId xmlns:a16="http://schemas.microsoft.com/office/drawing/2014/main" id="{FDA5385F-10B5-4B3C-A172-ACA002D55FD0}"/>
              </a:ext>
            </a:extLst>
          </p:cNvPr>
          <p:cNvSpPr>
            <a:spLocks noGrp="1"/>
          </p:cNvSpPr>
          <p:nvPr>
            <p:ph idx="1"/>
          </p:nvPr>
        </p:nvSpPr>
        <p:spPr/>
        <p:txBody>
          <a:bodyPr>
            <a:normAutofit/>
          </a:bodyPr>
          <a:lstStyle/>
          <a:p>
            <a:pPr marL="0" indent="0">
              <a:buNone/>
            </a:pPr>
            <a:r>
              <a:rPr lang="en-GB" dirty="0"/>
              <a:t>This is what some of the people who contributed to this training said would help them to feel good as they get older:</a:t>
            </a:r>
          </a:p>
          <a:p>
            <a:pPr marL="0" indent="0">
              <a:buNone/>
            </a:pPr>
            <a:endParaRPr lang="en-GB" dirty="0"/>
          </a:p>
        </p:txBody>
      </p:sp>
      <p:sp>
        <p:nvSpPr>
          <p:cNvPr id="5" name="Speech Bubble: Oval 4">
            <a:extLst>
              <a:ext uri="{FF2B5EF4-FFF2-40B4-BE49-F238E27FC236}">
                <a16:creationId xmlns:a16="http://schemas.microsoft.com/office/drawing/2014/main" id="{DB3C347D-2013-4327-A8D4-31D32C693F6B}"/>
              </a:ext>
            </a:extLst>
          </p:cNvPr>
          <p:cNvSpPr/>
          <p:nvPr/>
        </p:nvSpPr>
        <p:spPr>
          <a:xfrm>
            <a:off x="3204021" y="4300652"/>
            <a:ext cx="2555132" cy="1585414"/>
          </a:xfrm>
          <a:prstGeom prst="wedgeEllipseCallout">
            <a:avLst>
              <a:gd name="adj1" fmla="val -25655"/>
              <a:gd name="adj2" fmla="val 751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want to feel safe. I want to be well-supported.</a:t>
            </a:r>
          </a:p>
        </p:txBody>
      </p:sp>
      <p:sp>
        <p:nvSpPr>
          <p:cNvPr id="6" name="Speech Bubble: Oval 5">
            <a:extLst>
              <a:ext uri="{FF2B5EF4-FFF2-40B4-BE49-F238E27FC236}">
                <a16:creationId xmlns:a16="http://schemas.microsoft.com/office/drawing/2014/main" id="{F11FD16D-0308-4218-ACFC-05CCC2C6A222}"/>
              </a:ext>
            </a:extLst>
          </p:cNvPr>
          <p:cNvSpPr/>
          <p:nvPr/>
        </p:nvSpPr>
        <p:spPr>
          <a:xfrm>
            <a:off x="5939925" y="2835392"/>
            <a:ext cx="2399490" cy="1734571"/>
          </a:xfrm>
          <a:prstGeom prst="wedgeEllipseCallout">
            <a:avLst>
              <a:gd name="adj1" fmla="val -24347"/>
              <a:gd name="adj2" fmla="val 789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don’t want  lots of worries.</a:t>
            </a:r>
          </a:p>
        </p:txBody>
      </p:sp>
      <p:sp>
        <p:nvSpPr>
          <p:cNvPr id="7" name="Speech Bubble: Oval 6">
            <a:extLst>
              <a:ext uri="{FF2B5EF4-FFF2-40B4-BE49-F238E27FC236}">
                <a16:creationId xmlns:a16="http://schemas.microsoft.com/office/drawing/2014/main" id="{F0267634-918B-448D-967F-E9FA3B2DCE87}"/>
              </a:ext>
            </a:extLst>
          </p:cNvPr>
          <p:cNvSpPr/>
          <p:nvPr/>
        </p:nvSpPr>
        <p:spPr>
          <a:xfrm>
            <a:off x="8520187" y="3702678"/>
            <a:ext cx="2611066" cy="1867419"/>
          </a:xfrm>
          <a:prstGeom prst="wedgeEllipseCallout">
            <a:avLst>
              <a:gd name="adj1" fmla="val -26297"/>
              <a:gd name="adj2" fmla="val 750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want to enjoy myself and learn new things.</a:t>
            </a:r>
          </a:p>
        </p:txBody>
      </p:sp>
      <p:sp>
        <p:nvSpPr>
          <p:cNvPr id="9"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2.4</a:t>
            </a:r>
            <a:endParaRPr lang="en-US" sz="1400" dirty="0"/>
          </a:p>
        </p:txBody>
      </p:sp>
      <p:sp>
        <p:nvSpPr>
          <p:cNvPr id="10" name="Speech Bubble: Oval 4">
            <a:extLst>
              <a:ext uri="{FF2B5EF4-FFF2-40B4-BE49-F238E27FC236}">
                <a16:creationId xmlns:a16="http://schemas.microsoft.com/office/drawing/2014/main" id="{DB3C347D-2013-4327-A8D4-31D32C693F6B}"/>
              </a:ext>
            </a:extLst>
          </p:cNvPr>
          <p:cNvSpPr/>
          <p:nvPr/>
        </p:nvSpPr>
        <p:spPr>
          <a:xfrm>
            <a:off x="688212" y="3248367"/>
            <a:ext cx="2555132" cy="1585414"/>
          </a:xfrm>
          <a:prstGeom prst="wedgeEllipseCallout">
            <a:avLst>
              <a:gd name="adj1" fmla="val -25655"/>
              <a:gd name="adj2" fmla="val 751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want have people I can talk to.</a:t>
            </a:r>
          </a:p>
        </p:txBody>
      </p:sp>
    </p:spTree>
    <p:extLst>
      <p:ext uri="{BB962C8B-B14F-4D97-AF65-F5344CB8AC3E}">
        <p14:creationId xmlns:p14="http://schemas.microsoft.com/office/powerpoint/2010/main" val="2906059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86D35-B92B-4C29-A4D0-82198932F90F}"/>
              </a:ext>
            </a:extLst>
          </p:cNvPr>
          <p:cNvSpPr>
            <a:spLocks noGrp="1"/>
          </p:cNvSpPr>
          <p:nvPr>
            <p:ph type="title"/>
          </p:nvPr>
        </p:nvSpPr>
        <p:spPr/>
        <p:txBody>
          <a:bodyPr/>
          <a:lstStyle/>
          <a:p>
            <a:r>
              <a:rPr lang="en-GB" dirty="0"/>
              <a:t>How to help</a:t>
            </a:r>
          </a:p>
        </p:txBody>
      </p:sp>
      <p:sp>
        <p:nvSpPr>
          <p:cNvPr id="3" name="Content Placeholder 2">
            <a:extLst>
              <a:ext uri="{FF2B5EF4-FFF2-40B4-BE49-F238E27FC236}">
                <a16:creationId xmlns:a16="http://schemas.microsoft.com/office/drawing/2014/main" id="{A98601A6-BED1-4A7B-92A1-CCFA18198A53}"/>
              </a:ext>
            </a:extLst>
          </p:cNvPr>
          <p:cNvSpPr>
            <a:spLocks noGrp="1"/>
          </p:cNvSpPr>
          <p:nvPr>
            <p:ph sz="half" idx="1"/>
          </p:nvPr>
        </p:nvSpPr>
        <p:spPr/>
        <p:txBody>
          <a:bodyPr>
            <a:normAutofit/>
          </a:bodyPr>
          <a:lstStyle/>
          <a:p>
            <a:pPr marL="0" indent="0">
              <a:buNone/>
            </a:pPr>
            <a:r>
              <a:rPr lang="en-GB" b="1" dirty="0"/>
              <a:t>Find out:</a:t>
            </a:r>
          </a:p>
          <a:p>
            <a:r>
              <a:rPr lang="en-GB" dirty="0"/>
              <a:t>What makes someone feel good about their life.</a:t>
            </a:r>
            <a:br>
              <a:rPr lang="en-GB" dirty="0"/>
            </a:br>
            <a:endParaRPr lang="en-GB" dirty="0"/>
          </a:p>
          <a:p>
            <a:endParaRPr lang="en-GB" dirty="0"/>
          </a:p>
          <a:p>
            <a:r>
              <a:rPr lang="en-GB" dirty="0"/>
              <a:t>What does someone find worrying or difficult in their life.</a:t>
            </a:r>
          </a:p>
        </p:txBody>
      </p:sp>
      <p:sp>
        <p:nvSpPr>
          <p:cNvPr id="4" name="Content Placeholder 3">
            <a:extLst>
              <a:ext uri="{FF2B5EF4-FFF2-40B4-BE49-F238E27FC236}">
                <a16:creationId xmlns:a16="http://schemas.microsoft.com/office/drawing/2014/main" id="{8F73C32E-2636-4D8A-99ED-A819E22664C3}"/>
              </a:ext>
            </a:extLst>
          </p:cNvPr>
          <p:cNvSpPr>
            <a:spLocks noGrp="1"/>
          </p:cNvSpPr>
          <p:nvPr>
            <p:ph sz="half" idx="2"/>
          </p:nvPr>
        </p:nvSpPr>
        <p:spPr>
          <a:xfrm>
            <a:off x="6504562" y="1825625"/>
            <a:ext cx="4849238" cy="4351338"/>
          </a:xfrm>
        </p:spPr>
        <p:txBody>
          <a:bodyPr>
            <a:normAutofit/>
          </a:bodyPr>
          <a:lstStyle/>
          <a:p>
            <a:pPr marL="0" indent="0">
              <a:buNone/>
            </a:pPr>
            <a:r>
              <a:rPr lang="en-GB" b="1" dirty="0"/>
              <a:t>Support can:</a:t>
            </a:r>
          </a:p>
          <a:p>
            <a:r>
              <a:rPr lang="en-GB" dirty="0"/>
              <a:t>Build on a good thing e.g. make sure it continues, do more of it.</a:t>
            </a:r>
          </a:p>
          <a:p>
            <a:pPr marL="0" indent="0">
              <a:buNone/>
            </a:pPr>
            <a:endParaRPr lang="en-GB" dirty="0"/>
          </a:p>
          <a:p>
            <a:r>
              <a:rPr lang="en-GB" dirty="0"/>
              <a:t>Find solutions e.g. give information, explain why it’s happening, reduce or remove difficulty.</a:t>
            </a:r>
          </a:p>
          <a:p>
            <a:pPr marL="0" indent="0">
              <a:buNone/>
            </a:pPr>
            <a:endParaRPr lang="en-GB" dirty="0"/>
          </a:p>
        </p:txBody>
      </p:sp>
      <p:cxnSp>
        <p:nvCxnSpPr>
          <p:cNvPr id="7" name="Straight Arrow Connector 6">
            <a:extLst>
              <a:ext uri="{FF2B5EF4-FFF2-40B4-BE49-F238E27FC236}">
                <a16:creationId xmlns:a16="http://schemas.microsoft.com/office/drawing/2014/main" id="{47AF83D1-D480-4DA5-B1E4-E0B6A344E4F8}"/>
              </a:ext>
            </a:extLst>
          </p:cNvPr>
          <p:cNvCxnSpPr>
            <a:cxnSpLocks/>
          </p:cNvCxnSpPr>
          <p:nvPr/>
        </p:nvCxnSpPr>
        <p:spPr>
          <a:xfrm>
            <a:off x="5801360" y="3002604"/>
            <a:ext cx="703202" cy="0"/>
          </a:xfrm>
          <a:prstGeom prst="straightConnector1">
            <a:avLst/>
          </a:prstGeom>
          <a:ln w="57150" cmpd="sng">
            <a:headEnd type="none"/>
            <a:tailEnd type="triangle"/>
          </a:ln>
        </p:spPr>
        <p:style>
          <a:lnRef idx="1">
            <a:schemeClr val="accent1"/>
          </a:lnRef>
          <a:fillRef idx="0">
            <a:schemeClr val="accent1"/>
          </a:fillRef>
          <a:effectRef idx="0">
            <a:schemeClr val="accent1"/>
          </a:effectRef>
          <a:fontRef idx="minor">
            <a:schemeClr val="tx1"/>
          </a:fontRef>
        </p:style>
      </p:cxnSp>
      <p:sp>
        <p:nvSpPr>
          <p:cNvPr id="8"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2.5</a:t>
            </a:r>
            <a:endParaRPr lang="en-US" sz="1400" dirty="0"/>
          </a:p>
        </p:txBody>
      </p:sp>
      <p:cxnSp>
        <p:nvCxnSpPr>
          <p:cNvPr id="11" name="Straight Arrow Connector 10">
            <a:extLst>
              <a:ext uri="{FF2B5EF4-FFF2-40B4-BE49-F238E27FC236}">
                <a16:creationId xmlns:a16="http://schemas.microsoft.com/office/drawing/2014/main" id="{47AF83D1-D480-4DA5-B1E4-E0B6A344E4F8}"/>
              </a:ext>
            </a:extLst>
          </p:cNvPr>
          <p:cNvCxnSpPr>
            <a:cxnSpLocks/>
          </p:cNvCxnSpPr>
          <p:nvPr/>
        </p:nvCxnSpPr>
        <p:spPr>
          <a:xfrm>
            <a:off x="5801360" y="4790764"/>
            <a:ext cx="703202" cy="0"/>
          </a:xfrm>
          <a:prstGeom prst="straightConnector1">
            <a:avLst/>
          </a:prstGeom>
          <a:ln w="57150" cmpd="sng">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7346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09D8F-6CA4-4B5B-8DB3-416A35F64A95}"/>
              </a:ext>
            </a:extLst>
          </p:cNvPr>
          <p:cNvSpPr>
            <a:spLocks noGrp="1"/>
          </p:cNvSpPr>
          <p:nvPr>
            <p:ph type="title"/>
          </p:nvPr>
        </p:nvSpPr>
        <p:spPr>
          <a:xfrm>
            <a:off x="838200" y="669925"/>
            <a:ext cx="10515600" cy="1325563"/>
          </a:xfrm>
        </p:spPr>
        <p:txBody>
          <a:bodyPr>
            <a:normAutofit/>
          </a:bodyPr>
          <a:lstStyle/>
          <a:p>
            <a:r>
              <a:rPr lang="en-GB" dirty="0"/>
              <a:t>Exploring growing older: positives, difficulties and worries </a:t>
            </a:r>
          </a:p>
        </p:txBody>
      </p:sp>
      <p:sp>
        <p:nvSpPr>
          <p:cNvPr id="3" name="Content Placeholder 2">
            <a:extLst>
              <a:ext uri="{FF2B5EF4-FFF2-40B4-BE49-F238E27FC236}">
                <a16:creationId xmlns:a16="http://schemas.microsoft.com/office/drawing/2014/main" id="{8010FED2-EE33-4D6F-A654-55BEEE2032F5}"/>
              </a:ext>
            </a:extLst>
          </p:cNvPr>
          <p:cNvSpPr>
            <a:spLocks noGrp="1"/>
          </p:cNvSpPr>
          <p:nvPr>
            <p:ph idx="1"/>
          </p:nvPr>
        </p:nvSpPr>
        <p:spPr>
          <a:xfrm>
            <a:off x="838200" y="2323465"/>
            <a:ext cx="10515600" cy="4351338"/>
          </a:xfrm>
        </p:spPr>
        <p:txBody>
          <a:bodyPr/>
          <a:lstStyle/>
          <a:p>
            <a:pPr marL="0" indent="0">
              <a:buNone/>
            </a:pPr>
            <a:r>
              <a:rPr lang="en-GB" b="1" dirty="0"/>
              <a:t>Aim</a:t>
            </a:r>
          </a:p>
          <a:p>
            <a:pPr marL="0" indent="0">
              <a:buNone/>
            </a:pPr>
            <a:r>
              <a:rPr lang="en-GB" dirty="0"/>
              <a:t>To gain ideas about how to gather information on the positives, difficulties and worries that affect a person’s well-being. </a:t>
            </a:r>
          </a:p>
          <a:p>
            <a:endParaRPr lang="en-GB"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2.6</a:t>
            </a:r>
            <a:endParaRPr lang="en-US" sz="1400" dirty="0"/>
          </a:p>
        </p:txBody>
      </p:sp>
    </p:spTree>
    <p:extLst>
      <p:ext uri="{BB962C8B-B14F-4D97-AF65-F5344CB8AC3E}">
        <p14:creationId xmlns:p14="http://schemas.microsoft.com/office/powerpoint/2010/main" val="675914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25688-F003-42C7-B3B3-41BE6024945E}"/>
              </a:ext>
            </a:extLst>
          </p:cNvPr>
          <p:cNvSpPr>
            <a:spLocks noGrp="1"/>
          </p:cNvSpPr>
          <p:nvPr>
            <p:ph type="title"/>
          </p:nvPr>
        </p:nvSpPr>
        <p:spPr/>
        <p:txBody>
          <a:bodyPr/>
          <a:lstStyle/>
          <a:p>
            <a:r>
              <a:rPr lang="en-GB" dirty="0"/>
              <a:t>Ways of finding out</a:t>
            </a:r>
          </a:p>
        </p:txBody>
      </p:sp>
      <p:sp>
        <p:nvSpPr>
          <p:cNvPr id="3" name="Content Placeholder 2">
            <a:extLst>
              <a:ext uri="{FF2B5EF4-FFF2-40B4-BE49-F238E27FC236}">
                <a16:creationId xmlns:a16="http://schemas.microsoft.com/office/drawing/2014/main" id="{E3BD0240-73E7-4076-B82D-D077150263CE}"/>
              </a:ext>
            </a:extLst>
          </p:cNvPr>
          <p:cNvSpPr>
            <a:spLocks noGrp="1"/>
          </p:cNvSpPr>
          <p:nvPr>
            <p:ph idx="1"/>
          </p:nvPr>
        </p:nvSpPr>
        <p:spPr>
          <a:xfrm>
            <a:off x="838200" y="1774825"/>
            <a:ext cx="10515600" cy="4351338"/>
          </a:xfrm>
        </p:spPr>
        <p:txBody>
          <a:bodyPr>
            <a:normAutofit/>
          </a:bodyPr>
          <a:lstStyle/>
          <a:p>
            <a:r>
              <a:rPr lang="en-GB" dirty="0"/>
              <a:t>Different ways of finding out depending on a person’s understanding and their preferred way of communicating. </a:t>
            </a:r>
          </a:p>
          <a:p>
            <a:r>
              <a:rPr lang="en-GB" dirty="0"/>
              <a:t>Some people will have an understanding of what growing older means and will be able to explore their feelings about this.</a:t>
            </a:r>
          </a:p>
          <a:p>
            <a:r>
              <a:rPr lang="en-GB" dirty="0"/>
              <a:t>Other people may need to approach this through using, for example, photos, objects, story boards, photo stories.</a:t>
            </a:r>
          </a:p>
          <a:p>
            <a:r>
              <a:rPr lang="en-GB" dirty="0"/>
              <a:t>Some examples of how to find out include:</a:t>
            </a:r>
          </a:p>
          <a:p>
            <a:pPr lvl="1"/>
            <a:r>
              <a:rPr lang="en-GB" dirty="0"/>
              <a:t>One-to-one conversations.</a:t>
            </a:r>
          </a:p>
          <a:p>
            <a:pPr lvl="1"/>
            <a:r>
              <a:rPr lang="en-GB" dirty="0"/>
              <a:t>A few people exploring with a supporter.</a:t>
            </a:r>
          </a:p>
          <a:p>
            <a:pPr lvl="1"/>
            <a:r>
              <a:rPr lang="en-GB" dirty="0"/>
              <a:t>Circle of friends and person-centred planning tools.</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2.7</a:t>
            </a:r>
            <a:endParaRPr lang="en-US" sz="1400" dirty="0"/>
          </a:p>
        </p:txBody>
      </p:sp>
    </p:spTree>
    <p:extLst>
      <p:ext uri="{BB962C8B-B14F-4D97-AF65-F5344CB8AC3E}">
        <p14:creationId xmlns:p14="http://schemas.microsoft.com/office/powerpoint/2010/main" val="2211806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25688-F003-42C7-B3B3-41BE6024945E}"/>
              </a:ext>
            </a:extLst>
          </p:cNvPr>
          <p:cNvSpPr>
            <a:spLocks noGrp="1"/>
          </p:cNvSpPr>
          <p:nvPr>
            <p:ph type="title"/>
          </p:nvPr>
        </p:nvSpPr>
        <p:spPr/>
        <p:txBody>
          <a:bodyPr/>
          <a:lstStyle/>
          <a:p>
            <a:r>
              <a:rPr lang="en-GB" dirty="0"/>
              <a:t>One-to-one conversations</a:t>
            </a:r>
          </a:p>
        </p:txBody>
      </p:sp>
      <p:sp>
        <p:nvSpPr>
          <p:cNvPr id="3" name="Content Placeholder 2">
            <a:extLst>
              <a:ext uri="{FF2B5EF4-FFF2-40B4-BE49-F238E27FC236}">
                <a16:creationId xmlns:a16="http://schemas.microsoft.com/office/drawing/2014/main" id="{E3BD0240-73E7-4076-B82D-D077150263CE}"/>
              </a:ext>
            </a:extLst>
          </p:cNvPr>
          <p:cNvSpPr>
            <a:spLocks noGrp="1"/>
          </p:cNvSpPr>
          <p:nvPr>
            <p:ph idx="1"/>
          </p:nvPr>
        </p:nvSpPr>
        <p:spPr>
          <a:xfrm>
            <a:off x="838200" y="1774825"/>
            <a:ext cx="10515600" cy="4351338"/>
          </a:xfrm>
        </p:spPr>
        <p:txBody>
          <a:bodyPr>
            <a:normAutofit/>
          </a:bodyPr>
          <a:lstStyle/>
          <a:p>
            <a:r>
              <a:rPr lang="en-GB" dirty="0"/>
              <a:t>Give a person space to talk about their life at the moment.</a:t>
            </a:r>
          </a:p>
          <a:p>
            <a:r>
              <a:rPr lang="en-GB" dirty="0"/>
              <a:t>Ask open questions such as:</a:t>
            </a:r>
          </a:p>
          <a:p>
            <a:pPr lvl="1"/>
            <a:r>
              <a:rPr lang="en-GB" dirty="0"/>
              <a:t>What do you enjoy about your life?</a:t>
            </a:r>
          </a:p>
          <a:p>
            <a:pPr lvl="1"/>
            <a:r>
              <a:rPr lang="en-GB" dirty="0"/>
              <a:t>Have there been any changes as you have got a bit older?</a:t>
            </a:r>
          </a:p>
          <a:p>
            <a:pPr lvl="1"/>
            <a:r>
              <a:rPr lang="en-GB" dirty="0"/>
              <a:t>Is there anything you find hard to do now?</a:t>
            </a:r>
          </a:p>
          <a:p>
            <a:r>
              <a:rPr lang="en-GB" dirty="0"/>
              <a:t>Listen carefully and ask follow up questions.</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2.8</a:t>
            </a:r>
            <a:endParaRPr lang="en-US" sz="1400" dirty="0"/>
          </a:p>
        </p:txBody>
      </p:sp>
    </p:spTree>
    <p:extLst>
      <p:ext uri="{BB962C8B-B14F-4D97-AF65-F5344CB8AC3E}">
        <p14:creationId xmlns:p14="http://schemas.microsoft.com/office/powerpoint/2010/main" val="4083127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260CF-7F0A-4E24-A82E-602BB517FEEE}"/>
              </a:ext>
            </a:extLst>
          </p:cNvPr>
          <p:cNvSpPr>
            <a:spLocks noGrp="1"/>
          </p:cNvSpPr>
          <p:nvPr>
            <p:ph type="title"/>
          </p:nvPr>
        </p:nvSpPr>
        <p:spPr/>
        <p:txBody>
          <a:bodyPr/>
          <a:lstStyle/>
          <a:p>
            <a:r>
              <a:rPr lang="en-GB" dirty="0"/>
              <a:t>People exploring together</a:t>
            </a:r>
          </a:p>
        </p:txBody>
      </p:sp>
      <p:sp>
        <p:nvSpPr>
          <p:cNvPr id="3" name="Content Placeholder 2">
            <a:extLst>
              <a:ext uri="{FF2B5EF4-FFF2-40B4-BE49-F238E27FC236}">
                <a16:creationId xmlns:a16="http://schemas.microsoft.com/office/drawing/2014/main" id="{A3FA84B4-A591-434F-92A1-B00B67F3F230}"/>
              </a:ext>
            </a:extLst>
          </p:cNvPr>
          <p:cNvSpPr>
            <a:spLocks noGrp="1"/>
          </p:cNvSpPr>
          <p:nvPr>
            <p:ph idx="1"/>
          </p:nvPr>
        </p:nvSpPr>
        <p:spPr>
          <a:xfrm>
            <a:off x="838199" y="1825625"/>
            <a:ext cx="11015133" cy="4351338"/>
          </a:xfrm>
        </p:spPr>
        <p:txBody>
          <a:bodyPr/>
          <a:lstStyle/>
          <a:p>
            <a:r>
              <a:rPr lang="en-GB" dirty="0"/>
              <a:t>Two to four people who are friends, partners, co-tenants, co-residents can explore ideas together.</a:t>
            </a:r>
          </a:p>
          <a:p>
            <a:r>
              <a:rPr lang="en-GB" dirty="0"/>
              <a:t>Opportunity to listen and learn from each other</a:t>
            </a:r>
          </a:p>
          <a:p>
            <a:pPr marL="0" indent="0">
              <a:buNone/>
            </a:pPr>
            <a:endParaRPr lang="en-GB" dirty="0"/>
          </a:p>
          <a:p>
            <a:endParaRPr lang="en-GB" dirty="0"/>
          </a:p>
          <a:p>
            <a:endParaRPr lang="en-GB" dirty="0"/>
          </a:p>
          <a:p>
            <a:pPr marL="0" indent="0">
              <a:buNone/>
            </a:pPr>
            <a:r>
              <a:rPr lang="en-GB" dirty="0"/>
              <a:t>There is a useful planned group activity in </a:t>
            </a:r>
            <a:r>
              <a:rPr lang="en-GB" i="1" dirty="0"/>
              <a:t>Talking Together </a:t>
            </a:r>
            <a:br>
              <a:rPr lang="en-GB" i="1" dirty="0"/>
            </a:br>
            <a:r>
              <a:rPr lang="en-GB" i="1" dirty="0"/>
              <a:t>‘Activity 7: Good things about growing older’ </a:t>
            </a:r>
            <a:r>
              <a:rPr lang="en-GB" dirty="0"/>
              <a:t>available at </a:t>
            </a:r>
            <a:r>
              <a:rPr lang="en-GB" i="1" dirty="0">
                <a:hlinkClick r:id="rId2"/>
              </a:rPr>
              <a:t>www.togethermatters.org.uk</a:t>
            </a:r>
            <a:r>
              <a:rPr lang="en-GB" i="1" dirty="0"/>
              <a:t> </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2.9</a:t>
            </a:r>
            <a:endParaRPr lang="en-US" sz="1400" dirty="0"/>
          </a:p>
        </p:txBody>
      </p:sp>
    </p:spTree>
    <p:extLst>
      <p:ext uri="{BB962C8B-B14F-4D97-AF65-F5344CB8AC3E}">
        <p14:creationId xmlns:p14="http://schemas.microsoft.com/office/powerpoint/2010/main" val="1418135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17477</TotalTime>
  <Words>1427</Words>
  <Application>Microsoft Macintosh PowerPoint</Application>
  <PresentationFormat>Widescreen</PresentationFormat>
  <Paragraphs>162</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AvenirLTStd-Light</vt:lpstr>
      <vt:lpstr>Calibri</vt:lpstr>
      <vt:lpstr>Calibri Light</vt:lpstr>
      <vt:lpstr>Symbol</vt:lpstr>
      <vt:lpstr>Wingdings</vt:lpstr>
      <vt:lpstr>Office Theme</vt:lpstr>
      <vt:lpstr>Module 2: Emotional well-being</vt:lpstr>
      <vt:lpstr>Plan of session</vt:lpstr>
      <vt:lpstr>What is emotional well-being?</vt:lpstr>
      <vt:lpstr>This is what helps us to feel good</vt:lpstr>
      <vt:lpstr>How to help</vt:lpstr>
      <vt:lpstr>Exploring growing older: positives, difficulties and worries </vt:lpstr>
      <vt:lpstr>Ways of finding out</vt:lpstr>
      <vt:lpstr>One-to-one conversations</vt:lpstr>
      <vt:lpstr>People exploring together</vt:lpstr>
      <vt:lpstr>Circle of support or person-centred  planning group</vt:lpstr>
      <vt:lpstr>How will you find out?</vt:lpstr>
      <vt:lpstr>Feedback </vt:lpstr>
      <vt:lpstr>History and memories</vt:lpstr>
      <vt:lpstr>Importance of history and memory</vt:lpstr>
      <vt:lpstr>Life story books and memory boxes</vt:lpstr>
      <vt:lpstr>Making a memory box</vt:lpstr>
      <vt:lpstr>Feedback </vt:lpstr>
      <vt:lpstr>Hopes and wishes</vt:lpstr>
      <vt:lpstr>Hopes and wishes</vt:lpstr>
      <vt:lpstr>How will you find out about someone’s hopes and wishes?</vt:lpstr>
      <vt:lpstr>Keep going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Growing older</dc:title>
  <dc:creator>Christine</dc:creator>
  <cp:lastModifiedBy>Tony Pitt</cp:lastModifiedBy>
  <cp:revision>180</cp:revision>
  <cp:lastPrinted>2019-07-23T08:08:35Z</cp:lastPrinted>
  <dcterms:created xsi:type="dcterms:W3CDTF">2019-03-19T16:37:06Z</dcterms:created>
  <dcterms:modified xsi:type="dcterms:W3CDTF">2020-01-09T16:18:37Z</dcterms:modified>
</cp:coreProperties>
</file>