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67" r:id="rId4"/>
    <p:sldId id="280" r:id="rId5"/>
    <p:sldId id="270" r:id="rId6"/>
    <p:sldId id="276" r:id="rId7"/>
    <p:sldId id="278" r:id="rId8"/>
    <p:sldId id="268" r:id="rId9"/>
    <p:sldId id="269" r:id="rId10"/>
    <p:sldId id="273" r:id="rId11"/>
    <p:sldId id="274" r:id="rId12"/>
    <p:sldId id="281" r:id="rId13"/>
    <p:sldId id="282" r:id="rId14"/>
  </p:sldIdLst>
  <p:sldSz cx="12192000" cy="6858000"/>
  <p:notesSz cx="6889750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AE4B47-730A-4B00-A053-073CCFE9B0A3}">
          <p14:sldIdLst/>
        </p14:section>
        <p14:section name="Untitled Section" id="{F34BD37A-4A8B-408C-9A8A-222E717BB648}">
          <p14:sldIdLst>
            <p14:sldId id="266"/>
            <p14:sldId id="279"/>
            <p14:sldId id="267"/>
            <p14:sldId id="280"/>
            <p14:sldId id="270"/>
            <p14:sldId id="276"/>
            <p14:sldId id="278"/>
            <p14:sldId id="268"/>
            <p14:sldId id="269"/>
            <p14:sldId id="273"/>
            <p14:sldId id="274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4"/>
  </p:normalViewPr>
  <p:slideViewPr>
    <p:cSldViewPr snapToGrid="0">
      <p:cViewPr>
        <p:scale>
          <a:sx n="135" d="100"/>
          <a:sy n="135" d="100"/>
        </p:scale>
        <p:origin x="192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6EDEA-AEC3-4937-9FF5-5B7D4A7102E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3F9B511-3C3F-479D-9DAF-2A4082558A0A}">
      <dgm:prSet phldrT="[Text]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Awareness of common health problems when growing older.</a:t>
          </a:r>
        </a:p>
      </dgm:t>
    </dgm:pt>
    <dgm:pt modelId="{7287E2D9-E395-48CC-864E-315BD77C2091}" type="parTrans" cxnId="{88A2B837-C174-46EE-95EE-DD48028094BA}">
      <dgm:prSet/>
      <dgm:spPr/>
      <dgm:t>
        <a:bodyPr/>
        <a:lstStyle/>
        <a:p>
          <a:endParaRPr lang="en-GB"/>
        </a:p>
      </dgm:t>
    </dgm:pt>
    <dgm:pt modelId="{E13AE803-7DFB-4628-B320-B23D001AA256}" type="sibTrans" cxnId="{88A2B837-C174-46EE-95EE-DD48028094BA}">
      <dgm:prSet/>
      <dgm:spPr/>
      <dgm:t>
        <a:bodyPr/>
        <a:lstStyle/>
        <a:p>
          <a:endParaRPr lang="en-GB"/>
        </a:p>
      </dgm:t>
    </dgm:pt>
    <dgm:pt modelId="{453C04E7-E4AD-414F-B846-4E3A28043BD4}">
      <dgm:prSet phldrT="[Text]"/>
      <dgm:spPr>
        <a:solidFill>
          <a:schemeClr val="accent1">
            <a:lumMod val="75000"/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Getting the right health care in later life.</a:t>
          </a:r>
        </a:p>
      </dgm:t>
    </dgm:pt>
    <dgm:pt modelId="{932CA67C-A2EF-4017-826D-B5221F69571E}" type="parTrans" cxnId="{30B44878-85FF-47D4-BB03-EC0062791D94}">
      <dgm:prSet/>
      <dgm:spPr/>
      <dgm:t>
        <a:bodyPr/>
        <a:lstStyle/>
        <a:p>
          <a:endParaRPr lang="en-GB"/>
        </a:p>
      </dgm:t>
    </dgm:pt>
    <dgm:pt modelId="{1AD26125-E1E1-4B7C-B80C-5F0A7F9BB38B}" type="sibTrans" cxnId="{30B44878-85FF-47D4-BB03-EC0062791D94}">
      <dgm:prSet/>
      <dgm:spPr/>
      <dgm:t>
        <a:bodyPr/>
        <a:lstStyle/>
        <a:p>
          <a:endParaRPr lang="en-GB"/>
        </a:p>
      </dgm:t>
    </dgm:pt>
    <dgm:pt modelId="{8695864B-1D45-4D14-B0CE-93B2969F3B75}">
      <dgm:prSet phldrT="[Text]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dirty="0"/>
            <a:t>Preventing ill-health &amp; reducing risks of serious health problems.</a:t>
          </a:r>
        </a:p>
      </dgm:t>
    </dgm:pt>
    <dgm:pt modelId="{38C74225-2635-4771-B717-413CE781389E}" type="parTrans" cxnId="{A1400473-375A-49DC-93B8-B2D829EA7ED7}">
      <dgm:prSet/>
      <dgm:spPr/>
      <dgm:t>
        <a:bodyPr/>
        <a:lstStyle/>
        <a:p>
          <a:endParaRPr lang="en-GB"/>
        </a:p>
      </dgm:t>
    </dgm:pt>
    <dgm:pt modelId="{EDAFA808-55CB-42A3-AF7F-08211D86BCC9}" type="sibTrans" cxnId="{A1400473-375A-49DC-93B8-B2D829EA7ED7}">
      <dgm:prSet/>
      <dgm:spPr/>
      <dgm:t>
        <a:bodyPr/>
        <a:lstStyle/>
        <a:p>
          <a:endParaRPr lang="en-GB"/>
        </a:p>
      </dgm:t>
    </dgm:pt>
    <dgm:pt modelId="{929ABCEC-284E-44D2-934A-4BD4573B92DD}" type="pres">
      <dgm:prSet presAssocID="{2496EDEA-AEC3-4937-9FF5-5B7D4A7102EA}" presName="compositeShape" presStyleCnt="0">
        <dgm:presLayoutVars>
          <dgm:chMax val="7"/>
          <dgm:dir/>
          <dgm:resizeHandles val="exact"/>
        </dgm:presLayoutVars>
      </dgm:prSet>
      <dgm:spPr/>
    </dgm:pt>
    <dgm:pt modelId="{2E4DC187-9652-4EB5-BE91-D94D008C8EEE}" type="pres">
      <dgm:prSet presAssocID="{33F9B511-3C3F-479D-9DAF-2A4082558A0A}" presName="circ1" presStyleLbl="vennNode1" presStyleIdx="0" presStyleCnt="3" custLinFactNeighborX="1786" custLinFactNeighborY="3544"/>
      <dgm:spPr/>
    </dgm:pt>
    <dgm:pt modelId="{5A95DDAE-C3D6-45B5-AFF6-9B638C2AF6D1}" type="pres">
      <dgm:prSet presAssocID="{33F9B511-3C3F-479D-9DAF-2A4082558A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20BE76-5274-49B5-B026-2E9A5C735D95}" type="pres">
      <dgm:prSet presAssocID="{453C04E7-E4AD-414F-B846-4E3A28043BD4}" presName="circ2" presStyleLbl="vennNode1" presStyleIdx="1" presStyleCnt="3" custLinFactNeighborX="1587" custLinFactNeighborY="3472"/>
      <dgm:spPr/>
    </dgm:pt>
    <dgm:pt modelId="{7397E25F-6C80-4691-B482-2EA314386CC1}" type="pres">
      <dgm:prSet presAssocID="{453C04E7-E4AD-414F-B846-4E3A28043B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BEFAAA-F470-4583-9215-80B62B4360A0}" type="pres">
      <dgm:prSet presAssocID="{8695864B-1D45-4D14-B0CE-93B2969F3B75}" presName="circ3" presStyleLbl="vennNode1" presStyleIdx="2" presStyleCnt="3" custLinFactNeighborX="2580" custLinFactNeighborY="2083"/>
      <dgm:spPr/>
    </dgm:pt>
    <dgm:pt modelId="{61DD2750-B1C7-4F01-AC9C-C41F34D6922C}" type="pres">
      <dgm:prSet presAssocID="{8695864B-1D45-4D14-B0CE-93B2969F3B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B27B915-88F7-49AB-8651-112485A92019}" type="presOf" srcId="{2496EDEA-AEC3-4937-9FF5-5B7D4A7102EA}" destId="{929ABCEC-284E-44D2-934A-4BD4573B92DD}" srcOrd="0" destOrd="0" presId="urn:microsoft.com/office/officeart/2005/8/layout/venn1"/>
    <dgm:cxn modelId="{F8276331-79E6-4442-B0EF-00D1972F3CA7}" type="presOf" srcId="{453C04E7-E4AD-414F-B846-4E3A28043BD4}" destId="{7397E25F-6C80-4691-B482-2EA314386CC1}" srcOrd="1" destOrd="0" presId="urn:microsoft.com/office/officeart/2005/8/layout/venn1"/>
    <dgm:cxn modelId="{88A2B837-C174-46EE-95EE-DD48028094BA}" srcId="{2496EDEA-AEC3-4937-9FF5-5B7D4A7102EA}" destId="{33F9B511-3C3F-479D-9DAF-2A4082558A0A}" srcOrd="0" destOrd="0" parTransId="{7287E2D9-E395-48CC-864E-315BD77C2091}" sibTransId="{E13AE803-7DFB-4628-B320-B23D001AA256}"/>
    <dgm:cxn modelId="{F311DE49-C1BD-4F2E-B4A3-42810E6B8FDE}" type="presOf" srcId="{8695864B-1D45-4D14-B0CE-93B2969F3B75}" destId="{13BEFAAA-F470-4583-9215-80B62B4360A0}" srcOrd="0" destOrd="0" presId="urn:microsoft.com/office/officeart/2005/8/layout/venn1"/>
    <dgm:cxn modelId="{E0D29257-9C76-4F05-9D23-5AE083828113}" type="presOf" srcId="{33F9B511-3C3F-479D-9DAF-2A4082558A0A}" destId="{5A95DDAE-C3D6-45B5-AFF6-9B638C2AF6D1}" srcOrd="1" destOrd="0" presId="urn:microsoft.com/office/officeart/2005/8/layout/venn1"/>
    <dgm:cxn modelId="{19428F5F-BBDD-4299-A3D3-00BE277530C0}" type="presOf" srcId="{33F9B511-3C3F-479D-9DAF-2A4082558A0A}" destId="{2E4DC187-9652-4EB5-BE91-D94D008C8EEE}" srcOrd="0" destOrd="0" presId="urn:microsoft.com/office/officeart/2005/8/layout/venn1"/>
    <dgm:cxn modelId="{E07F0B61-0FA3-4BA1-82F3-36AE17E6EAE4}" type="presOf" srcId="{8695864B-1D45-4D14-B0CE-93B2969F3B75}" destId="{61DD2750-B1C7-4F01-AC9C-C41F34D6922C}" srcOrd="1" destOrd="0" presId="urn:microsoft.com/office/officeart/2005/8/layout/venn1"/>
    <dgm:cxn modelId="{A1400473-375A-49DC-93B8-B2D829EA7ED7}" srcId="{2496EDEA-AEC3-4937-9FF5-5B7D4A7102EA}" destId="{8695864B-1D45-4D14-B0CE-93B2969F3B75}" srcOrd="2" destOrd="0" parTransId="{38C74225-2635-4771-B717-413CE781389E}" sibTransId="{EDAFA808-55CB-42A3-AF7F-08211D86BCC9}"/>
    <dgm:cxn modelId="{30B44878-85FF-47D4-BB03-EC0062791D94}" srcId="{2496EDEA-AEC3-4937-9FF5-5B7D4A7102EA}" destId="{453C04E7-E4AD-414F-B846-4E3A28043BD4}" srcOrd="1" destOrd="0" parTransId="{932CA67C-A2EF-4017-826D-B5221F69571E}" sibTransId="{1AD26125-E1E1-4B7C-B80C-5F0A7F9BB38B}"/>
    <dgm:cxn modelId="{7FCDA0F3-4B41-435F-9C2B-C20E65F7A82C}" type="presOf" srcId="{453C04E7-E4AD-414F-B846-4E3A28043BD4}" destId="{9620BE76-5274-49B5-B026-2E9A5C735D95}" srcOrd="0" destOrd="0" presId="urn:microsoft.com/office/officeart/2005/8/layout/venn1"/>
    <dgm:cxn modelId="{1164836B-A97A-4EB8-92E2-4E850AB29F4E}" type="presParOf" srcId="{929ABCEC-284E-44D2-934A-4BD4573B92DD}" destId="{2E4DC187-9652-4EB5-BE91-D94D008C8EEE}" srcOrd="0" destOrd="0" presId="urn:microsoft.com/office/officeart/2005/8/layout/venn1"/>
    <dgm:cxn modelId="{F61E0B82-5903-4E41-9212-4E9666980A53}" type="presParOf" srcId="{929ABCEC-284E-44D2-934A-4BD4573B92DD}" destId="{5A95DDAE-C3D6-45B5-AFF6-9B638C2AF6D1}" srcOrd="1" destOrd="0" presId="urn:microsoft.com/office/officeart/2005/8/layout/venn1"/>
    <dgm:cxn modelId="{B02A76CA-4AC3-4D2B-8682-0B9BBD685AEB}" type="presParOf" srcId="{929ABCEC-284E-44D2-934A-4BD4573B92DD}" destId="{9620BE76-5274-49B5-B026-2E9A5C735D95}" srcOrd="2" destOrd="0" presId="urn:microsoft.com/office/officeart/2005/8/layout/venn1"/>
    <dgm:cxn modelId="{91A8FB95-775C-4C94-A1EF-F4E3709C2A58}" type="presParOf" srcId="{929ABCEC-284E-44D2-934A-4BD4573B92DD}" destId="{7397E25F-6C80-4691-B482-2EA314386CC1}" srcOrd="3" destOrd="0" presId="urn:microsoft.com/office/officeart/2005/8/layout/venn1"/>
    <dgm:cxn modelId="{1F49786D-D1A2-4448-BFAB-B97CF9611701}" type="presParOf" srcId="{929ABCEC-284E-44D2-934A-4BD4573B92DD}" destId="{13BEFAAA-F470-4583-9215-80B62B4360A0}" srcOrd="4" destOrd="0" presId="urn:microsoft.com/office/officeart/2005/8/layout/venn1"/>
    <dgm:cxn modelId="{FA991A0E-2100-4056-8382-0E801BB6AE2C}" type="presParOf" srcId="{929ABCEC-284E-44D2-934A-4BD4573B92DD}" destId="{61DD2750-B1C7-4F01-AC9C-C41F34D692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DC187-9652-4EB5-BE91-D94D008C8EEE}">
      <dsp:nvSpPr>
        <dsp:cNvPr id="0" name=""/>
        <dsp:cNvSpPr/>
      </dsp:nvSpPr>
      <dsp:spPr>
        <a:xfrm>
          <a:off x="2137588" y="154928"/>
          <a:ext cx="2753148" cy="2753148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Awareness of common health problems when growing older.</a:t>
          </a:r>
        </a:p>
      </dsp:txBody>
      <dsp:txXfrm>
        <a:off x="2504675" y="636729"/>
        <a:ext cx="2018975" cy="1238916"/>
      </dsp:txXfrm>
    </dsp:sp>
    <dsp:sp modelId="{9620BE76-5274-49B5-B026-2E9A5C735D95}">
      <dsp:nvSpPr>
        <dsp:cNvPr id="0" name=""/>
        <dsp:cNvSpPr/>
      </dsp:nvSpPr>
      <dsp:spPr>
        <a:xfrm>
          <a:off x="3125537" y="1835431"/>
          <a:ext cx="2753148" cy="2753148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Getting the right health care in later life.</a:t>
          </a:r>
        </a:p>
      </dsp:txBody>
      <dsp:txXfrm>
        <a:off x="3967541" y="2546661"/>
        <a:ext cx="1651888" cy="1514231"/>
      </dsp:txXfrm>
    </dsp:sp>
    <dsp:sp modelId="{13BEFAAA-F470-4583-9215-80B62B4360A0}">
      <dsp:nvSpPr>
        <dsp:cNvPr id="0" name=""/>
        <dsp:cNvSpPr/>
      </dsp:nvSpPr>
      <dsp:spPr>
        <a:xfrm>
          <a:off x="1166021" y="1835422"/>
          <a:ext cx="2753148" cy="2753148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Preventing ill-health &amp; reducing risks of serious health problems.</a:t>
          </a:r>
        </a:p>
      </dsp:txBody>
      <dsp:txXfrm>
        <a:off x="1425275" y="2546652"/>
        <a:ext cx="1651888" cy="1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DFC5-C23C-49D2-9621-76E7995FC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E252D-7BB2-49F4-AB59-17093425C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6497-538A-4F7A-8273-ACA77202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8E314-BFF2-44C1-85CC-A5656886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729D-C96A-4CED-AC7E-BA9B3C0B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5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738F-04B9-43C4-8F5D-7E8A6C96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2D1D2-CD2B-454D-B9FF-C02C3BB18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ED88-3978-44A9-82BF-5FD55947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79F59-6C54-406F-891B-8EA5410A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4F00-BB24-4762-948C-BFAA8E19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0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585CDC-C78C-42B0-8C38-2E9AE335D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B078E-3EC4-4C54-86DC-94A002A8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FA43-2F6C-4E70-8B0B-094EE89C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3E44F-E994-4BB4-A475-BDE44A0F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CD02C-8446-49B6-9060-D09F5C03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3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C5E5-A9A4-4259-BF8D-ABDAE77B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A352-B495-4ADE-AA0B-6A54BD533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93335-CC29-4128-A41A-175FDD32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67C0F-9F69-46F0-98B5-D938CB50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9D1F-A1B6-410E-9399-88D4BE5D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7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06CF-3014-4DD1-ABF0-806CE9F0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16128-5BCF-4ECE-B7D1-01803553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B2272-79C7-45CC-BEE7-94B34B6A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8F66-4715-42DE-967C-186D6DE0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8FF4-BEEA-404C-879E-3D68832A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9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AD80-F30B-4638-96B4-67CF322B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484A-343D-4AF2-B498-C025F06BD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73CFF-DD2C-4E73-8971-46A28FCB2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5BBA9-9E65-404A-94DD-233BB0C0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74B62-927D-4E61-BDA8-93E34C22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9A3DE-E9E9-4A62-B0C0-2A75764E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5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0CA8-8627-4854-BCCF-ECFDF955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7225D-D2F1-4DA9-B8E2-9B004F220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4D954-39F8-4F00-BAC6-333DA5DA8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59B38-52B5-43A2-93DD-2E1738D06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E137F-3D48-4E22-AFF3-F1B81C928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CAFA3-7E46-41F6-A6F8-FA6B52B9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4A5C5-B5A4-4230-A204-9EADEABB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C0EAD-A4CE-45AB-9B40-F948BD74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3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3003-2674-41DB-94DB-1DA3EDDF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493BD-4025-4EAF-A760-AB8039FD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8C9C1-9325-4254-A113-22B67937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26F50-4411-4248-84D3-538167C2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4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ECDA3-A667-4F64-BE25-8E1D7E3A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A77E0-4A94-4D85-8888-EC36C5C8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7E1C7-9115-40B5-B0D4-4C94B61E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1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3BBB-A86D-4A87-87DC-9C546DEF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E79B8-9CA6-49DF-9CE3-71FAB7B2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A21B2-D3FB-481D-A41F-F975462B9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56D61-07CD-4660-8EAE-DAA821E3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50FFF-15CF-412E-B30B-7694BF13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AB439-6220-427A-83D2-730B54B4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F55C-2A46-44D2-9AE8-09C168BF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C57EA-D716-47DB-ABC1-6EC2306D5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C3DB9-B077-467E-B189-90FC3E398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543A5-6B48-41F8-AAFD-E31A9F4E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FBCF0-6338-4239-A4A4-853E24261CF4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D0CC8-8F87-4A99-9E9F-A12CD3FC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C562-1FDA-4279-ADA5-C641C580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E34BC-1D44-4075-8DB1-72ADFC5A7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5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F328F-396A-4ACD-9EE4-7BDF9368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A536C-367A-4965-8253-2BDF1295E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6471190"/>
            <a:ext cx="12192000" cy="386810"/>
          </a:xfrm>
          <a:prstGeom prst="rect">
            <a:avLst/>
          </a:prstGeom>
          <a:solidFill>
            <a:srgbClr val="AEB5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aseline="-25000"/>
              <a:t> </a:t>
            </a:r>
          </a:p>
        </p:txBody>
      </p:sp>
      <p:sp>
        <p:nvSpPr>
          <p:cNvPr id="9" name="Footer Placeholder 7"/>
          <p:cNvSpPr txBox="1">
            <a:spLocks/>
          </p:cNvSpPr>
          <p:nvPr userDrawn="1"/>
        </p:nvSpPr>
        <p:spPr bwMode="auto">
          <a:xfrm>
            <a:off x="826051" y="6468585"/>
            <a:ext cx="1060443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1000" dirty="0"/>
              <a:t>Providing Good Support for People with Intellectual</a:t>
            </a:r>
            <a:r>
              <a:rPr lang="en-GB" sz="1000" baseline="0" dirty="0"/>
              <a:t> Disabilities </a:t>
            </a:r>
            <a:r>
              <a:rPr lang="en-GB" sz="1000" dirty="0"/>
              <a:t>as They Grow Older </a:t>
            </a:r>
            <a:r>
              <a:rPr lang="en-US" sz="1000" dirty="0"/>
              <a:t>© Pavilion Publishing and Media Ltd and its licensors 2019.</a:t>
            </a:r>
            <a:endParaRPr lang="en-GB" sz="1000" baseline="30000" dirty="0">
              <a:solidFill>
                <a:schemeClr val="bg1"/>
              </a:solidFill>
              <a:latin typeface="AvenirLTStd-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38FE-CFEE-4016-BE56-6FD41D62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Module 3: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CA162-1717-49F5-9520-A9BC53FE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Aim</a:t>
            </a:r>
          </a:p>
          <a:p>
            <a:pPr marL="0" indent="0">
              <a:buNone/>
            </a:pPr>
            <a:r>
              <a:rPr lang="en-GB" dirty="0"/>
              <a:t>To understand how you can support people to live healthy lives and receive the health care they need as they get older.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Learning outcomes:</a:t>
            </a:r>
          </a:p>
          <a:p>
            <a:r>
              <a:rPr lang="en-GB" dirty="0"/>
              <a:t>To know the common health problems people may experience as they age.</a:t>
            </a:r>
          </a:p>
          <a:p>
            <a:r>
              <a:rPr lang="en-GB" dirty="0"/>
              <a:t>To understand the importance of preventing ill-health and reducing the risk of serious illness.</a:t>
            </a:r>
          </a:p>
          <a:p>
            <a:r>
              <a:rPr lang="en-GB" dirty="0"/>
              <a:t>To know how to help people get the health treatment they need in older age.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3.1</a:t>
            </a:r>
            <a:endParaRPr lang="en-US" sz="14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1190"/>
            <a:ext cx="12192000" cy="386810"/>
          </a:xfrm>
          <a:prstGeom prst="rect">
            <a:avLst/>
          </a:prstGeom>
          <a:solidFill>
            <a:srgbClr val="AEB5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aseline="-25000"/>
              <a:t> </a:t>
            </a:r>
          </a:p>
        </p:txBody>
      </p:sp>
      <p:sp>
        <p:nvSpPr>
          <p:cNvPr id="7" name="Footer Placeholder 7"/>
          <p:cNvSpPr txBox="1">
            <a:spLocks/>
          </p:cNvSpPr>
          <p:nvPr/>
        </p:nvSpPr>
        <p:spPr bwMode="auto">
          <a:xfrm>
            <a:off x="826051" y="6468585"/>
            <a:ext cx="1060443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1000" dirty="0"/>
              <a:t>Providing Good Support for People with Intellectual</a:t>
            </a:r>
            <a:r>
              <a:rPr lang="en-GB" sz="1000" baseline="0" dirty="0"/>
              <a:t> Disabilities </a:t>
            </a:r>
            <a:r>
              <a:rPr lang="en-GB" sz="1000" dirty="0"/>
              <a:t>as They Grow Older </a:t>
            </a:r>
            <a:r>
              <a:rPr lang="en-US" sz="1000" dirty="0"/>
              <a:t>© Pavilion Publishing and Media Ltd and its licensors 2019.</a:t>
            </a:r>
            <a:endParaRPr lang="en-GB" sz="1000" baseline="30000" dirty="0">
              <a:solidFill>
                <a:schemeClr val="bg1"/>
              </a:solidFill>
              <a:latin typeface="AvenirLTStd-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4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04D7-7E6A-409D-8C92-93E7B8EE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645"/>
            <a:ext cx="10515600" cy="1325563"/>
          </a:xfrm>
        </p:spPr>
        <p:txBody>
          <a:bodyPr/>
          <a:lstStyle/>
          <a:p>
            <a:r>
              <a:rPr lang="en-GB" dirty="0"/>
              <a:t>Good support to get the right health care in later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F04A-CE15-4D60-91ED-6E7189A7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31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Aim</a:t>
            </a:r>
          </a:p>
          <a:p>
            <a:pPr marL="0" indent="0">
              <a:buNone/>
            </a:pPr>
            <a:r>
              <a:rPr lang="en-GB" dirty="0"/>
              <a:t>To understand how your role can help people to receive the health care they need as they grow older.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709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04D7-7E6A-409D-8C92-93E7B8EE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 to get the right health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F04A-CE15-4D60-91ED-6E7189A7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43" y="1655673"/>
            <a:ext cx="11144064" cy="4521290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GB" sz="1800" dirty="0"/>
              <a:t>Examples: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observant to notice changes in people’s body language or behaviour, recording and responding to these. 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accessible information for people to understand about their health.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consistent support at appointments.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sure people have a person-centred and up-to-date Health Action Plan.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person-centred information to take to health appointments including going to stay in hospital (known as a Hospital Passport).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Bringing in the skills of learning disability health experts (e.g. speech and language therapists, community nurses, physiotherapists, learning disability liaison nurses).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Timely medication reviews.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Advocating for reasonable adjustments.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800" dirty="0"/>
              <a:t>       … and many others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927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7343-DC2E-414F-B61C-F48887E3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Kamal’s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2F05-0A19-445E-887C-756EA0A1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Task</a:t>
            </a:r>
          </a:p>
          <a:p>
            <a:pPr marL="0" indent="0">
              <a:buNone/>
            </a:pPr>
            <a:r>
              <a:rPr lang="en-GB" dirty="0"/>
              <a:t>Read Kamal’s story and discuss it in small groups.</a:t>
            </a:r>
          </a:p>
          <a:p>
            <a:pPr marL="0" indent="0">
              <a:buNone/>
            </a:pPr>
            <a:r>
              <a:rPr lang="en-GB" dirty="0"/>
              <a:t>Write down three ideas that could be put in place to help with </a:t>
            </a:r>
            <a:r>
              <a:rPr lang="en-GB" b="1" dirty="0"/>
              <a:t>each </a:t>
            </a:r>
            <a:r>
              <a:rPr lang="en-GB" dirty="0"/>
              <a:t>of the following, and explain why you think it would help:</a:t>
            </a:r>
          </a:p>
          <a:p>
            <a:r>
              <a:rPr lang="en-GB" dirty="0"/>
              <a:t>Before Kamal has his operation.</a:t>
            </a:r>
          </a:p>
          <a:p>
            <a:r>
              <a:rPr lang="en-GB" dirty="0"/>
              <a:t>At the hospital on the day of his operation.</a:t>
            </a:r>
          </a:p>
          <a:p>
            <a:r>
              <a:rPr lang="en-GB" dirty="0"/>
              <a:t>After care when he is back home.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077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CA91-CA39-497D-980F-5F7B730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13DA5-1DEB-4701-B483-F44315B3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Give one example (that hasn’t already been given) from:</a:t>
            </a:r>
          </a:p>
          <a:p>
            <a:r>
              <a:rPr lang="en-GB" dirty="0"/>
              <a:t>Before Kamal has his operation.</a:t>
            </a:r>
          </a:p>
          <a:p>
            <a:r>
              <a:rPr lang="en-GB" dirty="0"/>
              <a:t>At the hospital on the day of his operation.</a:t>
            </a:r>
          </a:p>
          <a:p>
            <a:r>
              <a:rPr lang="en-GB" dirty="0"/>
              <a:t>After care when he is </a:t>
            </a:r>
            <a:r>
              <a:rPr lang="en-GB"/>
              <a:t>back home.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146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06A0-DE7C-4E5A-8CA5-D857BD22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Health: Plan of session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D7767A-F66C-4BDB-82AD-8A4D6E1AC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442141"/>
              </p:ext>
            </p:extLst>
          </p:nvPr>
        </p:nvGraphicFramePr>
        <p:xfrm>
          <a:off x="860877" y="2070151"/>
          <a:ext cx="10843260" cy="287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396">
                  <a:extLst>
                    <a:ext uri="{9D8B030D-6E8A-4147-A177-3AD203B41FA5}">
                      <a16:colId xmlns:a16="http://schemas.microsoft.com/office/drawing/2014/main" val="1445913247"/>
                    </a:ext>
                  </a:extLst>
                </a:gridCol>
                <a:gridCol w="5755853">
                  <a:extLst>
                    <a:ext uri="{9D8B030D-6E8A-4147-A177-3AD203B41FA5}">
                      <a16:colId xmlns:a16="http://schemas.microsoft.com/office/drawing/2014/main" val="1219011980"/>
                    </a:ext>
                  </a:extLst>
                </a:gridCol>
                <a:gridCol w="3137011">
                  <a:extLst>
                    <a:ext uri="{9D8B030D-6E8A-4147-A177-3AD203B41FA5}">
                      <a16:colId xmlns:a16="http://schemas.microsoft.com/office/drawing/2014/main" val="3723578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24237"/>
                  </a:ext>
                </a:extLst>
              </a:tr>
              <a:tr h="61665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48883"/>
                  </a:ext>
                </a:extLst>
              </a:tr>
              <a:tr h="625218">
                <a:tc>
                  <a:txBody>
                    <a:bodyPr/>
                    <a:lstStyle/>
                    <a:p>
                      <a:r>
                        <a:rPr lang="en-GB" dirty="0"/>
                        <a:t>Exercise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Health problems to be aware of as people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79571"/>
                  </a:ext>
                </a:extLst>
              </a:tr>
              <a:tr h="625218">
                <a:tc>
                  <a:txBody>
                    <a:bodyPr/>
                    <a:lstStyle/>
                    <a:p>
                      <a:r>
                        <a:rPr lang="en-GB" dirty="0"/>
                        <a:t>Exercise 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Preventing ill-health and reducing risks of serious health problems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377"/>
                  </a:ext>
                </a:extLst>
              </a:tr>
              <a:tr h="625218">
                <a:tc>
                  <a:txBody>
                    <a:bodyPr/>
                    <a:lstStyle/>
                    <a:p>
                      <a:r>
                        <a:rPr lang="en-GB" dirty="0"/>
                        <a:t>Exercise 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Supporting people to get the right  health care in older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48049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103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DA52-5A51-4213-97D1-74746DF3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support for healthy ageing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DADD99-E82E-4CE0-AB1B-6790DFDFF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844202"/>
              </p:ext>
            </p:extLst>
          </p:nvPr>
        </p:nvGraphicFramePr>
        <p:xfrm>
          <a:off x="2322443" y="1507554"/>
          <a:ext cx="6929983" cy="458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3.3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CE32C-9985-2D46-8414-97B1DE676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363" y="3830686"/>
            <a:ext cx="370540" cy="5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5BEE-7188-444A-80EF-5D7F2417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5DC7-3960-4650-826B-444E5989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990" y="1805940"/>
            <a:ext cx="10290810" cy="43710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Good health is about much more than being well:            it touches every area of life helping people to feel positive and participate in a wider range of activities.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260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04D7-7E6A-409D-8C92-93E7B8EE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1305"/>
            <a:ext cx="10515600" cy="1325563"/>
          </a:xfrm>
        </p:spPr>
        <p:txBody>
          <a:bodyPr/>
          <a:lstStyle/>
          <a:p>
            <a:r>
              <a:rPr lang="en-GB" dirty="0"/>
              <a:t>Health problems to be aware of as people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F04A-CE15-4D60-91ED-6E7189A7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9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Aim:</a:t>
            </a:r>
          </a:p>
          <a:p>
            <a:pPr marL="0" indent="0">
              <a:buNone/>
            </a:pPr>
            <a:r>
              <a:rPr lang="en-GB" dirty="0"/>
              <a:t>To be aware of some of the common health problems people may face as they grow older.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589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8F78-D2A8-4A0B-BB03-370E324D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health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8ED6-386B-4BD9-8132-41795B22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health problems have you seen people you support experience as they get older (or what do you think they may experience)?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431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6C25-FB01-48A0-873C-376FFC85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645"/>
            <a:ext cx="10515600" cy="1325563"/>
          </a:xfrm>
        </p:spPr>
        <p:txBody>
          <a:bodyPr/>
          <a:lstStyle/>
          <a:p>
            <a:r>
              <a:rPr lang="en-GB" dirty="0"/>
              <a:t>Preventing ill-health and reducing risks of serious health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60DC-FB0F-4238-8A95-5DC02920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5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Aim</a:t>
            </a:r>
          </a:p>
          <a:p>
            <a:pPr marL="0" indent="0">
              <a:buNone/>
            </a:pPr>
            <a:r>
              <a:rPr lang="en-GB" dirty="0"/>
              <a:t>To enable you to understand how they can contribute to the prevention of ill health and reduce the risk of serious health problems in later life.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38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28FA-94AD-4BB5-9979-21431AD0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Prevention: a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AA374-6A65-4BA7-B5DF-7857DBF0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90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Prevent the onset of illness or injury, for example by:</a:t>
            </a:r>
          </a:p>
          <a:p>
            <a:pPr lvl="1"/>
            <a:r>
              <a:rPr lang="en-GB" dirty="0"/>
              <a:t>Encouraging a healthy lifestyle in adult life. </a:t>
            </a:r>
          </a:p>
          <a:p>
            <a:pPr lvl="1"/>
            <a:r>
              <a:rPr lang="en-GB" dirty="0"/>
              <a:t>Encouraging a healthy lifestyle in older age.</a:t>
            </a:r>
          </a:p>
          <a:p>
            <a:pPr lvl="1"/>
            <a:r>
              <a:rPr lang="en-GB" dirty="0"/>
              <a:t>Reducing the risk of falls.</a:t>
            </a:r>
          </a:p>
          <a:p>
            <a:pPr lvl="1"/>
            <a:r>
              <a:rPr lang="en-GB" dirty="0"/>
              <a:t>Having an Annual Health Check to receive advice about looking after health.</a:t>
            </a:r>
          </a:p>
          <a:p>
            <a:pPr>
              <a:lnSpc>
                <a:spcPct val="100000"/>
              </a:lnSpc>
            </a:pPr>
            <a:r>
              <a:rPr lang="en-GB" dirty="0"/>
              <a:t>Early diagnosis and prompt treatment to prevent more serious illness, for example by:</a:t>
            </a:r>
          </a:p>
          <a:p>
            <a:pPr lvl="1"/>
            <a:r>
              <a:rPr lang="en-GB" dirty="0"/>
              <a:t>Regular screening.</a:t>
            </a:r>
          </a:p>
          <a:p>
            <a:pPr lvl="1"/>
            <a:r>
              <a:rPr lang="en-GB" dirty="0"/>
              <a:t>Having an Annual Health Check to check blood pressure, weight etc.</a:t>
            </a:r>
          </a:p>
          <a:p>
            <a:pPr lvl="1"/>
            <a:r>
              <a:rPr lang="en-GB" dirty="0"/>
              <a:t>Taking medication correctly.</a:t>
            </a:r>
          </a:p>
          <a:p>
            <a:pPr lvl="1"/>
            <a:r>
              <a:rPr lang="en-GB" dirty="0"/>
              <a:t>Regular medication reviews.</a:t>
            </a:r>
          </a:p>
          <a:p>
            <a:pPr lvl="1"/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535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2F6D-2F63-4644-8390-7D238309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Prevention: a key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DCCA-7F6C-4B2F-8498-8BDA30509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people are well supported during their adult life to make healthy choices about their diet and having an active lifestyle, they are likely to approach older age in a better way to cope with the physical and mental changes that occur.  </a:t>
            </a:r>
          </a:p>
          <a:p>
            <a:pPr marL="0" indent="0">
              <a:buNone/>
            </a:pPr>
            <a:r>
              <a:rPr lang="en-GB" dirty="0"/>
              <a:t>Continuing to support people to eat well and be active in old age  should help people to age well, physically and mentally.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Slide 3.9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249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750</Words>
  <Application>Microsoft Macintosh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AvenirLTStd-Light</vt:lpstr>
      <vt:lpstr>Calibri</vt:lpstr>
      <vt:lpstr>Calibri Light</vt:lpstr>
      <vt:lpstr>Symbol</vt:lpstr>
      <vt:lpstr>Times New Roman</vt:lpstr>
      <vt:lpstr>Office Theme</vt:lpstr>
      <vt:lpstr>Module 3: Health </vt:lpstr>
      <vt:lpstr>Health: Plan of session</vt:lpstr>
      <vt:lpstr>Good support for healthy ageing</vt:lpstr>
      <vt:lpstr>Key message</vt:lpstr>
      <vt:lpstr>Health problems to be aware of as people age</vt:lpstr>
      <vt:lpstr>Common health problems</vt:lpstr>
      <vt:lpstr>Preventing ill-health and reducing risks of serious health problems</vt:lpstr>
      <vt:lpstr>Prevention: a definition</vt:lpstr>
      <vt:lpstr>Prevention: a key message</vt:lpstr>
      <vt:lpstr>Good support to get the right health care in later life</vt:lpstr>
      <vt:lpstr>Actions to get the right health care</vt:lpstr>
      <vt:lpstr>Kamal’s story</vt:lpstr>
      <vt:lpstr>Feedback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older</dc:title>
  <dc:creator>Christine</dc:creator>
  <cp:lastModifiedBy>Emma Dawe</cp:lastModifiedBy>
  <cp:revision>108</cp:revision>
  <cp:lastPrinted>2019-07-12T15:29:11Z</cp:lastPrinted>
  <dcterms:created xsi:type="dcterms:W3CDTF">2019-03-19T16:37:06Z</dcterms:created>
  <dcterms:modified xsi:type="dcterms:W3CDTF">2019-12-23T12:32:40Z</dcterms:modified>
</cp:coreProperties>
</file>