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61" r:id="rId4"/>
    <p:sldId id="272" r:id="rId5"/>
    <p:sldId id="262" r:id="rId6"/>
    <p:sldId id="263" r:id="rId7"/>
    <p:sldId id="264" r:id="rId8"/>
    <p:sldId id="265" r:id="rId9"/>
    <p:sldId id="266" r:id="rId10"/>
    <p:sldId id="270" r:id="rId11"/>
    <p:sldId id="271" r:id="rId12"/>
    <p:sldId id="273" r:id="rId13"/>
    <p:sldId id="274" r:id="rId14"/>
    <p:sldId id="275" r:id="rId15"/>
    <p:sldId id="276" r:id="rId16"/>
    <p:sldId id="277" r:id="rId17"/>
  </p:sldIdLst>
  <p:sldSz cx="12192000" cy="6858000"/>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4674"/>
  </p:normalViewPr>
  <p:slideViewPr>
    <p:cSldViewPr snapToGrid="0">
      <p:cViewPr varScale="1">
        <p:scale>
          <a:sx n="104" d="100"/>
          <a:sy n="104" d="100"/>
        </p:scale>
        <p:origin x="208" y="6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DFC5-C23C-49D2-9621-76E7995FC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3E252D-7BB2-49F4-AB59-17093425C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526497-538A-4F7A-8273-ACA77202CDB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5" name="Footer Placeholder 4">
            <a:extLst>
              <a:ext uri="{FF2B5EF4-FFF2-40B4-BE49-F238E27FC236}">
                <a16:creationId xmlns:a16="http://schemas.microsoft.com/office/drawing/2014/main" id="{5088E314-BFF2-44C1-85CC-A56568864B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F40729D-C96A-4CED-AC7E-BA9B3C0BC0D6}"/>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75625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738F-04B9-43C4-8F5D-7E8A6C962E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2D1D2-CD2B-454D-B9FF-C02C3BB182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BFED88-3978-44A9-82BF-5FD55947FC28}"/>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5" name="Footer Placeholder 4">
            <a:extLst>
              <a:ext uri="{FF2B5EF4-FFF2-40B4-BE49-F238E27FC236}">
                <a16:creationId xmlns:a16="http://schemas.microsoft.com/office/drawing/2014/main" id="{58D79F59-6C54-406F-891B-8EA5410A09C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7644F00-BB24-4762-948C-BFAA8E19C3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64010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585CDC-C78C-42B0-8C38-2E9AE335D7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5B078E-3EC4-4C54-86DC-94A002A827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CCFA43-2F6C-4E70-8B0B-094EE89C748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5" name="Footer Placeholder 4">
            <a:extLst>
              <a:ext uri="{FF2B5EF4-FFF2-40B4-BE49-F238E27FC236}">
                <a16:creationId xmlns:a16="http://schemas.microsoft.com/office/drawing/2014/main" id="{5EE3E44F-E994-4BB4-A475-BDE44A0F11A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ADCD02C-8446-49B6-9060-D09F5C03B48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23403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C5E5-A9A4-4259-BF8D-ABDAE77B0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3A352-B495-4ADE-AA0B-6A54BD533E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E93335-CC29-4128-A41A-175FDD32344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5" name="Footer Placeholder 4">
            <a:extLst>
              <a:ext uri="{FF2B5EF4-FFF2-40B4-BE49-F238E27FC236}">
                <a16:creationId xmlns:a16="http://schemas.microsoft.com/office/drawing/2014/main" id="{3A967C0F-9F69-46F0-98B5-D938CB500D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A209D1F-A1B6-410E-9399-88D4BE5D1B70}"/>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06157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06CF-3014-4DD1-ABF0-806CE9F0B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516128-5BCF-4ECE-B7D1-01803553C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B2272-79C7-45CC-BEE7-94B34B6AA3C6}"/>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5" name="Footer Placeholder 4">
            <a:extLst>
              <a:ext uri="{FF2B5EF4-FFF2-40B4-BE49-F238E27FC236}">
                <a16:creationId xmlns:a16="http://schemas.microsoft.com/office/drawing/2014/main" id="{CA7E8F66-4715-42DE-967C-186D6DE03CB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41C8FF4-BEEA-404C-879E-3D68832A6B7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420619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D80-F30B-4638-96B4-67CF322B64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43484A-343D-4AF2-B498-C025F06BDC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573CFF-DD2C-4E73-8971-46A28FCB2B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55BBA9-9E65-404A-94DD-233BB0C0529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6" name="Footer Placeholder 5">
            <a:extLst>
              <a:ext uri="{FF2B5EF4-FFF2-40B4-BE49-F238E27FC236}">
                <a16:creationId xmlns:a16="http://schemas.microsoft.com/office/drawing/2014/main" id="{5F074B62-927D-4E61-BDA8-93E34C229D5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509A3DE-E9E9-4A62-B0C0-2A75764EA7D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45305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0CA8-8627-4854-BCCF-ECFDF95547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17225D-D2F1-4DA9-B8E2-9B004F220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4D954-39F8-4F00-BAC6-333DA5DA8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759B38-52B5-43A2-93DD-2E1738D06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1E137F-3D48-4E22-AFF3-F1B81C928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DCAFA3-7E46-41F6-A6F8-FA6B52B981DB}"/>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8" name="Footer Placeholder 7">
            <a:extLst>
              <a:ext uri="{FF2B5EF4-FFF2-40B4-BE49-F238E27FC236}">
                <a16:creationId xmlns:a16="http://schemas.microsoft.com/office/drawing/2014/main" id="{0DB4A5C5-B5A4-4230-A204-9EADEABB876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194C0EAD-A4CE-45AB-9B40-F948BD749E57}"/>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9316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3003-2674-41DB-94DB-1DA3EDDFD1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7493BD-4025-4EAF-A760-AB8039FD427F}"/>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4" name="Footer Placeholder 3">
            <a:extLst>
              <a:ext uri="{FF2B5EF4-FFF2-40B4-BE49-F238E27FC236}">
                <a16:creationId xmlns:a16="http://schemas.microsoft.com/office/drawing/2014/main" id="{BCA8C9C1-9325-4254-A113-22B67937475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8FB26F50-4411-4248-84D3-538167C27BA5}"/>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42094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ECDA3-A667-4F64-BE25-8E1D7E3A3C5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3" name="Footer Placeholder 2">
            <a:extLst>
              <a:ext uri="{FF2B5EF4-FFF2-40B4-BE49-F238E27FC236}">
                <a16:creationId xmlns:a16="http://schemas.microsoft.com/office/drawing/2014/main" id="{109A77E0-4A94-4D85-8888-EC36C5C8345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6A17E1C7-9115-40B5-B0D4-4C94B61E89CF}"/>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50891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3BBB-A86D-4A87-87DC-9C546DEF7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FE79B8-9CA6-49DF-9CE3-71FAB7B2D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2A21B2-D3FB-481D-A41F-F975462B9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56D61-07CD-4660-8EAE-DAA821E33F11}"/>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6" name="Footer Placeholder 5">
            <a:extLst>
              <a:ext uri="{FF2B5EF4-FFF2-40B4-BE49-F238E27FC236}">
                <a16:creationId xmlns:a16="http://schemas.microsoft.com/office/drawing/2014/main" id="{EC650FFF-15CF-412E-B30B-7694BF13985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DFAB439-6220-427A-83D2-730B54B4C0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18532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F55C-2A46-44D2-9AE8-09C168BFA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6C57EA-D716-47DB-ABC1-6EC2306D5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4C3DB9-B077-467E-B189-90FC3E398A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543A5-6B48-41F8-AAFD-E31A9F4E7BF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23/12/2019</a:t>
            </a:fld>
            <a:endParaRPr lang="en-GB"/>
          </a:p>
        </p:txBody>
      </p:sp>
      <p:sp>
        <p:nvSpPr>
          <p:cNvPr id="6" name="Footer Placeholder 5">
            <a:extLst>
              <a:ext uri="{FF2B5EF4-FFF2-40B4-BE49-F238E27FC236}">
                <a16:creationId xmlns:a16="http://schemas.microsoft.com/office/drawing/2014/main" id="{DEED0CC8-8F87-4A99-9E9F-A12CD3FCD43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58C562-1FDA-4279-ADA5-C641C58007A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62015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F328F-396A-4ACD-9EE4-7BDF93684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AA536C-367A-4965-8253-2BDF1295E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7"/>
          <p:cNvSpPr>
            <a:spLocks noChangeArrowheads="1"/>
          </p:cNvSpPr>
          <p:nvPr userDrawn="1"/>
        </p:nvSpPr>
        <p:spPr bwMode="auto">
          <a:xfrm>
            <a:off x="0" y="6471190"/>
            <a:ext cx="12192000" cy="386810"/>
          </a:xfrm>
          <a:prstGeom prst="rect">
            <a:avLst/>
          </a:prstGeom>
          <a:solidFill>
            <a:srgbClr val="AEB59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9" name="Footer Placeholder 7"/>
          <p:cNvSpPr txBox="1">
            <a:spLocks/>
          </p:cNvSpPr>
          <p:nvPr userDrawn="1"/>
        </p:nvSpPr>
        <p:spPr bwMode="auto">
          <a:xfrm>
            <a:off x="826051" y="6468585"/>
            <a:ext cx="10604434"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167755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6AC84-D815-4868-B223-D66E7F3A218C}"/>
              </a:ext>
            </a:extLst>
          </p:cNvPr>
          <p:cNvSpPr>
            <a:spLocks noGrp="1"/>
          </p:cNvSpPr>
          <p:nvPr>
            <p:ph type="title"/>
          </p:nvPr>
        </p:nvSpPr>
        <p:spPr>
          <a:xfrm>
            <a:off x="838200" y="604265"/>
            <a:ext cx="10515600" cy="1325563"/>
          </a:xfrm>
        </p:spPr>
        <p:txBody>
          <a:bodyPr/>
          <a:lstStyle/>
          <a:p>
            <a:r>
              <a:rPr lang="en-GB" b="1" dirty="0">
                <a:latin typeface="+mn-lt"/>
              </a:rPr>
              <a:t>Module 4: Being active and involved in </a:t>
            </a:r>
            <a:br>
              <a:rPr lang="en-GB" b="1" dirty="0">
                <a:latin typeface="+mn-lt"/>
              </a:rPr>
            </a:br>
            <a:r>
              <a:rPr lang="en-GB" b="1" dirty="0">
                <a:latin typeface="+mn-lt"/>
              </a:rPr>
              <a:t>later life</a:t>
            </a:r>
          </a:p>
        </p:txBody>
      </p:sp>
      <p:sp>
        <p:nvSpPr>
          <p:cNvPr id="3" name="Content Placeholder 2">
            <a:extLst>
              <a:ext uri="{FF2B5EF4-FFF2-40B4-BE49-F238E27FC236}">
                <a16:creationId xmlns:a16="http://schemas.microsoft.com/office/drawing/2014/main" id="{7235BA39-5470-49C3-8FF4-9B62F3B0AA6A}"/>
              </a:ext>
            </a:extLst>
          </p:cNvPr>
          <p:cNvSpPr>
            <a:spLocks noGrp="1"/>
          </p:cNvSpPr>
          <p:nvPr>
            <p:ph idx="1"/>
          </p:nvPr>
        </p:nvSpPr>
        <p:spPr>
          <a:xfrm>
            <a:off x="838200" y="2120465"/>
            <a:ext cx="10515600" cy="4351338"/>
          </a:xfrm>
        </p:spPr>
        <p:txBody>
          <a:bodyPr>
            <a:normAutofit fontScale="92500" lnSpcReduction="10000"/>
          </a:bodyPr>
          <a:lstStyle/>
          <a:p>
            <a:pPr marL="0" indent="0">
              <a:buNone/>
            </a:pPr>
            <a:r>
              <a:rPr lang="en-GB" b="1" dirty="0"/>
              <a:t>Aim </a:t>
            </a:r>
          </a:p>
          <a:p>
            <a:pPr marL="0" indent="0">
              <a:buNone/>
            </a:pPr>
            <a:r>
              <a:rPr lang="en-GB" dirty="0"/>
              <a:t>To provide ideas and approaches for supporting people to be active and involved in later life.</a:t>
            </a:r>
          </a:p>
          <a:p>
            <a:pPr marL="0" indent="0">
              <a:buNone/>
            </a:pPr>
            <a:r>
              <a:rPr lang="en-GB" b="1" dirty="0"/>
              <a:t>Learning outcomes</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Understand the importance of supporting people to remain as active and involved with other people and in their community as they wish to. </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Gain tools to support people to be as active and involved as they wish to, both at home and in the community.</a:t>
            </a:r>
          </a:p>
          <a:p>
            <a:pPr marL="342900" lvl="0" indent="-342900">
              <a:lnSpc>
                <a:spcPct val="107000"/>
              </a:lnSpc>
              <a:spcAft>
                <a:spcPts val="8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Know how to support decision-making in older age.</a:t>
            </a:r>
          </a:p>
          <a:p>
            <a:endParaRPr lang="en-GB" dirty="0"/>
          </a:p>
          <a:p>
            <a:pPr marL="0" indent="0">
              <a:buNone/>
            </a:pPr>
            <a:endParaRPr lang="en-GB" dirty="0"/>
          </a:p>
        </p:txBody>
      </p:sp>
      <p:sp>
        <p:nvSpPr>
          <p:cNvPr id="4" name="Text Box 5"/>
          <p:cNvSpPr txBox="1">
            <a:spLocks noChangeArrowheads="1"/>
          </p:cNvSpPr>
          <p:nvPr/>
        </p:nvSpPr>
        <p:spPr bwMode="auto">
          <a:xfrm>
            <a:off x="0" y="76200"/>
            <a:ext cx="9144000" cy="6309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a:t>
            </a:r>
          </a:p>
          <a:p>
            <a:pPr eaLnBrk="1" hangingPunct="1">
              <a:spcBef>
                <a:spcPct val="50000"/>
              </a:spcBef>
            </a:pPr>
            <a:endParaRPr lang="en-US" sz="1400" dirty="0"/>
          </a:p>
        </p:txBody>
      </p:sp>
      <p:sp>
        <p:nvSpPr>
          <p:cNvPr id="6" name="Rectangle 7"/>
          <p:cNvSpPr>
            <a:spLocks noChangeArrowheads="1"/>
          </p:cNvSpPr>
          <p:nvPr/>
        </p:nvSpPr>
        <p:spPr bwMode="auto">
          <a:xfrm>
            <a:off x="0" y="6471190"/>
            <a:ext cx="12192000" cy="386810"/>
          </a:xfrm>
          <a:prstGeom prst="rect">
            <a:avLst/>
          </a:prstGeom>
          <a:solidFill>
            <a:srgbClr val="AEB59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7" name="Footer Placeholder 7"/>
          <p:cNvSpPr txBox="1">
            <a:spLocks/>
          </p:cNvSpPr>
          <p:nvPr/>
        </p:nvSpPr>
        <p:spPr bwMode="auto">
          <a:xfrm>
            <a:off x="826051" y="6468585"/>
            <a:ext cx="10604434"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185106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a:xfrm>
            <a:off x="838200" y="671305"/>
            <a:ext cx="10515600" cy="1325563"/>
          </a:xfrm>
        </p:spPr>
        <p:txBody>
          <a:bodyPr/>
          <a:lstStyle/>
          <a:p>
            <a:r>
              <a:rPr lang="en-GB" dirty="0"/>
              <a:t>Adapting activities as people age</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a:xfrm>
            <a:off x="838200" y="1853305"/>
            <a:ext cx="10515600" cy="4351338"/>
          </a:xfrm>
        </p:spPr>
        <p:txBody>
          <a:bodyPr/>
          <a:lstStyle/>
          <a:p>
            <a:endParaRPr lang="en-GB" dirty="0"/>
          </a:p>
          <a:p>
            <a:pPr marL="0" indent="0">
              <a:buNone/>
            </a:pPr>
            <a:r>
              <a:rPr lang="en-GB" b="1" dirty="0"/>
              <a:t>Aim</a:t>
            </a:r>
          </a:p>
          <a:p>
            <a:pPr marL="0" indent="0">
              <a:buNone/>
            </a:pPr>
            <a:r>
              <a:rPr lang="en-GB" dirty="0"/>
              <a:t>To understand how to support someone to remain active and involved, at a level that works for them, as they get older.</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4.10</a:t>
            </a:r>
            <a:endParaRPr lang="en-US" sz="1400" dirty="0"/>
          </a:p>
        </p:txBody>
      </p:sp>
    </p:spTree>
    <p:extLst>
      <p:ext uri="{BB962C8B-B14F-4D97-AF65-F5344CB8AC3E}">
        <p14:creationId xmlns:p14="http://schemas.microsoft.com/office/powerpoint/2010/main" val="2201067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p:txBody>
          <a:bodyPr/>
          <a:lstStyle/>
          <a:p>
            <a:r>
              <a:rPr lang="en-GB" dirty="0"/>
              <a:t>Joyce’s story</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p:txBody>
          <a:bodyPr/>
          <a:lstStyle/>
          <a:p>
            <a:pPr marL="0" indent="0">
              <a:buNone/>
            </a:pPr>
            <a:r>
              <a:rPr lang="en-GB" b="1" dirty="0"/>
              <a:t>Task</a:t>
            </a:r>
          </a:p>
          <a:p>
            <a:r>
              <a:rPr lang="en-GB" dirty="0"/>
              <a:t>Read Joyce’s story about going to activities at a community centre.</a:t>
            </a:r>
          </a:p>
          <a:p>
            <a:r>
              <a:rPr lang="en-GB" dirty="0"/>
              <a:t>Think about:</a:t>
            </a:r>
          </a:p>
          <a:p>
            <a:pPr lvl="1"/>
            <a:r>
              <a:rPr lang="en-GB" dirty="0"/>
              <a:t>What might be happening for Joyce and what might you want to explore with her and/or people who know her.</a:t>
            </a:r>
          </a:p>
          <a:p>
            <a:pPr lvl="1"/>
            <a:r>
              <a:rPr lang="en-GB" dirty="0"/>
              <a:t>Any options to make changes in her day that you might explore with her.</a:t>
            </a:r>
          </a:p>
          <a:p>
            <a:r>
              <a:rPr lang="en-GB" dirty="0"/>
              <a:t>Discuss in pairs and write down 5-6 ideas you would try.</a:t>
            </a:r>
          </a:p>
          <a:p>
            <a:r>
              <a:rPr lang="en-GB" dirty="0"/>
              <a:t>After 7-8 minutes you will be asked to feedback.</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4.11</a:t>
            </a:r>
            <a:endParaRPr lang="en-US" sz="1400" dirty="0"/>
          </a:p>
        </p:txBody>
      </p:sp>
    </p:spTree>
    <p:extLst>
      <p:ext uri="{BB962C8B-B14F-4D97-AF65-F5344CB8AC3E}">
        <p14:creationId xmlns:p14="http://schemas.microsoft.com/office/powerpoint/2010/main" val="401638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A2CC-2E31-4177-AD6C-46FDDBC3318C}"/>
              </a:ext>
            </a:extLst>
          </p:cNvPr>
          <p:cNvSpPr>
            <a:spLocks noGrp="1"/>
          </p:cNvSpPr>
          <p:nvPr>
            <p:ph type="title"/>
          </p:nvPr>
        </p:nvSpPr>
        <p:spPr/>
        <p:txBody>
          <a:bodyPr/>
          <a:lstStyle/>
          <a:p>
            <a:r>
              <a:rPr lang="en-GB" dirty="0"/>
              <a:t>Feedback </a:t>
            </a:r>
          </a:p>
        </p:txBody>
      </p:sp>
      <p:sp>
        <p:nvSpPr>
          <p:cNvPr id="3" name="Content Placeholder 2">
            <a:extLst>
              <a:ext uri="{FF2B5EF4-FFF2-40B4-BE49-F238E27FC236}">
                <a16:creationId xmlns:a16="http://schemas.microsoft.com/office/drawing/2014/main" id="{A1561BC8-BE92-4297-B6B3-ECBED61501CF}"/>
              </a:ext>
            </a:extLst>
          </p:cNvPr>
          <p:cNvSpPr>
            <a:spLocks noGrp="1"/>
          </p:cNvSpPr>
          <p:nvPr>
            <p:ph idx="1"/>
          </p:nvPr>
        </p:nvSpPr>
        <p:spPr/>
        <p:txBody>
          <a:bodyPr/>
          <a:lstStyle/>
          <a:p>
            <a:r>
              <a:rPr lang="en-GB" dirty="0"/>
              <a:t>What might be happening for Joyce and what might you want to explore with her </a:t>
            </a:r>
            <a:r>
              <a:rPr lang="en-GB"/>
              <a:t>and/or </a:t>
            </a:r>
            <a:r>
              <a:rPr lang="en-GB" dirty="0"/>
              <a:t>people who know her.</a:t>
            </a:r>
          </a:p>
          <a:p>
            <a:r>
              <a:rPr lang="en-GB" dirty="0"/>
              <a:t>Any options to make changes in her day that you might explore </a:t>
            </a:r>
            <a:br>
              <a:rPr lang="en-GB" dirty="0"/>
            </a:br>
            <a:r>
              <a:rPr lang="en-GB" dirty="0"/>
              <a:t>with her.</a:t>
            </a:r>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4.12</a:t>
            </a:r>
            <a:endParaRPr lang="en-US" sz="1400" dirty="0"/>
          </a:p>
        </p:txBody>
      </p:sp>
    </p:spTree>
    <p:extLst>
      <p:ext uri="{BB962C8B-B14F-4D97-AF65-F5344CB8AC3E}">
        <p14:creationId xmlns:p14="http://schemas.microsoft.com/office/powerpoint/2010/main" val="2648970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ABE5-82E0-402B-9178-E19E3D7E7B12}"/>
              </a:ext>
            </a:extLst>
          </p:cNvPr>
          <p:cNvSpPr>
            <a:spLocks noGrp="1"/>
          </p:cNvSpPr>
          <p:nvPr>
            <p:ph type="title"/>
          </p:nvPr>
        </p:nvSpPr>
        <p:spPr/>
        <p:txBody>
          <a:bodyPr/>
          <a:lstStyle/>
          <a:p>
            <a:r>
              <a:rPr lang="en-GB" dirty="0"/>
              <a:t>Making decisions in older age</a:t>
            </a:r>
          </a:p>
        </p:txBody>
      </p:sp>
      <p:sp>
        <p:nvSpPr>
          <p:cNvPr id="3" name="Content Placeholder 2">
            <a:extLst>
              <a:ext uri="{FF2B5EF4-FFF2-40B4-BE49-F238E27FC236}">
                <a16:creationId xmlns:a16="http://schemas.microsoft.com/office/drawing/2014/main" id="{23855822-0345-4900-AEEE-03BE7F055A32}"/>
              </a:ext>
            </a:extLst>
          </p:cNvPr>
          <p:cNvSpPr>
            <a:spLocks noGrp="1"/>
          </p:cNvSpPr>
          <p:nvPr>
            <p:ph idx="1"/>
          </p:nvPr>
        </p:nvSpPr>
        <p:spPr/>
        <p:txBody>
          <a:bodyPr/>
          <a:lstStyle/>
          <a:p>
            <a:pPr marL="0" indent="0">
              <a:buNone/>
            </a:pPr>
            <a:r>
              <a:rPr lang="en-GB" b="1" dirty="0"/>
              <a:t>Aim</a:t>
            </a:r>
          </a:p>
          <a:p>
            <a:pPr marL="0" indent="0">
              <a:buNone/>
            </a:pPr>
            <a:r>
              <a:rPr lang="en-GB" dirty="0"/>
              <a:t>To understand people’s changing needs in relation to making decisions and to gain ideas on how to support people to make choices as they get older.</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4.13</a:t>
            </a:r>
            <a:endParaRPr lang="en-US" sz="1400" dirty="0"/>
          </a:p>
        </p:txBody>
      </p:sp>
    </p:spTree>
    <p:extLst>
      <p:ext uri="{BB962C8B-B14F-4D97-AF65-F5344CB8AC3E}">
        <p14:creationId xmlns:p14="http://schemas.microsoft.com/office/powerpoint/2010/main" val="701207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9802E-5B8A-4850-8797-DE171715BFFE}"/>
              </a:ext>
            </a:extLst>
          </p:cNvPr>
          <p:cNvSpPr>
            <a:spLocks noGrp="1"/>
          </p:cNvSpPr>
          <p:nvPr>
            <p:ph type="title"/>
          </p:nvPr>
        </p:nvSpPr>
        <p:spPr/>
        <p:txBody>
          <a:bodyPr/>
          <a:lstStyle/>
          <a:p>
            <a:r>
              <a:rPr lang="en-GB" dirty="0"/>
              <a:t>Key message about making decisions</a:t>
            </a:r>
          </a:p>
        </p:txBody>
      </p:sp>
      <p:sp>
        <p:nvSpPr>
          <p:cNvPr id="3" name="Content Placeholder 2">
            <a:extLst>
              <a:ext uri="{FF2B5EF4-FFF2-40B4-BE49-F238E27FC236}">
                <a16:creationId xmlns:a16="http://schemas.microsoft.com/office/drawing/2014/main" id="{64EE3202-0974-494F-ACE6-9CB93CE3373E}"/>
              </a:ext>
            </a:extLst>
          </p:cNvPr>
          <p:cNvSpPr>
            <a:spLocks noGrp="1"/>
          </p:cNvSpPr>
          <p:nvPr>
            <p:ph idx="1"/>
          </p:nvPr>
        </p:nvSpPr>
        <p:spPr>
          <a:xfrm>
            <a:off x="838200" y="1825625"/>
            <a:ext cx="10228428" cy="4351338"/>
          </a:xfrm>
        </p:spPr>
        <p:txBody>
          <a:bodyPr/>
          <a:lstStyle/>
          <a:p>
            <a:pPr marL="0" indent="0">
              <a:buNone/>
            </a:pPr>
            <a:r>
              <a:rPr lang="en-GB" dirty="0"/>
              <a:t>Even if someone finds physical activity difficult, they can still be active and involved through making as many decisions as they feel able to about day-to-day matters and bigger questions in their life. Often, the loss of physical ability is wrongly equated with a loss of cognitive ability and leads to supporters stepping in to make decisions on someone’s behalf.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4.14</a:t>
            </a:r>
            <a:endParaRPr lang="en-US" sz="1400" dirty="0"/>
          </a:p>
        </p:txBody>
      </p:sp>
    </p:spTree>
    <p:extLst>
      <p:ext uri="{BB962C8B-B14F-4D97-AF65-F5344CB8AC3E}">
        <p14:creationId xmlns:p14="http://schemas.microsoft.com/office/powerpoint/2010/main" val="297669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05E2-B5D4-408C-BCB1-D66F79B45221}"/>
              </a:ext>
            </a:extLst>
          </p:cNvPr>
          <p:cNvSpPr>
            <a:spLocks noGrp="1"/>
          </p:cNvSpPr>
          <p:nvPr>
            <p:ph type="title"/>
          </p:nvPr>
        </p:nvSpPr>
        <p:spPr/>
        <p:txBody>
          <a:bodyPr/>
          <a:lstStyle/>
          <a:p>
            <a:r>
              <a:rPr lang="en-GB" dirty="0"/>
              <a:t>Big decisions as people get older</a:t>
            </a:r>
          </a:p>
        </p:txBody>
      </p:sp>
      <p:sp>
        <p:nvSpPr>
          <p:cNvPr id="3" name="Content Placeholder 2">
            <a:extLst>
              <a:ext uri="{FF2B5EF4-FFF2-40B4-BE49-F238E27FC236}">
                <a16:creationId xmlns:a16="http://schemas.microsoft.com/office/drawing/2014/main" id="{68D0081C-A306-4FCA-BED1-7E18207EC11B}"/>
              </a:ext>
            </a:extLst>
          </p:cNvPr>
          <p:cNvSpPr>
            <a:spLocks noGrp="1"/>
          </p:cNvSpPr>
          <p:nvPr>
            <p:ph idx="1"/>
          </p:nvPr>
        </p:nvSpPr>
        <p:spPr>
          <a:xfrm>
            <a:off x="838200" y="1825625"/>
            <a:ext cx="10183073" cy="4351338"/>
          </a:xfrm>
        </p:spPr>
        <p:txBody>
          <a:bodyPr/>
          <a:lstStyle/>
          <a:p>
            <a:pPr marL="0" indent="0">
              <a:buNone/>
            </a:pPr>
            <a:r>
              <a:rPr lang="en-GB" dirty="0"/>
              <a:t>What </a:t>
            </a:r>
            <a:r>
              <a:rPr lang="en-GB" b="1" dirty="0"/>
              <a:t>big </a:t>
            </a:r>
            <a:r>
              <a:rPr lang="en-GB" dirty="0"/>
              <a:t>decisions do you think people might be faced with as they get older?</a:t>
            </a:r>
            <a:endParaRPr lang="en-GB" b="1"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4.15</a:t>
            </a:r>
            <a:endParaRPr lang="en-US" sz="1400" dirty="0"/>
          </a:p>
        </p:txBody>
      </p:sp>
    </p:spTree>
    <p:extLst>
      <p:ext uri="{BB962C8B-B14F-4D97-AF65-F5344CB8AC3E}">
        <p14:creationId xmlns:p14="http://schemas.microsoft.com/office/powerpoint/2010/main" val="262554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19D5-5963-43F7-9331-391F7FC052BE}"/>
              </a:ext>
            </a:extLst>
          </p:cNvPr>
          <p:cNvSpPr>
            <a:spLocks noGrp="1"/>
          </p:cNvSpPr>
          <p:nvPr>
            <p:ph type="title"/>
          </p:nvPr>
        </p:nvSpPr>
        <p:spPr>
          <a:xfrm>
            <a:off x="838200" y="671305"/>
            <a:ext cx="10515600" cy="1325563"/>
          </a:xfrm>
        </p:spPr>
        <p:txBody>
          <a:bodyPr/>
          <a:lstStyle/>
          <a:p>
            <a:r>
              <a:rPr lang="en-GB" dirty="0"/>
              <a:t>What might help with making decisions?</a:t>
            </a:r>
          </a:p>
        </p:txBody>
      </p:sp>
      <p:sp>
        <p:nvSpPr>
          <p:cNvPr id="3" name="Content Placeholder 2">
            <a:extLst>
              <a:ext uri="{FF2B5EF4-FFF2-40B4-BE49-F238E27FC236}">
                <a16:creationId xmlns:a16="http://schemas.microsoft.com/office/drawing/2014/main" id="{5771EA38-2C03-4E29-B5D6-04731651516F}"/>
              </a:ext>
            </a:extLst>
          </p:cNvPr>
          <p:cNvSpPr>
            <a:spLocks noGrp="1"/>
          </p:cNvSpPr>
          <p:nvPr>
            <p:ph idx="1"/>
          </p:nvPr>
        </p:nvSpPr>
        <p:spPr>
          <a:xfrm>
            <a:off x="838200" y="2131805"/>
            <a:ext cx="10515600" cy="4351338"/>
          </a:xfrm>
        </p:spPr>
        <p:txBody>
          <a:bodyPr/>
          <a:lstStyle/>
          <a:p>
            <a:pPr marL="0" indent="0">
              <a:buNone/>
            </a:pPr>
            <a:r>
              <a:rPr lang="en-GB" b="1" dirty="0"/>
              <a:t>Task</a:t>
            </a:r>
          </a:p>
          <a:p>
            <a:pPr marL="0" indent="0">
              <a:buNone/>
            </a:pPr>
            <a:r>
              <a:rPr lang="en-GB" dirty="0"/>
              <a:t>Talk to someone for a few minutes about what you could do in your role to help people continue to make as many decisions as possible as they get older.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4.16</a:t>
            </a:r>
            <a:endParaRPr lang="en-US" sz="1400" dirty="0"/>
          </a:p>
        </p:txBody>
      </p:sp>
    </p:spTree>
    <p:extLst>
      <p:ext uri="{BB962C8B-B14F-4D97-AF65-F5344CB8AC3E}">
        <p14:creationId xmlns:p14="http://schemas.microsoft.com/office/powerpoint/2010/main" val="1804349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D5C2-9F80-4DE3-81F1-CCB9E7FF793F}"/>
              </a:ext>
            </a:extLst>
          </p:cNvPr>
          <p:cNvSpPr>
            <a:spLocks noGrp="1"/>
          </p:cNvSpPr>
          <p:nvPr>
            <p:ph type="title"/>
          </p:nvPr>
        </p:nvSpPr>
        <p:spPr/>
        <p:txBody>
          <a:bodyPr/>
          <a:lstStyle/>
          <a:p>
            <a:r>
              <a:rPr lang="en-GB" dirty="0"/>
              <a:t>Module 4: Plan of session</a:t>
            </a:r>
          </a:p>
        </p:txBody>
      </p:sp>
      <p:graphicFrame>
        <p:nvGraphicFramePr>
          <p:cNvPr id="4" name="Content Placeholder 3">
            <a:extLst>
              <a:ext uri="{FF2B5EF4-FFF2-40B4-BE49-F238E27FC236}">
                <a16:creationId xmlns:a16="http://schemas.microsoft.com/office/drawing/2014/main" id="{41C857A3-2158-4BE2-B78B-6883621388B2}"/>
              </a:ext>
            </a:extLst>
          </p:cNvPr>
          <p:cNvGraphicFramePr>
            <a:graphicFrameLocks noGrp="1"/>
          </p:cNvGraphicFramePr>
          <p:nvPr>
            <p:ph idx="1"/>
            <p:extLst>
              <p:ext uri="{D42A27DB-BD31-4B8C-83A1-F6EECF244321}">
                <p14:modId xmlns:p14="http://schemas.microsoft.com/office/powerpoint/2010/main" val="3153809199"/>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1854481">
                  <a:extLst>
                    <a:ext uri="{9D8B030D-6E8A-4147-A177-3AD203B41FA5}">
                      <a16:colId xmlns:a16="http://schemas.microsoft.com/office/drawing/2014/main" val="4002853172"/>
                    </a:ext>
                  </a:extLst>
                </a:gridCol>
                <a:gridCol w="5155919">
                  <a:extLst>
                    <a:ext uri="{9D8B030D-6E8A-4147-A177-3AD203B41FA5}">
                      <a16:colId xmlns:a16="http://schemas.microsoft.com/office/drawing/2014/main" val="3052122310"/>
                    </a:ext>
                  </a:extLst>
                </a:gridCol>
                <a:gridCol w="3505200">
                  <a:extLst>
                    <a:ext uri="{9D8B030D-6E8A-4147-A177-3AD203B41FA5}">
                      <a16:colId xmlns:a16="http://schemas.microsoft.com/office/drawing/2014/main" val="1633487875"/>
                    </a:ext>
                  </a:extLst>
                </a:gridCol>
              </a:tblGrid>
              <a:tr h="370840">
                <a:tc>
                  <a:txBody>
                    <a:bodyPr/>
                    <a:lstStyle/>
                    <a:p>
                      <a:endParaRPr lang="en-GB" dirty="0"/>
                    </a:p>
                  </a:txBody>
                  <a:tcPr/>
                </a:tc>
                <a:tc>
                  <a:txBody>
                    <a:bodyPr/>
                    <a:lstStyle/>
                    <a:p>
                      <a:r>
                        <a:rPr lang="en-GB" dirty="0"/>
                        <a:t>Activity</a:t>
                      </a:r>
                    </a:p>
                  </a:txBody>
                  <a:tcPr/>
                </a:tc>
                <a:tc>
                  <a:txBody>
                    <a:bodyPr/>
                    <a:lstStyle/>
                    <a:p>
                      <a:r>
                        <a:rPr lang="en-GB" dirty="0"/>
                        <a:t>Duration</a:t>
                      </a:r>
                    </a:p>
                  </a:txBody>
                  <a:tcPr/>
                </a:tc>
                <a:extLst>
                  <a:ext uri="{0D108BD9-81ED-4DB2-BD59-A6C34878D82A}">
                    <a16:rowId xmlns:a16="http://schemas.microsoft.com/office/drawing/2014/main" val="3845531880"/>
                  </a:ext>
                </a:extLst>
              </a:tr>
              <a:tr h="370840">
                <a:tc>
                  <a:txBody>
                    <a:bodyPr/>
                    <a:lstStyle/>
                    <a:p>
                      <a:endParaRPr lang="en-GB"/>
                    </a:p>
                  </a:txBody>
                  <a:tcPr/>
                </a:tc>
                <a:tc>
                  <a:txBody>
                    <a:bodyPr/>
                    <a:lstStyle/>
                    <a:p>
                      <a:r>
                        <a:rPr lang="en-GB" dirty="0"/>
                        <a:t>Introduction</a:t>
                      </a:r>
                    </a:p>
                  </a:txBody>
                  <a:tcPr/>
                </a:tc>
                <a:tc>
                  <a:txBody>
                    <a:bodyPr/>
                    <a:lstStyle/>
                    <a:p>
                      <a:r>
                        <a:rPr lang="en-GB" dirty="0"/>
                        <a:t>5 minutes</a:t>
                      </a:r>
                    </a:p>
                  </a:txBody>
                  <a:tcPr/>
                </a:tc>
                <a:extLst>
                  <a:ext uri="{0D108BD9-81ED-4DB2-BD59-A6C34878D82A}">
                    <a16:rowId xmlns:a16="http://schemas.microsoft.com/office/drawing/2014/main" val="887739729"/>
                  </a:ext>
                </a:extLst>
              </a:tr>
              <a:tr h="370840">
                <a:tc>
                  <a:txBody>
                    <a:bodyPr/>
                    <a:lstStyle/>
                    <a:p>
                      <a:r>
                        <a:rPr lang="en-GB" dirty="0"/>
                        <a:t>Exercise 4.1</a:t>
                      </a:r>
                    </a:p>
                  </a:txBody>
                  <a:tcPr/>
                </a:tc>
                <a:tc>
                  <a:txBody>
                    <a:bodyPr/>
                    <a:lstStyle/>
                    <a:p>
                      <a:r>
                        <a:rPr lang="en-GB" dirty="0"/>
                        <a:t>Being connected with others</a:t>
                      </a:r>
                    </a:p>
                  </a:txBody>
                  <a:tcPr/>
                </a:tc>
                <a:tc>
                  <a:txBody>
                    <a:bodyPr/>
                    <a:lstStyle/>
                    <a:p>
                      <a:r>
                        <a:rPr lang="en-GB" dirty="0"/>
                        <a:t>25 mins</a:t>
                      </a:r>
                    </a:p>
                  </a:txBody>
                  <a:tcPr/>
                </a:tc>
                <a:extLst>
                  <a:ext uri="{0D108BD9-81ED-4DB2-BD59-A6C34878D82A}">
                    <a16:rowId xmlns:a16="http://schemas.microsoft.com/office/drawing/2014/main" val="3825081475"/>
                  </a:ext>
                </a:extLst>
              </a:tr>
              <a:tr h="370840">
                <a:tc>
                  <a:txBody>
                    <a:bodyPr/>
                    <a:lstStyle/>
                    <a:p>
                      <a:r>
                        <a:rPr lang="en-GB" dirty="0"/>
                        <a:t>Exercise 4.2</a:t>
                      </a:r>
                    </a:p>
                  </a:txBody>
                  <a:tcPr/>
                </a:tc>
                <a:tc>
                  <a:txBody>
                    <a:bodyPr/>
                    <a:lstStyle/>
                    <a:p>
                      <a:r>
                        <a:rPr lang="en-GB" dirty="0"/>
                        <a:t>Adapting activities as people age</a:t>
                      </a:r>
                    </a:p>
                  </a:txBody>
                  <a:tcPr/>
                </a:tc>
                <a:tc>
                  <a:txBody>
                    <a:bodyPr/>
                    <a:lstStyle/>
                    <a:p>
                      <a:r>
                        <a:rPr lang="en-GB" dirty="0"/>
                        <a:t>25 mins</a:t>
                      </a:r>
                    </a:p>
                  </a:txBody>
                  <a:tcPr/>
                </a:tc>
                <a:extLst>
                  <a:ext uri="{0D108BD9-81ED-4DB2-BD59-A6C34878D82A}">
                    <a16:rowId xmlns:a16="http://schemas.microsoft.com/office/drawing/2014/main" val="674007612"/>
                  </a:ext>
                </a:extLst>
              </a:tr>
              <a:tr h="370840">
                <a:tc>
                  <a:txBody>
                    <a:bodyPr/>
                    <a:lstStyle/>
                    <a:p>
                      <a:r>
                        <a:rPr lang="en-GB" dirty="0"/>
                        <a:t>Exercise 4.3</a:t>
                      </a:r>
                    </a:p>
                  </a:txBody>
                  <a:tcPr/>
                </a:tc>
                <a:tc>
                  <a:txBody>
                    <a:bodyPr/>
                    <a:lstStyle/>
                    <a:p>
                      <a:r>
                        <a:rPr lang="en-GB" dirty="0"/>
                        <a:t>Making decisions</a:t>
                      </a:r>
                    </a:p>
                  </a:txBody>
                  <a:tcPr/>
                </a:tc>
                <a:tc>
                  <a:txBody>
                    <a:bodyPr/>
                    <a:lstStyle/>
                    <a:p>
                      <a:r>
                        <a:rPr lang="en-GB" dirty="0"/>
                        <a:t>20 mins</a:t>
                      </a:r>
                    </a:p>
                  </a:txBody>
                  <a:tcPr/>
                </a:tc>
                <a:extLst>
                  <a:ext uri="{0D108BD9-81ED-4DB2-BD59-A6C34878D82A}">
                    <a16:rowId xmlns:a16="http://schemas.microsoft.com/office/drawing/2014/main" val="2740453285"/>
                  </a:ext>
                </a:extLst>
              </a:tr>
            </a:tbl>
          </a:graphicData>
        </a:graphic>
      </p:graphicFrame>
      <p:sp>
        <p:nvSpPr>
          <p:cNvPr id="5"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4.2</a:t>
            </a:r>
            <a:endParaRPr lang="en-US" sz="1400" dirty="0"/>
          </a:p>
        </p:txBody>
      </p:sp>
    </p:spTree>
    <p:extLst>
      <p:ext uri="{BB962C8B-B14F-4D97-AF65-F5344CB8AC3E}">
        <p14:creationId xmlns:p14="http://schemas.microsoft.com/office/powerpoint/2010/main" val="290605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55B71-A4DA-4493-B4D6-AEAE8BDB8532}"/>
              </a:ext>
            </a:extLst>
          </p:cNvPr>
          <p:cNvSpPr>
            <a:spLocks noGrp="1"/>
          </p:cNvSpPr>
          <p:nvPr>
            <p:ph type="title"/>
          </p:nvPr>
        </p:nvSpPr>
        <p:spPr>
          <a:xfrm>
            <a:off x="838200" y="281205"/>
            <a:ext cx="10515600" cy="1325563"/>
          </a:xfrm>
        </p:spPr>
        <p:txBody>
          <a:bodyPr/>
          <a:lstStyle/>
          <a:p>
            <a:r>
              <a:rPr lang="en-GB" dirty="0"/>
              <a:t>Potential consequences of losing connections</a:t>
            </a:r>
          </a:p>
        </p:txBody>
      </p:sp>
      <p:grpSp>
        <p:nvGrpSpPr>
          <p:cNvPr id="3" name="Group 2"/>
          <p:cNvGrpSpPr/>
          <p:nvPr/>
        </p:nvGrpSpPr>
        <p:grpSpPr>
          <a:xfrm>
            <a:off x="2958261" y="1351108"/>
            <a:ext cx="6185739" cy="4831884"/>
            <a:chOff x="2687328" y="441587"/>
            <a:chExt cx="6827792" cy="5333409"/>
          </a:xfrm>
        </p:grpSpPr>
        <p:sp>
          <p:nvSpPr>
            <p:cNvPr id="4" name="Freeform 3"/>
            <p:cNvSpPr/>
            <p:nvPr/>
          </p:nvSpPr>
          <p:spPr>
            <a:xfrm>
              <a:off x="4992131" y="485736"/>
              <a:ext cx="2125947" cy="1352997"/>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defTabSz="577850">
                <a:lnSpc>
                  <a:spcPct val="90000"/>
                </a:lnSpc>
                <a:spcBef>
                  <a:spcPct val="0"/>
                </a:spcBef>
                <a:spcAft>
                  <a:spcPct val="35000"/>
                </a:spcAft>
              </a:pPr>
              <a:r>
                <a:rPr lang="en-GB" sz="1600" kern="1200" dirty="0"/>
                <a:t>Sunita decides to stop going out in the evening </a:t>
              </a:r>
            </a:p>
          </p:txBody>
        </p:sp>
        <p:sp>
          <p:nvSpPr>
            <p:cNvPr id="8" name="Freeform 7"/>
            <p:cNvSpPr/>
            <p:nvPr/>
          </p:nvSpPr>
          <p:spPr>
            <a:xfrm>
              <a:off x="3541505" y="937336"/>
              <a:ext cx="4620253" cy="4620252"/>
            </a:xfrm>
            <a:custGeom>
              <a:avLst/>
              <a:gdLst/>
              <a:ahLst/>
              <a:cxnLst/>
              <a:rect l="0" t="0" r="0" b="0"/>
              <a:pathLst>
                <a:path>
                  <a:moveTo>
                    <a:pt x="3438230" y="294173"/>
                  </a:moveTo>
                  <a:arcTo wR="2310126" hR="2310126" stAng="17953853" swAng="1210876"/>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7403068" y="1998434"/>
              <a:ext cx="2112052" cy="1253667"/>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defTabSz="577850">
                <a:lnSpc>
                  <a:spcPct val="90000"/>
                </a:lnSpc>
                <a:spcBef>
                  <a:spcPct val="0"/>
                </a:spcBef>
                <a:spcAft>
                  <a:spcPct val="35000"/>
                </a:spcAft>
              </a:pPr>
              <a:r>
                <a:rPr lang="en-GB" sz="1600" kern="1200" dirty="0"/>
                <a:t>She no longer sees her friend </a:t>
              </a:r>
              <a:r>
                <a:rPr lang="en-GB" sz="1600" kern="1200" dirty="0" err="1"/>
                <a:t>Hanifa</a:t>
              </a:r>
              <a:r>
                <a:rPr lang="en-GB" sz="1600" kern="1200" dirty="0"/>
                <a:t> at a weekly club</a:t>
              </a:r>
            </a:p>
          </p:txBody>
        </p:sp>
        <p:sp>
          <p:nvSpPr>
            <p:cNvPr id="11" name="Freeform 10"/>
            <p:cNvSpPr/>
            <p:nvPr/>
          </p:nvSpPr>
          <p:spPr>
            <a:xfrm>
              <a:off x="3313484" y="614667"/>
              <a:ext cx="4620253" cy="4620252"/>
            </a:xfrm>
            <a:custGeom>
              <a:avLst/>
              <a:gdLst/>
              <a:ahLst/>
              <a:cxnLst/>
              <a:rect l="0" t="0" r="0" b="0"/>
              <a:pathLst>
                <a:path>
                  <a:moveTo>
                    <a:pt x="4614700" y="2470186"/>
                  </a:moveTo>
                  <a:arcTo wR="2310126" hR="2310126" stAng="21838381" swAng="1359213"/>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12" name="Freeform 11"/>
            <p:cNvSpPr/>
            <p:nvPr/>
          </p:nvSpPr>
          <p:spPr>
            <a:xfrm>
              <a:off x="6704132" y="4354119"/>
              <a:ext cx="2166539" cy="1415453"/>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defTabSz="577850">
                <a:lnSpc>
                  <a:spcPct val="90000"/>
                </a:lnSpc>
                <a:spcBef>
                  <a:spcPct val="0"/>
                </a:spcBef>
                <a:spcAft>
                  <a:spcPct val="35000"/>
                </a:spcAft>
              </a:pPr>
              <a:r>
                <a:rPr lang="en-GB" sz="1600" kern="1200" dirty="0"/>
                <a:t>She misses seeing people, especially </a:t>
              </a:r>
              <a:r>
                <a:rPr lang="en-GB" sz="1600" kern="1200" dirty="0" err="1"/>
                <a:t>Hanifa</a:t>
              </a:r>
              <a:r>
                <a:rPr lang="en-GB" sz="1600" kern="1200" dirty="0"/>
                <a:t> and feels more lonely and less confident going out</a:t>
              </a:r>
            </a:p>
          </p:txBody>
        </p:sp>
        <p:sp>
          <p:nvSpPr>
            <p:cNvPr id="13" name="Freeform 12"/>
            <p:cNvSpPr/>
            <p:nvPr/>
          </p:nvSpPr>
          <p:spPr>
            <a:xfrm>
              <a:off x="3518078" y="441587"/>
              <a:ext cx="5557187" cy="4620252"/>
            </a:xfrm>
            <a:custGeom>
              <a:avLst/>
              <a:gdLst/>
              <a:ahLst/>
              <a:cxnLst/>
              <a:rect l="0" t="0" r="0" b="0"/>
              <a:pathLst>
                <a:path>
                  <a:moveTo>
                    <a:pt x="2593389" y="4602819"/>
                  </a:moveTo>
                  <a:arcTo wR="2310126" hR="2310126" stAng="4977406" swAng="845189"/>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14" name="Freeform 13"/>
            <p:cNvSpPr/>
            <p:nvPr/>
          </p:nvSpPr>
          <p:spPr>
            <a:xfrm>
              <a:off x="3554367" y="4359543"/>
              <a:ext cx="2070139" cy="1415453"/>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defTabSz="577850">
                <a:lnSpc>
                  <a:spcPct val="90000"/>
                </a:lnSpc>
                <a:spcBef>
                  <a:spcPct val="0"/>
                </a:spcBef>
                <a:spcAft>
                  <a:spcPct val="35000"/>
                </a:spcAft>
              </a:pPr>
              <a:r>
                <a:rPr lang="en-GB" sz="1600" kern="1200" dirty="0"/>
                <a:t>After a while she stops going to a keep fit class in the daytime </a:t>
              </a:r>
            </a:p>
          </p:txBody>
        </p:sp>
        <p:sp>
          <p:nvSpPr>
            <p:cNvPr id="15" name="Freeform 14"/>
            <p:cNvSpPr/>
            <p:nvPr/>
          </p:nvSpPr>
          <p:spPr>
            <a:xfrm>
              <a:off x="3902393" y="783532"/>
              <a:ext cx="4620253" cy="4407239"/>
            </a:xfrm>
            <a:custGeom>
              <a:avLst/>
              <a:gdLst/>
              <a:ahLst/>
              <a:cxnLst/>
              <a:rect l="0" t="0" r="0" b="0"/>
              <a:pathLst>
                <a:path>
                  <a:moveTo>
                    <a:pt x="244996" y="3345463"/>
                  </a:moveTo>
                  <a:arcTo wR="2310126" hR="2310126" stAng="9202406" swAng="1359213"/>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16" name="Freeform 15"/>
            <p:cNvSpPr/>
            <p:nvPr/>
          </p:nvSpPr>
          <p:spPr>
            <a:xfrm>
              <a:off x="2687328" y="2215099"/>
              <a:ext cx="2082105" cy="1253666"/>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defTabSz="577850">
                <a:lnSpc>
                  <a:spcPct val="90000"/>
                </a:lnSpc>
                <a:spcBef>
                  <a:spcPct val="0"/>
                </a:spcBef>
                <a:spcAft>
                  <a:spcPct val="35000"/>
                </a:spcAft>
              </a:pPr>
              <a:r>
                <a:rPr lang="en-GB" sz="1600" kern="1200" dirty="0"/>
                <a:t>Sunita  spends more time in bed and says she feels miserable and tired </a:t>
              </a:r>
            </a:p>
          </p:txBody>
        </p:sp>
      </p:grpSp>
      <p:sp>
        <p:nvSpPr>
          <p:cNvPr id="5"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4.3</a:t>
            </a:r>
            <a:endParaRPr lang="en-US" sz="1400" dirty="0"/>
          </a:p>
        </p:txBody>
      </p:sp>
    </p:spTree>
    <p:extLst>
      <p:ext uri="{BB962C8B-B14F-4D97-AF65-F5344CB8AC3E}">
        <p14:creationId xmlns:p14="http://schemas.microsoft.com/office/powerpoint/2010/main" val="124626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CBACB-28D6-4C70-A75E-449DF1301067}"/>
              </a:ext>
            </a:extLst>
          </p:cNvPr>
          <p:cNvSpPr>
            <a:spLocks noGrp="1"/>
          </p:cNvSpPr>
          <p:nvPr>
            <p:ph type="title"/>
          </p:nvPr>
        </p:nvSpPr>
        <p:spPr>
          <a:xfrm>
            <a:off x="1005315" y="281405"/>
            <a:ext cx="10515600" cy="1325563"/>
          </a:xfrm>
        </p:spPr>
        <p:txBody>
          <a:bodyPr/>
          <a:lstStyle/>
          <a:p>
            <a:r>
              <a:rPr lang="en-GB" dirty="0"/>
              <a:t>Potential benefits of staying connected</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4.4</a:t>
            </a:r>
            <a:endParaRPr lang="en-US" sz="1400" dirty="0"/>
          </a:p>
        </p:txBody>
      </p:sp>
      <p:grpSp>
        <p:nvGrpSpPr>
          <p:cNvPr id="7" name="Group 6"/>
          <p:cNvGrpSpPr/>
          <p:nvPr/>
        </p:nvGrpSpPr>
        <p:grpSpPr>
          <a:xfrm>
            <a:off x="2848035" y="1300663"/>
            <a:ext cx="6372374" cy="4914613"/>
            <a:chOff x="2826496" y="414307"/>
            <a:chExt cx="7033800" cy="5424725"/>
          </a:xfrm>
        </p:grpSpPr>
        <p:sp>
          <p:nvSpPr>
            <p:cNvPr id="8" name="Freeform 7"/>
            <p:cNvSpPr/>
            <p:nvPr/>
          </p:nvSpPr>
          <p:spPr>
            <a:xfrm>
              <a:off x="5288617" y="586429"/>
              <a:ext cx="1983806" cy="1156989"/>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a:r>
                <a:rPr lang="en-GB" sz="1600" dirty="0" err="1"/>
                <a:t>Sunita</a:t>
              </a:r>
              <a:r>
                <a:rPr lang="en-GB" sz="1600" dirty="0"/>
                <a:t> decides  to stop going out in the evening</a:t>
              </a:r>
            </a:p>
          </p:txBody>
        </p:sp>
        <p:sp>
          <p:nvSpPr>
            <p:cNvPr id="9" name="Freeform 8"/>
            <p:cNvSpPr/>
            <p:nvPr/>
          </p:nvSpPr>
          <p:spPr>
            <a:xfrm>
              <a:off x="3681189" y="766694"/>
              <a:ext cx="4620252" cy="4620252"/>
            </a:xfrm>
            <a:custGeom>
              <a:avLst/>
              <a:gdLst/>
              <a:ahLst/>
              <a:cxnLst/>
              <a:rect l="0" t="0" r="0" b="0"/>
              <a:pathLst>
                <a:path>
                  <a:moveTo>
                    <a:pt x="3438230" y="294173"/>
                  </a:moveTo>
                  <a:arcTo wR="2310126" hR="2310126" stAng="17953853" swAng="1210876"/>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7637442" y="1811584"/>
              <a:ext cx="2222854" cy="1433326"/>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a:r>
                <a:rPr lang="en-GB" sz="1600" dirty="0"/>
                <a:t>Her support worker finds out the reason – she doesn’t like travelling home afterwards</a:t>
              </a:r>
            </a:p>
          </p:txBody>
        </p:sp>
        <p:sp>
          <p:nvSpPr>
            <p:cNvPr id="11" name="Freeform 10"/>
            <p:cNvSpPr/>
            <p:nvPr/>
          </p:nvSpPr>
          <p:spPr>
            <a:xfrm>
              <a:off x="3485515" y="766694"/>
              <a:ext cx="4620252" cy="4620252"/>
            </a:xfrm>
            <a:custGeom>
              <a:avLst/>
              <a:gdLst/>
              <a:ahLst/>
              <a:cxnLst/>
              <a:rect l="0" t="0" r="0" b="0"/>
              <a:pathLst>
                <a:path>
                  <a:moveTo>
                    <a:pt x="4614700" y="2470186"/>
                  </a:moveTo>
                  <a:arcTo wR="2310126" hR="2310126" stAng="21838381" swAng="1359213"/>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dirty="0"/>
            </a:p>
          </p:txBody>
        </p:sp>
        <p:sp>
          <p:nvSpPr>
            <p:cNvPr id="12" name="Freeform 11"/>
            <p:cNvSpPr/>
            <p:nvPr/>
          </p:nvSpPr>
          <p:spPr>
            <a:xfrm>
              <a:off x="6859478" y="4627036"/>
              <a:ext cx="2280741" cy="1156989"/>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a:r>
                <a:rPr lang="en-GB" sz="1600" dirty="0" err="1"/>
                <a:t>Sunita</a:t>
              </a:r>
              <a:r>
                <a:rPr lang="en-GB" sz="1600" dirty="0"/>
                <a:t> is supported to meet </a:t>
              </a:r>
              <a:r>
                <a:rPr lang="en-GB" sz="1600" dirty="0" err="1"/>
                <a:t>Hanifa</a:t>
              </a:r>
              <a:r>
                <a:rPr lang="en-GB" sz="1600" dirty="0"/>
                <a:t> at shops or invite her over</a:t>
              </a:r>
            </a:p>
          </p:txBody>
        </p:sp>
        <p:sp>
          <p:nvSpPr>
            <p:cNvPr id="13" name="Freeform 12"/>
            <p:cNvSpPr/>
            <p:nvPr/>
          </p:nvSpPr>
          <p:spPr>
            <a:xfrm>
              <a:off x="3840797" y="414307"/>
              <a:ext cx="4620252" cy="4620251"/>
            </a:xfrm>
            <a:custGeom>
              <a:avLst/>
              <a:gdLst/>
              <a:ahLst/>
              <a:cxnLst/>
              <a:rect l="0" t="0" r="0" b="0"/>
              <a:pathLst>
                <a:path>
                  <a:moveTo>
                    <a:pt x="2593389" y="4602819"/>
                  </a:moveTo>
                  <a:arcTo wR="2310126" hR="2310126" stAng="4977406" swAng="845189"/>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3552977" y="4362022"/>
              <a:ext cx="2401282" cy="1477010"/>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a:r>
                <a:rPr lang="en-GB" sz="1600" dirty="0"/>
                <a:t>A volunteer offers to bring </a:t>
              </a:r>
              <a:r>
                <a:rPr lang="en-GB" sz="1600" dirty="0" err="1"/>
                <a:t>Sunita</a:t>
              </a:r>
              <a:r>
                <a:rPr lang="en-GB" sz="1600" dirty="0"/>
                <a:t> home once a month so  she goes that week and enjoys seeing her friends</a:t>
              </a:r>
            </a:p>
          </p:txBody>
        </p:sp>
        <p:sp>
          <p:nvSpPr>
            <p:cNvPr id="15" name="Freeform 14"/>
            <p:cNvSpPr/>
            <p:nvPr/>
          </p:nvSpPr>
          <p:spPr>
            <a:xfrm>
              <a:off x="4128617" y="543468"/>
              <a:ext cx="4620252" cy="4620252"/>
            </a:xfrm>
            <a:custGeom>
              <a:avLst/>
              <a:gdLst/>
              <a:ahLst/>
              <a:cxnLst/>
              <a:rect l="0" t="0" r="0" b="0"/>
              <a:pathLst>
                <a:path>
                  <a:moveTo>
                    <a:pt x="244996" y="3345463"/>
                  </a:moveTo>
                  <a:arcTo wR="2310126" hR="2310126" stAng="9202406" swAng="1359213"/>
                </a:path>
              </a:pathLst>
            </a:custGeom>
            <a:noFill/>
            <a:ln w="38100">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826496" y="1811584"/>
              <a:ext cx="2303565" cy="1399876"/>
            </a:xfrm>
            <a:custGeom>
              <a:avLst/>
              <a:gdLst>
                <a:gd name="connsiteX0" fmla="*/ 0 w 1779984"/>
                <a:gd name="connsiteY0" fmla="*/ 192835 h 1156989"/>
                <a:gd name="connsiteX1" fmla="*/ 192835 w 1779984"/>
                <a:gd name="connsiteY1" fmla="*/ 0 h 1156989"/>
                <a:gd name="connsiteX2" fmla="*/ 1587149 w 1779984"/>
                <a:gd name="connsiteY2" fmla="*/ 0 h 1156989"/>
                <a:gd name="connsiteX3" fmla="*/ 1779984 w 1779984"/>
                <a:gd name="connsiteY3" fmla="*/ 192835 h 1156989"/>
                <a:gd name="connsiteX4" fmla="*/ 1779984 w 1779984"/>
                <a:gd name="connsiteY4" fmla="*/ 964154 h 1156989"/>
                <a:gd name="connsiteX5" fmla="*/ 1587149 w 1779984"/>
                <a:gd name="connsiteY5" fmla="*/ 1156989 h 1156989"/>
                <a:gd name="connsiteX6" fmla="*/ 192835 w 1779984"/>
                <a:gd name="connsiteY6" fmla="*/ 1156989 h 1156989"/>
                <a:gd name="connsiteX7" fmla="*/ 0 w 1779984"/>
                <a:gd name="connsiteY7" fmla="*/ 964154 h 1156989"/>
                <a:gd name="connsiteX8" fmla="*/ 0 w 1779984"/>
                <a:gd name="connsiteY8" fmla="*/ 192835 h 115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9984" h="1156989">
                  <a:moveTo>
                    <a:pt x="0" y="192835"/>
                  </a:moveTo>
                  <a:cubicBezTo>
                    <a:pt x="0" y="86335"/>
                    <a:pt x="86335" y="0"/>
                    <a:pt x="192835" y="0"/>
                  </a:cubicBezTo>
                  <a:lnTo>
                    <a:pt x="1587149" y="0"/>
                  </a:lnTo>
                  <a:cubicBezTo>
                    <a:pt x="1693649" y="0"/>
                    <a:pt x="1779984" y="86335"/>
                    <a:pt x="1779984" y="192835"/>
                  </a:cubicBezTo>
                  <a:lnTo>
                    <a:pt x="1779984" y="964154"/>
                  </a:lnTo>
                  <a:cubicBezTo>
                    <a:pt x="1779984" y="1070654"/>
                    <a:pt x="1693649" y="1156989"/>
                    <a:pt x="1587149" y="1156989"/>
                  </a:cubicBezTo>
                  <a:lnTo>
                    <a:pt x="192835" y="1156989"/>
                  </a:lnTo>
                  <a:cubicBezTo>
                    <a:pt x="86335" y="1156989"/>
                    <a:pt x="0" y="1070654"/>
                    <a:pt x="0" y="964154"/>
                  </a:cubicBezTo>
                  <a:lnTo>
                    <a:pt x="0" y="19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10" tIns="106010" rIns="106010" bIns="106010" numCol="1" spcCol="1270" anchor="ctr" anchorCtr="0">
              <a:noAutofit/>
            </a:bodyPr>
            <a:lstStyle/>
            <a:p>
              <a:pPr lvl="0" algn="ctr"/>
              <a:r>
                <a:rPr lang="en-GB" sz="1600" dirty="0" err="1"/>
                <a:t>Sunita</a:t>
              </a:r>
              <a:r>
                <a:rPr lang="en-GB" sz="1600" dirty="0"/>
                <a:t> feels happy seeing </a:t>
              </a:r>
              <a:r>
                <a:rPr lang="en-GB" sz="1600" dirty="0" err="1"/>
                <a:t>Hanifa</a:t>
              </a:r>
              <a:r>
                <a:rPr lang="en-GB" sz="1600" dirty="0"/>
                <a:t> and meeting the volunteer. She continues with her keep fit class  </a:t>
              </a:r>
            </a:p>
          </p:txBody>
        </p:sp>
      </p:grpSp>
    </p:spTree>
    <p:extLst>
      <p:ext uri="{BB962C8B-B14F-4D97-AF65-F5344CB8AC3E}">
        <p14:creationId xmlns:p14="http://schemas.microsoft.com/office/powerpoint/2010/main" val="4121355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D2E1-B492-4ACC-8EA3-8268AEB54240}"/>
              </a:ext>
            </a:extLst>
          </p:cNvPr>
          <p:cNvSpPr>
            <a:spLocks noGrp="1"/>
          </p:cNvSpPr>
          <p:nvPr>
            <p:ph type="title"/>
          </p:nvPr>
        </p:nvSpPr>
        <p:spPr>
          <a:xfrm>
            <a:off x="838200" y="659965"/>
            <a:ext cx="10515600" cy="1325563"/>
          </a:xfrm>
        </p:spPr>
        <p:txBody>
          <a:bodyPr/>
          <a:lstStyle/>
          <a:p>
            <a:r>
              <a:rPr lang="en-GB" dirty="0"/>
              <a:t>Being connected with others</a:t>
            </a:r>
          </a:p>
        </p:txBody>
      </p:sp>
      <p:sp>
        <p:nvSpPr>
          <p:cNvPr id="3" name="Content Placeholder 2">
            <a:extLst>
              <a:ext uri="{FF2B5EF4-FFF2-40B4-BE49-F238E27FC236}">
                <a16:creationId xmlns:a16="http://schemas.microsoft.com/office/drawing/2014/main" id="{51AFABC8-52C0-4DC8-B8F9-6A4E80627A72}"/>
              </a:ext>
            </a:extLst>
          </p:cNvPr>
          <p:cNvSpPr>
            <a:spLocks noGrp="1"/>
          </p:cNvSpPr>
          <p:nvPr>
            <p:ph idx="1"/>
          </p:nvPr>
        </p:nvSpPr>
        <p:spPr>
          <a:xfrm>
            <a:off x="838200" y="2120465"/>
            <a:ext cx="10759170" cy="4351338"/>
          </a:xfrm>
        </p:spPr>
        <p:txBody>
          <a:bodyPr/>
          <a:lstStyle/>
          <a:p>
            <a:pPr marL="0" indent="0">
              <a:buNone/>
            </a:pPr>
            <a:r>
              <a:rPr lang="en-GB" b="1" dirty="0"/>
              <a:t>Aim </a:t>
            </a:r>
          </a:p>
          <a:p>
            <a:pPr marL="0" indent="0">
              <a:buNone/>
            </a:pPr>
            <a:r>
              <a:rPr lang="en-GB" dirty="0"/>
              <a:t>To learn how, in your day-to-day practice, you can play a role in supporting people to build and maintain connections as they grow older.</a:t>
            </a:r>
          </a:p>
          <a:p>
            <a:endParaRPr lang="en-GB" dirty="0"/>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4.5</a:t>
            </a:r>
            <a:endParaRPr lang="en-US" sz="1400" dirty="0"/>
          </a:p>
        </p:txBody>
      </p:sp>
    </p:spTree>
    <p:extLst>
      <p:ext uri="{BB962C8B-B14F-4D97-AF65-F5344CB8AC3E}">
        <p14:creationId xmlns:p14="http://schemas.microsoft.com/office/powerpoint/2010/main" val="91212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A1C8-E8E2-4328-AF96-449E5372F7D3}"/>
              </a:ext>
            </a:extLst>
          </p:cNvPr>
          <p:cNvSpPr>
            <a:spLocks noGrp="1"/>
          </p:cNvSpPr>
          <p:nvPr>
            <p:ph type="title"/>
          </p:nvPr>
        </p:nvSpPr>
        <p:spPr>
          <a:xfrm>
            <a:off x="838200" y="671305"/>
            <a:ext cx="10515600" cy="1325563"/>
          </a:xfrm>
        </p:spPr>
        <p:txBody>
          <a:bodyPr/>
          <a:lstStyle/>
          <a:p>
            <a:r>
              <a:rPr lang="en-GB" dirty="0"/>
              <a:t>Why might people become less connected as they grow older?</a:t>
            </a:r>
          </a:p>
        </p:txBody>
      </p:sp>
      <p:sp>
        <p:nvSpPr>
          <p:cNvPr id="3" name="Content Placeholder 2">
            <a:extLst>
              <a:ext uri="{FF2B5EF4-FFF2-40B4-BE49-F238E27FC236}">
                <a16:creationId xmlns:a16="http://schemas.microsoft.com/office/drawing/2014/main" id="{FD8A1696-7492-4ADD-90EB-FBD015354EEB}"/>
              </a:ext>
            </a:extLst>
          </p:cNvPr>
          <p:cNvSpPr>
            <a:spLocks noGrp="1"/>
          </p:cNvSpPr>
          <p:nvPr>
            <p:ph idx="1"/>
          </p:nvPr>
        </p:nvSpPr>
        <p:spPr>
          <a:xfrm>
            <a:off x="838200" y="2131805"/>
            <a:ext cx="10515600" cy="4351338"/>
          </a:xfrm>
        </p:spPr>
        <p:txBody>
          <a:bodyPr/>
          <a:lstStyle/>
          <a:p>
            <a:endParaRPr lang="en-GB" dirty="0"/>
          </a:p>
          <a:p>
            <a:pPr marL="0" indent="0">
              <a:buNone/>
            </a:pPr>
            <a:r>
              <a:rPr lang="en-GB" dirty="0"/>
              <a:t>What ideas do you have about why people might become less connected as they grow older?</a:t>
            </a:r>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4.6</a:t>
            </a:r>
            <a:endParaRPr lang="en-US" sz="1400" dirty="0"/>
          </a:p>
        </p:txBody>
      </p:sp>
    </p:spTree>
    <p:extLst>
      <p:ext uri="{BB962C8B-B14F-4D97-AF65-F5344CB8AC3E}">
        <p14:creationId xmlns:p14="http://schemas.microsoft.com/office/powerpoint/2010/main" val="312706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a:xfrm>
            <a:off x="838200" y="336905"/>
            <a:ext cx="11115670" cy="1325563"/>
          </a:xfrm>
        </p:spPr>
        <p:txBody>
          <a:bodyPr>
            <a:normAutofit/>
          </a:bodyPr>
          <a:lstStyle/>
          <a:p>
            <a:r>
              <a:rPr lang="en-GB" dirty="0"/>
              <a:t>How can you support people to be connected?</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a:xfrm>
            <a:off x="838200" y="1819685"/>
            <a:ext cx="10515600" cy="4351338"/>
          </a:xfrm>
        </p:spPr>
        <p:txBody>
          <a:bodyPr>
            <a:normAutofit/>
          </a:bodyPr>
          <a:lstStyle/>
          <a:p>
            <a:pPr marL="0" indent="0">
              <a:buNone/>
            </a:pPr>
            <a:r>
              <a:rPr lang="en-GB" sz="2200" b="1" dirty="0"/>
              <a:t>Task</a:t>
            </a:r>
          </a:p>
          <a:p>
            <a:r>
              <a:rPr lang="en-GB" sz="2200" dirty="0"/>
              <a:t>Read Learning Resource 4.1: How to keep people connected with others </a:t>
            </a:r>
          </a:p>
          <a:p>
            <a:r>
              <a:rPr lang="en-GB" sz="2200" dirty="0">
                <a:solidFill>
                  <a:prstClr val="black"/>
                </a:solidFill>
              </a:rPr>
              <a:t>Then look at Learning Resource 4.2: Your ideas to support someone you know to keep connected with others</a:t>
            </a:r>
            <a:r>
              <a:rPr lang="en-GB" sz="2200" i="1" dirty="0">
                <a:solidFill>
                  <a:prstClr val="black"/>
                </a:solidFill>
              </a:rPr>
              <a:t>. </a:t>
            </a:r>
          </a:p>
          <a:p>
            <a:r>
              <a:rPr lang="en-GB" sz="2200" dirty="0"/>
              <a:t>Think about a person you support who has lost, or you think is at risk of losing, connections as they get older.</a:t>
            </a:r>
          </a:p>
          <a:p>
            <a:r>
              <a:rPr lang="en-GB" sz="2200" dirty="0"/>
              <a:t>Use the left-hand column to note the changes. Then use the right-hand column to write down any ideas you could try to overcome some of these changes using either your own ideas or adapting ones from the table in Learning Resource 4.1. </a:t>
            </a:r>
          </a:p>
          <a:p>
            <a:r>
              <a:rPr lang="en-GB" sz="2200" dirty="0"/>
              <a:t>Initially work on your own, but if you wish you can discuss your ideas with someone else </a:t>
            </a:r>
            <a:br>
              <a:rPr lang="en-GB" sz="2200" dirty="0"/>
            </a:br>
            <a:r>
              <a:rPr lang="en-GB" sz="2200" dirty="0"/>
              <a:t>after 5 minutes.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4.7</a:t>
            </a:r>
            <a:endParaRPr lang="en-US" sz="1400" dirty="0"/>
          </a:p>
        </p:txBody>
      </p:sp>
    </p:spTree>
    <p:extLst>
      <p:ext uri="{BB962C8B-B14F-4D97-AF65-F5344CB8AC3E}">
        <p14:creationId xmlns:p14="http://schemas.microsoft.com/office/powerpoint/2010/main" val="27109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p:txBody>
          <a:bodyPr/>
          <a:lstStyle/>
          <a:p>
            <a:r>
              <a:rPr lang="en-GB" dirty="0"/>
              <a:t>Feed back</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a:xfrm>
            <a:off x="838200" y="1825625"/>
            <a:ext cx="11238216" cy="4351338"/>
          </a:xfrm>
        </p:spPr>
        <p:txBody>
          <a:bodyPr/>
          <a:lstStyle/>
          <a:p>
            <a:pPr marL="0" indent="0">
              <a:buNone/>
            </a:pPr>
            <a:r>
              <a:rPr lang="en-GB" dirty="0"/>
              <a:t>Share one of your ideas to maintain or build connections.</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4.8</a:t>
            </a:r>
            <a:endParaRPr lang="en-US" sz="1400" dirty="0"/>
          </a:p>
        </p:txBody>
      </p:sp>
    </p:spTree>
    <p:extLst>
      <p:ext uri="{BB962C8B-B14F-4D97-AF65-F5344CB8AC3E}">
        <p14:creationId xmlns:p14="http://schemas.microsoft.com/office/powerpoint/2010/main" val="2356574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p:txBody>
          <a:bodyPr/>
          <a:lstStyle/>
          <a:p>
            <a:r>
              <a:rPr lang="en-GB" dirty="0"/>
              <a:t>My portfolio</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p:txBody>
          <a:bodyPr/>
          <a:lstStyle/>
          <a:p>
            <a:r>
              <a:rPr lang="en-GB" dirty="0"/>
              <a:t>Write one idea on a sticky note you will try in the next few weeks.  This may be one of your own ideas or could be someone else’s suggestion.</a:t>
            </a:r>
          </a:p>
          <a:p>
            <a:r>
              <a:rPr lang="en-GB" dirty="0"/>
              <a:t>Add the sticky note to your portfolio.</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4.9</a:t>
            </a:r>
            <a:endParaRPr lang="en-US" sz="1400" dirty="0"/>
          </a:p>
        </p:txBody>
      </p:sp>
    </p:spTree>
    <p:extLst>
      <p:ext uri="{BB962C8B-B14F-4D97-AF65-F5344CB8AC3E}">
        <p14:creationId xmlns:p14="http://schemas.microsoft.com/office/powerpoint/2010/main" val="3335962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15730</TotalTime>
  <Words>883</Words>
  <Application>Microsoft Macintosh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ＭＳ Ｐゴシック</vt:lpstr>
      <vt:lpstr>Arial</vt:lpstr>
      <vt:lpstr>AvenirLTStd-Light</vt:lpstr>
      <vt:lpstr>Calibri</vt:lpstr>
      <vt:lpstr>Calibri Light</vt:lpstr>
      <vt:lpstr>Symbol</vt:lpstr>
      <vt:lpstr>Times New Roman</vt:lpstr>
      <vt:lpstr>Office Theme</vt:lpstr>
      <vt:lpstr>Module 4: Being active and involved in  later life</vt:lpstr>
      <vt:lpstr>Module 4: Plan of session</vt:lpstr>
      <vt:lpstr>Potential consequences of losing connections</vt:lpstr>
      <vt:lpstr>Potential benefits of staying connected</vt:lpstr>
      <vt:lpstr>Being connected with others</vt:lpstr>
      <vt:lpstr>Why might people become less connected as they grow older?</vt:lpstr>
      <vt:lpstr>How can you support people to be connected?</vt:lpstr>
      <vt:lpstr>Feed back</vt:lpstr>
      <vt:lpstr>My portfolio</vt:lpstr>
      <vt:lpstr>Adapting activities as people age</vt:lpstr>
      <vt:lpstr>Joyce’s story</vt:lpstr>
      <vt:lpstr>Feedback </vt:lpstr>
      <vt:lpstr>Making decisions in older age</vt:lpstr>
      <vt:lpstr>Key message about making decisions</vt:lpstr>
      <vt:lpstr>Big decisions as people get older</vt:lpstr>
      <vt:lpstr>What might help with making decisions?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older</dc:title>
  <dc:creator>Christine</dc:creator>
  <cp:lastModifiedBy>Emma Dawe</cp:lastModifiedBy>
  <cp:revision>123</cp:revision>
  <cp:lastPrinted>2019-07-14T20:31:44Z</cp:lastPrinted>
  <dcterms:created xsi:type="dcterms:W3CDTF">2019-03-19T16:37:06Z</dcterms:created>
  <dcterms:modified xsi:type="dcterms:W3CDTF">2019-12-23T12:54:04Z</dcterms:modified>
</cp:coreProperties>
</file>