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9" r:id="rId3"/>
    <p:sldId id="261" r:id="rId4"/>
    <p:sldId id="272" r:id="rId5"/>
    <p:sldId id="262" r:id="rId6"/>
    <p:sldId id="263" r:id="rId7"/>
    <p:sldId id="264" r:id="rId8"/>
    <p:sldId id="265" r:id="rId9"/>
    <p:sldId id="266" r:id="rId10"/>
    <p:sldId id="270" r:id="rId11"/>
    <p:sldId id="271" r:id="rId12"/>
    <p:sldId id="273" r:id="rId13"/>
    <p:sldId id="274" r:id="rId14"/>
    <p:sldId id="275" r:id="rId15"/>
    <p:sldId id="276" r:id="rId16"/>
    <p:sldId id="277" r:id="rId17"/>
  </p:sldIdLst>
  <p:sldSz cx="12192000" cy="6858000"/>
  <p:notesSz cx="6889750"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06" autoAdjust="0"/>
    <p:restoredTop sz="94674"/>
  </p:normalViewPr>
  <p:slideViewPr>
    <p:cSldViewPr snapToGrid="0">
      <p:cViewPr varScale="1">
        <p:scale>
          <a:sx n="104" d="100"/>
          <a:sy n="104" d="100"/>
        </p:scale>
        <p:origin x="208" y="6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2DFC5-C23C-49D2-9621-76E7995FC9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B3E252D-7BB2-49F4-AB59-17093425C4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526497-538A-4F7A-8273-ACA77202CDB4}"/>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23/12/2019</a:t>
            </a:fld>
            <a:endParaRPr lang="en-GB"/>
          </a:p>
        </p:txBody>
      </p:sp>
      <p:sp>
        <p:nvSpPr>
          <p:cNvPr id="5" name="Footer Placeholder 4">
            <a:extLst>
              <a:ext uri="{FF2B5EF4-FFF2-40B4-BE49-F238E27FC236}">
                <a16:creationId xmlns:a16="http://schemas.microsoft.com/office/drawing/2014/main" id="{5088E314-BFF2-44C1-85CC-A56568864BF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EF40729D-C96A-4CED-AC7E-BA9B3C0BC0D6}"/>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756258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5738F-04B9-43C4-8F5D-7E8A6C962EB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CD2D1D2-CD2B-454D-B9FF-C02C3BB182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FBFED88-3978-44A9-82BF-5FD55947FC28}"/>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23/12/2019</a:t>
            </a:fld>
            <a:endParaRPr lang="en-GB"/>
          </a:p>
        </p:txBody>
      </p:sp>
      <p:sp>
        <p:nvSpPr>
          <p:cNvPr id="5" name="Footer Placeholder 4">
            <a:extLst>
              <a:ext uri="{FF2B5EF4-FFF2-40B4-BE49-F238E27FC236}">
                <a16:creationId xmlns:a16="http://schemas.microsoft.com/office/drawing/2014/main" id="{58D79F59-6C54-406F-891B-8EA5410A09CB}"/>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D7644F00-BB24-4762-948C-BFAA8E19C3A4}"/>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640105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585CDC-C78C-42B0-8C38-2E9AE335D71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B5B078E-3EC4-4C54-86DC-94A002A827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4CCFA43-2F6C-4E70-8B0B-094EE89C7483}"/>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23/12/2019</a:t>
            </a:fld>
            <a:endParaRPr lang="en-GB"/>
          </a:p>
        </p:txBody>
      </p:sp>
      <p:sp>
        <p:nvSpPr>
          <p:cNvPr id="5" name="Footer Placeholder 4">
            <a:extLst>
              <a:ext uri="{FF2B5EF4-FFF2-40B4-BE49-F238E27FC236}">
                <a16:creationId xmlns:a16="http://schemas.microsoft.com/office/drawing/2014/main" id="{5EE3E44F-E994-4BB4-A475-BDE44A0F11A6}"/>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BADCD02C-8446-49B6-9060-D09F5C03B488}"/>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3234039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EC5E5-A9A4-4259-BF8D-ABDAE77B0CC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623A352-B495-4ADE-AA0B-6A54BD533E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E93335-CC29-4128-A41A-175FDD323443}"/>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23/12/2019</a:t>
            </a:fld>
            <a:endParaRPr lang="en-GB"/>
          </a:p>
        </p:txBody>
      </p:sp>
      <p:sp>
        <p:nvSpPr>
          <p:cNvPr id="5" name="Footer Placeholder 4">
            <a:extLst>
              <a:ext uri="{FF2B5EF4-FFF2-40B4-BE49-F238E27FC236}">
                <a16:creationId xmlns:a16="http://schemas.microsoft.com/office/drawing/2014/main" id="{3A967C0F-9F69-46F0-98B5-D938CB500DAC}"/>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FA209D1F-A1B6-410E-9399-88D4BE5D1B70}"/>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3061574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A06CF-3014-4DD1-ABF0-806CE9F0BF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2516128-5BCF-4ECE-B7D1-01803553C9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ADB2272-79C7-45CC-BEE7-94B34B6AA3C6}"/>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23/12/2019</a:t>
            </a:fld>
            <a:endParaRPr lang="en-GB"/>
          </a:p>
        </p:txBody>
      </p:sp>
      <p:sp>
        <p:nvSpPr>
          <p:cNvPr id="5" name="Footer Placeholder 4">
            <a:extLst>
              <a:ext uri="{FF2B5EF4-FFF2-40B4-BE49-F238E27FC236}">
                <a16:creationId xmlns:a16="http://schemas.microsoft.com/office/drawing/2014/main" id="{CA7E8F66-4715-42DE-967C-186D6DE03CB2}"/>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F41C8FF4-BEEA-404C-879E-3D68832A6B78}"/>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4206194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FAD80-F30B-4638-96B4-67CF322B64B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E43484A-343D-4AF2-B498-C025F06BDCD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1573CFF-DD2C-4E73-8971-46A28FCB2B5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A55BBA9-9E65-404A-94DD-233BB0C0529A}"/>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23/12/2019</a:t>
            </a:fld>
            <a:endParaRPr lang="en-GB"/>
          </a:p>
        </p:txBody>
      </p:sp>
      <p:sp>
        <p:nvSpPr>
          <p:cNvPr id="6" name="Footer Placeholder 5">
            <a:extLst>
              <a:ext uri="{FF2B5EF4-FFF2-40B4-BE49-F238E27FC236}">
                <a16:creationId xmlns:a16="http://schemas.microsoft.com/office/drawing/2014/main" id="{5F074B62-927D-4E61-BDA8-93E34C229D52}"/>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C509A3DE-E9E9-4A62-B0C0-2A75764EA7D8}"/>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2453054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30CA8-8627-4854-BCCF-ECFDF955473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F17225D-D2F1-4DA9-B8E2-9B004F2209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44D954-39F8-4F00-BAC6-333DA5DA86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6759B38-52B5-43A2-93DD-2E1738D063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B1E137F-3D48-4E22-AFF3-F1B81C92846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8DCAFA3-7E46-41F6-A6F8-FA6B52B981DB}"/>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23/12/2019</a:t>
            </a:fld>
            <a:endParaRPr lang="en-GB"/>
          </a:p>
        </p:txBody>
      </p:sp>
      <p:sp>
        <p:nvSpPr>
          <p:cNvPr id="8" name="Footer Placeholder 7">
            <a:extLst>
              <a:ext uri="{FF2B5EF4-FFF2-40B4-BE49-F238E27FC236}">
                <a16:creationId xmlns:a16="http://schemas.microsoft.com/office/drawing/2014/main" id="{0DB4A5C5-B5A4-4230-A204-9EADEABB8761}"/>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194C0EAD-A4CE-45AB-9B40-F948BD749E57}"/>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3931633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73003-2674-41DB-94DB-1DA3EDDFD15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17493BD-4025-4EAF-A760-AB8039FD427F}"/>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23/12/2019</a:t>
            </a:fld>
            <a:endParaRPr lang="en-GB"/>
          </a:p>
        </p:txBody>
      </p:sp>
      <p:sp>
        <p:nvSpPr>
          <p:cNvPr id="4" name="Footer Placeholder 3">
            <a:extLst>
              <a:ext uri="{FF2B5EF4-FFF2-40B4-BE49-F238E27FC236}">
                <a16:creationId xmlns:a16="http://schemas.microsoft.com/office/drawing/2014/main" id="{BCA8C9C1-9325-4254-A113-22B67937475A}"/>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8FB26F50-4411-4248-84D3-538167C27BA5}"/>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1420945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7ECDA3-A667-4F64-BE25-8E1D7E3A3C54}"/>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23/12/2019</a:t>
            </a:fld>
            <a:endParaRPr lang="en-GB"/>
          </a:p>
        </p:txBody>
      </p:sp>
      <p:sp>
        <p:nvSpPr>
          <p:cNvPr id="3" name="Footer Placeholder 2">
            <a:extLst>
              <a:ext uri="{FF2B5EF4-FFF2-40B4-BE49-F238E27FC236}">
                <a16:creationId xmlns:a16="http://schemas.microsoft.com/office/drawing/2014/main" id="{109A77E0-4A94-4D85-8888-EC36C5C83456}"/>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6A17E1C7-9115-40B5-B0D4-4C94B61E89CF}"/>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1508914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83BBB-A86D-4A87-87DC-9C546DEF79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BFE79B8-9CA6-49DF-9CE3-71FAB7B2D5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D2A21B2-D3FB-481D-A41F-F975462B9D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A56D61-07CD-4660-8EAE-DAA821E33F11}"/>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23/12/2019</a:t>
            </a:fld>
            <a:endParaRPr lang="en-GB"/>
          </a:p>
        </p:txBody>
      </p:sp>
      <p:sp>
        <p:nvSpPr>
          <p:cNvPr id="6" name="Footer Placeholder 5">
            <a:extLst>
              <a:ext uri="{FF2B5EF4-FFF2-40B4-BE49-F238E27FC236}">
                <a16:creationId xmlns:a16="http://schemas.microsoft.com/office/drawing/2014/main" id="{EC650FFF-15CF-412E-B30B-7694BF139859}"/>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ADFAB439-6220-427A-83D2-730B54B4C0A4}"/>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2185326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EF55C-2A46-44D2-9AE8-09C168BFA4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86C57EA-D716-47DB-ABC1-6EC2306D50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34C3DB9-B077-467E-B189-90FC3E398A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C543A5-6B48-41F8-AAFD-E31A9F4E7BFA}"/>
              </a:ext>
            </a:extLst>
          </p:cNvPr>
          <p:cNvSpPr>
            <a:spLocks noGrp="1"/>
          </p:cNvSpPr>
          <p:nvPr>
            <p:ph type="dt" sz="half" idx="10"/>
          </p:nvPr>
        </p:nvSpPr>
        <p:spPr>
          <a:xfrm>
            <a:off x="838200" y="6356350"/>
            <a:ext cx="2743200" cy="365125"/>
          </a:xfrm>
          <a:prstGeom prst="rect">
            <a:avLst/>
          </a:prstGeom>
        </p:spPr>
        <p:txBody>
          <a:bodyPr/>
          <a:lstStyle/>
          <a:p>
            <a:fld id="{F95FBCF0-6338-4239-A4A4-853E24261CF4}" type="datetimeFigureOut">
              <a:rPr lang="en-GB" smtClean="0"/>
              <a:t>23/12/2019</a:t>
            </a:fld>
            <a:endParaRPr lang="en-GB"/>
          </a:p>
        </p:txBody>
      </p:sp>
      <p:sp>
        <p:nvSpPr>
          <p:cNvPr id="6" name="Footer Placeholder 5">
            <a:extLst>
              <a:ext uri="{FF2B5EF4-FFF2-40B4-BE49-F238E27FC236}">
                <a16:creationId xmlns:a16="http://schemas.microsoft.com/office/drawing/2014/main" id="{DEED0CC8-8F87-4A99-9E9F-A12CD3FCD432}"/>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EE58C562-1FDA-4279-ADA5-C641C58007A8}"/>
              </a:ext>
            </a:extLst>
          </p:cNvPr>
          <p:cNvSpPr>
            <a:spLocks noGrp="1"/>
          </p:cNvSpPr>
          <p:nvPr>
            <p:ph type="sldNum" sz="quarter" idx="12"/>
          </p:nvPr>
        </p:nvSpPr>
        <p:spPr>
          <a:xfrm>
            <a:off x="8610600" y="6356350"/>
            <a:ext cx="2743200" cy="365125"/>
          </a:xfrm>
          <a:prstGeom prst="rect">
            <a:avLst/>
          </a:prstGeom>
        </p:spPr>
        <p:txBody>
          <a:bodyPr/>
          <a:lstStyle/>
          <a:p>
            <a:fld id="{62BE34BC-1D44-4075-8DB1-72ADFC5A7D7E}" type="slidenum">
              <a:rPr lang="en-GB" smtClean="0"/>
              <a:t>‹#›</a:t>
            </a:fld>
            <a:endParaRPr lang="en-GB"/>
          </a:p>
        </p:txBody>
      </p:sp>
    </p:spTree>
    <p:extLst>
      <p:ext uri="{BB962C8B-B14F-4D97-AF65-F5344CB8AC3E}">
        <p14:creationId xmlns:p14="http://schemas.microsoft.com/office/powerpoint/2010/main" val="1620153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0F328F-396A-4ACD-9EE4-7BDF936841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EAA536C-367A-4965-8253-2BDF1295EC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7"/>
          <p:cNvSpPr>
            <a:spLocks noChangeArrowheads="1"/>
          </p:cNvSpPr>
          <p:nvPr userDrawn="1"/>
        </p:nvSpPr>
        <p:spPr bwMode="auto">
          <a:xfrm>
            <a:off x="0" y="6471190"/>
            <a:ext cx="12192000" cy="386810"/>
          </a:xfrm>
          <a:prstGeom prst="rect">
            <a:avLst/>
          </a:prstGeom>
          <a:solidFill>
            <a:srgbClr val="AEB59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baseline="-25000"/>
              <a:t> </a:t>
            </a:r>
          </a:p>
        </p:txBody>
      </p:sp>
      <p:sp>
        <p:nvSpPr>
          <p:cNvPr id="9" name="Footer Placeholder 7"/>
          <p:cNvSpPr txBox="1">
            <a:spLocks/>
          </p:cNvSpPr>
          <p:nvPr userDrawn="1"/>
        </p:nvSpPr>
        <p:spPr bwMode="auto">
          <a:xfrm>
            <a:off x="826051" y="6468585"/>
            <a:ext cx="10604434"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miter lim="800000"/>
                <a:headEnd/>
                <a:tailEnd/>
              </a14:hiddenLine>
            </a:ext>
          </a:ex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defRPr/>
            </a:pPr>
            <a:r>
              <a:rPr lang="en-GB" sz="1000" dirty="0"/>
              <a:t>Providing Good Support for People with Intellectual</a:t>
            </a:r>
            <a:r>
              <a:rPr lang="en-GB" sz="1000" baseline="0" dirty="0"/>
              <a:t> Disabilities </a:t>
            </a:r>
            <a:r>
              <a:rPr lang="en-GB" sz="1000" dirty="0"/>
              <a:t>as They Grow Older </a:t>
            </a:r>
            <a:r>
              <a:rPr lang="en-US" sz="1000" dirty="0"/>
              <a:t>© Pavilion Publishing and Media Ltd and its licensors 2019.</a:t>
            </a:r>
            <a:endParaRPr lang="en-GB" sz="1000" baseline="30000" dirty="0">
              <a:solidFill>
                <a:schemeClr val="bg1"/>
              </a:solidFill>
              <a:latin typeface="AvenirLTStd-Light" charset="0"/>
            </a:endParaRPr>
          </a:p>
        </p:txBody>
      </p:sp>
    </p:spTree>
    <p:extLst>
      <p:ext uri="{BB962C8B-B14F-4D97-AF65-F5344CB8AC3E}">
        <p14:creationId xmlns:p14="http://schemas.microsoft.com/office/powerpoint/2010/main" val="1677554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6AC84-D815-4868-B223-D66E7F3A218C}"/>
              </a:ext>
            </a:extLst>
          </p:cNvPr>
          <p:cNvSpPr>
            <a:spLocks noGrp="1"/>
          </p:cNvSpPr>
          <p:nvPr>
            <p:ph type="title"/>
          </p:nvPr>
        </p:nvSpPr>
        <p:spPr>
          <a:xfrm>
            <a:off x="838200" y="604265"/>
            <a:ext cx="10515600" cy="1325563"/>
          </a:xfrm>
        </p:spPr>
        <p:txBody>
          <a:bodyPr/>
          <a:lstStyle/>
          <a:p>
            <a:r>
              <a:rPr lang="en-GB" b="1" dirty="0">
                <a:latin typeface="+mn-lt"/>
              </a:rPr>
              <a:t>Module 4: Being active and involved in </a:t>
            </a:r>
            <a:br>
              <a:rPr lang="en-GB" b="1" dirty="0">
                <a:latin typeface="+mn-lt"/>
              </a:rPr>
            </a:br>
            <a:r>
              <a:rPr lang="en-GB" b="1" dirty="0">
                <a:latin typeface="+mn-lt"/>
              </a:rPr>
              <a:t>later life</a:t>
            </a:r>
          </a:p>
        </p:txBody>
      </p:sp>
      <p:sp>
        <p:nvSpPr>
          <p:cNvPr id="3" name="Content Placeholder 2">
            <a:extLst>
              <a:ext uri="{FF2B5EF4-FFF2-40B4-BE49-F238E27FC236}">
                <a16:creationId xmlns:a16="http://schemas.microsoft.com/office/drawing/2014/main" id="{7235BA39-5470-49C3-8FF4-9B62F3B0AA6A}"/>
              </a:ext>
            </a:extLst>
          </p:cNvPr>
          <p:cNvSpPr>
            <a:spLocks noGrp="1"/>
          </p:cNvSpPr>
          <p:nvPr>
            <p:ph idx="1"/>
          </p:nvPr>
        </p:nvSpPr>
        <p:spPr>
          <a:xfrm>
            <a:off x="838200" y="2120465"/>
            <a:ext cx="10515600" cy="4351338"/>
          </a:xfrm>
        </p:spPr>
        <p:txBody>
          <a:bodyPr>
            <a:normAutofit fontScale="92500" lnSpcReduction="10000"/>
          </a:bodyPr>
          <a:lstStyle/>
          <a:p>
            <a:pPr marL="0" indent="0">
              <a:buNone/>
            </a:pPr>
            <a:r>
              <a:rPr lang="en-GB" b="1" dirty="0"/>
              <a:t>Aim </a:t>
            </a:r>
          </a:p>
          <a:p>
            <a:pPr marL="0" indent="0">
              <a:buNone/>
            </a:pPr>
            <a:r>
              <a:rPr lang="en-GB" dirty="0"/>
              <a:t>To provide ideas and approaches for supporting people to be active and involved in later life.</a:t>
            </a:r>
          </a:p>
          <a:p>
            <a:pPr marL="0" indent="0">
              <a:buNone/>
            </a:pPr>
            <a:r>
              <a:rPr lang="en-GB" b="1" dirty="0"/>
              <a:t>Learning outcomes</a:t>
            </a:r>
          </a:p>
          <a:p>
            <a:pPr marL="342900" lvl="0" indent="-342900">
              <a:lnSpc>
                <a:spcPct val="107000"/>
              </a:lnSpc>
              <a:spcAft>
                <a:spcPts val="0"/>
              </a:spcAft>
              <a:buFont typeface="Symbol" panose="05050102010706020507" pitchFamily="18" charset="2"/>
              <a:buChar char=""/>
            </a:pPr>
            <a:r>
              <a:rPr lang="en-GB" dirty="0">
                <a:latin typeface="Calibri" panose="020F0502020204030204" pitchFamily="34" charset="0"/>
                <a:ea typeface="Calibri" panose="020F0502020204030204" pitchFamily="34" charset="0"/>
                <a:cs typeface="Times New Roman" panose="02020603050405020304" pitchFamily="18" charset="0"/>
              </a:rPr>
              <a:t>Understand the importance of supporting people to remain as active and involved with other people and in their community as they wish to. </a:t>
            </a:r>
          </a:p>
          <a:p>
            <a:pPr marL="342900" lvl="0" indent="-342900">
              <a:lnSpc>
                <a:spcPct val="107000"/>
              </a:lnSpc>
              <a:spcAft>
                <a:spcPts val="0"/>
              </a:spcAft>
              <a:buFont typeface="Symbol" panose="05050102010706020507" pitchFamily="18" charset="2"/>
              <a:buChar char=""/>
            </a:pPr>
            <a:r>
              <a:rPr lang="en-GB" dirty="0">
                <a:latin typeface="Calibri" panose="020F0502020204030204" pitchFamily="34" charset="0"/>
                <a:ea typeface="Calibri" panose="020F0502020204030204" pitchFamily="34" charset="0"/>
                <a:cs typeface="Times New Roman" panose="02020603050405020304" pitchFamily="18" charset="0"/>
              </a:rPr>
              <a:t>Gain tools to support people to be as active and involved as they wish to, both at home and in the community.</a:t>
            </a:r>
          </a:p>
          <a:p>
            <a:pPr marL="342900" lvl="0" indent="-342900">
              <a:lnSpc>
                <a:spcPct val="107000"/>
              </a:lnSpc>
              <a:spcAft>
                <a:spcPts val="800"/>
              </a:spcAft>
              <a:buFont typeface="Symbol" panose="05050102010706020507" pitchFamily="18" charset="2"/>
              <a:buChar char=""/>
            </a:pPr>
            <a:r>
              <a:rPr lang="en-GB" dirty="0">
                <a:latin typeface="Calibri" panose="020F0502020204030204" pitchFamily="34" charset="0"/>
                <a:ea typeface="Calibri" panose="020F0502020204030204" pitchFamily="34" charset="0"/>
                <a:cs typeface="Times New Roman" panose="02020603050405020304" pitchFamily="18" charset="0"/>
              </a:rPr>
              <a:t>Know how to support decision-making in older age.</a:t>
            </a:r>
          </a:p>
          <a:p>
            <a:endParaRPr lang="en-GB" dirty="0"/>
          </a:p>
          <a:p>
            <a:pPr marL="0" indent="0">
              <a:buNone/>
            </a:pPr>
            <a:endParaRPr lang="en-GB" dirty="0"/>
          </a:p>
        </p:txBody>
      </p:sp>
      <p:sp>
        <p:nvSpPr>
          <p:cNvPr id="4" name="Text Box 5"/>
          <p:cNvSpPr txBox="1">
            <a:spLocks noChangeArrowheads="1"/>
          </p:cNvSpPr>
          <p:nvPr/>
        </p:nvSpPr>
        <p:spPr bwMode="auto">
          <a:xfrm>
            <a:off x="0" y="76200"/>
            <a:ext cx="9144000" cy="63094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4.1</a:t>
            </a:r>
          </a:p>
          <a:p>
            <a:pPr eaLnBrk="1" hangingPunct="1">
              <a:spcBef>
                <a:spcPct val="50000"/>
              </a:spcBef>
            </a:pPr>
            <a:endParaRPr lang="en-US" sz="1400" dirty="0"/>
          </a:p>
        </p:txBody>
      </p:sp>
      <p:sp>
        <p:nvSpPr>
          <p:cNvPr id="6" name="Rectangle 7"/>
          <p:cNvSpPr>
            <a:spLocks noChangeArrowheads="1"/>
          </p:cNvSpPr>
          <p:nvPr/>
        </p:nvSpPr>
        <p:spPr bwMode="auto">
          <a:xfrm>
            <a:off x="0" y="6471190"/>
            <a:ext cx="12192000" cy="386810"/>
          </a:xfrm>
          <a:prstGeom prst="rect">
            <a:avLst/>
          </a:prstGeom>
          <a:solidFill>
            <a:srgbClr val="AEB59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defRPr/>
            </a:pPr>
            <a:r>
              <a:rPr lang="en-US" baseline="-25000"/>
              <a:t> </a:t>
            </a:r>
          </a:p>
        </p:txBody>
      </p:sp>
      <p:sp>
        <p:nvSpPr>
          <p:cNvPr id="7" name="Footer Placeholder 7"/>
          <p:cNvSpPr txBox="1">
            <a:spLocks/>
          </p:cNvSpPr>
          <p:nvPr/>
        </p:nvSpPr>
        <p:spPr bwMode="auto">
          <a:xfrm>
            <a:off x="826051" y="6468585"/>
            <a:ext cx="10604434"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miter lim="800000"/>
                <a:headEnd/>
                <a:tailEnd/>
              </a14:hiddenLine>
            </a:ext>
          </a:extLst>
        </p:spPr>
        <p:txBody>
          <a:bodyPr anchor="ct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defRPr/>
            </a:pPr>
            <a:r>
              <a:rPr lang="en-GB" sz="1000" dirty="0"/>
              <a:t>Providing Good Support for People with Intellectual</a:t>
            </a:r>
            <a:r>
              <a:rPr lang="en-GB" sz="1000" baseline="0" dirty="0"/>
              <a:t> Disabilities </a:t>
            </a:r>
            <a:r>
              <a:rPr lang="en-GB" sz="1000" dirty="0"/>
              <a:t>as They Grow Older </a:t>
            </a:r>
            <a:r>
              <a:rPr lang="en-US" sz="1000" dirty="0"/>
              <a:t>© Pavilion Publishing and Media Ltd and its licensors 2019.</a:t>
            </a:r>
            <a:endParaRPr lang="en-GB" sz="1000" baseline="30000" dirty="0">
              <a:solidFill>
                <a:schemeClr val="bg1"/>
              </a:solidFill>
              <a:latin typeface="AvenirLTStd-Light" charset="0"/>
            </a:endParaRPr>
          </a:p>
        </p:txBody>
      </p:sp>
    </p:spTree>
    <p:extLst>
      <p:ext uri="{BB962C8B-B14F-4D97-AF65-F5344CB8AC3E}">
        <p14:creationId xmlns:p14="http://schemas.microsoft.com/office/powerpoint/2010/main" val="1851067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7011B-F10E-4499-B859-97EB127625FC}"/>
              </a:ext>
            </a:extLst>
          </p:cNvPr>
          <p:cNvSpPr>
            <a:spLocks noGrp="1"/>
          </p:cNvSpPr>
          <p:nvPr>
            <p:ph type="title"/>
          </p:nvPr>
        </p:nvSpPr>
        <p:spPr>
          <a:xfrm>
            <a:off x="838200" y="671305"/>
            <a:ext cx="10515600" cy="1325563"/>
          </a:xfrm>
        </p:spPr>
        <p:txBody>
          <a:bodyPr/>
          <a:lstStyle/>
          <a:p>
            <a:r>
              <a:rPr lang="en-GB" dirty="0"/>
              <a:t>Adapting activities as people age</a:t>
            </a:r>
          </a:p>
        </p:txBody>
      </p:sp>
      <p:sp>
        <p:nvSpPr>
          <p:cNvPr id="3" name="Content Placeholder 2">
            <a:extLst>
              <a:ext uri="{FF2B5EF4-FFF2-40B4-BE49-F238E27FC236}">
                <a16:creationId xmlns:a16="http://schemas.microsoft.com/office/drawing/2014/main" id="{FAC22BFE-D40D-4737-88D5-25C60C877A6B}"/>
              </a:ext>
            </a:extLst>
          </p:cNvPr>
          <p:cNvSpPr>
            <a:spLocks noGrp="1"/>
          </p:cNvSpPr>
          <p:nvPr>
            <p:ph idx="1"/>
          </p:nvPr>
        </p:nvSpPr>
        <p:spPr>
          <a:xfrm>
            <a:off x="838200" y="1853305"/>
            <a:ext cx="10515600" cy="4351338"/>
          </a:xfrm>
        </p:spPr>
        <p:txBody>
          <a:bodyPr/>
          <a:lstStyle/>
          <a:p>
            <a:endParaRPr lang="en-GB" dirty="0"/>
          </a:p>
          <a:p>
            <a:pPr marL="0" indent="0">
              <a:buNone/>
            </a:pPr>
            <a:r>
              <a:rPr lang="en-GB" b="1" dirty="0"/>
              <a:t>Aim</a:t>
            </a:r>
          </a:p>
          <a:p>
            <a:pPr marL="0" indent="0">
              <a:buNone/>
            </a:pPr>
            <a:r>
              <a:rPr lang="en-GB" dirty="0"/>
              <a:t>To understand how to support someone to remain active and involved, at a level that works for them, as they get older.</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4.10</a:t>
            </a:r>
            <a:endParaRPr lang="en-US" sz="1400" dirty="0"/>
          </a:p>
        </p:txBody>
      </p:sp>
    </p:spTree>
    <p:extLst>
      <p:ext uri="{BB962C8B-B14F-4D97-AF65-F5344CB8AC3E}">
        <p14:creationId xmlns:p14="http://schemas.microsoft.com/office/powerpoint/2010/main" val="2201067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7011B-F10E-4499-B859-97EB127625FC}"/>
              </a:ext>
            </a:extLst>
          </p:cNvPr>
          <p:cNvSpPr>
            <a:spLocks noGrp="1"/>
          </p:cNvSpPr>
          <p:nvPr>
            <p:ph type="title"/>
          </p:nvPr>
        </p:nvSpPr>
        <p:spPr/>
        <p:txBody>
          <a:bodyPr/>
          <a:lstStyle/>
          <a:p>
            <a:r>
              <a:rPr lang="en-GB" dirty="0"/>
              <a:t>Joyce’s story</a:t>
            </a:r>
          </a:p>
        </p:txBody>
      </p:sp>
      <p:sp>
        <p:nvSpPr>
          <p:cNvPr id="3" name="Content Placeholder 2">
            <a:extLst>
              <a:ext uri="{FF2B5EF4-FFF2-40B4-BE49-F238E27FC236}">
                <a16:creationId xmlns:a16="http://schemas.microsoft.com/office/drawing/2014/main" id="{FAC22BFE-D40D-4737-88D5-25C60C877A6B}"/>
              </a:ext>
            </a:extLst>
          </p:cNvPr>
          <p:cNvSpPr>
            <a:spLocks noGrp="1"/>
          </p:cNvSpPr>
          <p:nvPr>
            <p:ph idx="1"/>
          </p:nvPr>
        </p:nvSpPr>
        <p:spPr/>
        <p:txBody>
          <a:bodyPr/>
          <a:lstStyle/>
          <a:p>
            <a:pPr marL="0" indent="0">
              <a:buNone/>
            </a:pPr>
            <a:r>
              <a:rPr lang="en-GB" b="1" dirty="0"/>
              <a:t>Task</a:t>
            </a:r>
          </a:p>
          <a:p>
            <a:r>
              <a:rPr lang="en-GB" dirty="0"/>
              <a:t>Read Joyce’s story about going to activities at a community centre.</a:t>
            </a:r>
          </a:p>
          <a:p>
            <a:r>
              <a:rPr lang="en-GB" dirty="0"/>
              <a:t>Think about:</a:t>
            </a:r>
          </a:p>
          <a:p>
            <a:pPr lvl="1"/>
            <a:r>
              <a:rPr lang="en-GB" dirty="0"/>
              <a:t>What might be happening for Joyce and what might you want to explore with her and/or people who know her.</a:t>
            </a:r>
          </a:p>
          <a:p>
            <a:pPr lvl="1"/>
            <a:r>
              <a:rPr lang="en-GB" dirty="0"/>
              <a:t>Any options to make changes in her day that you might explore with her.</a:t>
            </a:r>
          </a:p>
          <a:p>
            <a:r>
              <a:rPr lang="en-GB" dirty="0"/>
              <a:t>Discuss in pairs and write down 5-6 ideas you would try.</a:t>
            </a:r>
          </a:p>
          <a:p>
            <a:r>
              <a:rPr lang="en-GB" dirty="0"/>
              <a:t>After 7-8 minutes you will be asked to feedback.</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4.11</a:t>
            </a:r>
            <a:endParaRPr lang="en-US" sz="1400" dirty="0"/>
          </a:p>
        </p:txBody>
      </p:sp>
    </p:spTree>
    <p:extLst>
      <p:ext uri="{BB962C8B-B14F-4D97-AF65-F5344CB8AC3E}">
        <p14:creationId xmlns:p14="http://schemas.microsoft.com/office/powerpoint/2010/main" val="4016380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4A2CC-2E31-4177-AD6C-46FDDBC3318C}"/>
              </a:ext>
            </a:extLst>
          </p:cNvPr>
          <p:cNvSpPr>
            <a:spLocks noGrp="1"/>
          </p:cNvSpPr>
          <p:nvPr>
            <p:ph type="title"/>
          </p:nvPr>
        </p:nvSpPr>
        <p:spPr/>
        <p:txBody>
          <a:bodyPr/>
          <a:lstStyle/>
          <a:p>
            <a:r>
              <a:rPr lang="en-GB" dirty="0"/>
              <a:t>Feedback </a:t>
            </a:r>
          </a:p>
        </p:txBody>
      </p:sp>
      <p:sp>
        <p:nvSpPr>
          <p:cNvPr id="3" name="Content Placeholder 2">
            <a:extLst>
              <a:ext uri="{FF2B5EF4-FFF2-40B4-BE49-F238E27FC236}">
                <a16:creationId xmlns:a16="http://schemas.microsoft.com/office/drawing/2014/main" id="{A1561BC8-BE92-4297-B6B3-ECBED61501CF}"/>
              </a:ext>
            </a:extLst>
          </p:cNvPr>
          <p:cNvSpPr>
            <a:spLocks noGrp="1"/>
          </p:cNvSpPr>
          <p:nvPr>
            <p:ph idx="1"/>
          </p:nvPr>
        </p:nvSpPr>
        <p:spPr/>
        <p:txBody>
          <a:bodyPr/>
          <a:lstStyle/>
          <a:p>
            <a:r>
              <a:rPr lang="en-GB" dirty="0"/>
              <a:t>What might be happening for Joyce and what might you want to explore with her </a:t>
            </a:r>
            <a:r>
              <a:rPr lang="en-GB"/>
              <a:t>and/or </a:t>
            </a:r>
            <a:r>
              <a:rPr lang="en-GB" dirty="0"/>
              <a:t>people who know her.</a:t>
            </a:r>
          </a:p>
          <a:p>
            <a:r>
              <a:rPr lang="en-GB" dirty="0"/>
              <a:t>Any options to make changes in her day that you might explore </a:t>
            </a:r>
            <a:br>
              <a:rPr lang="en-GB" dirty="0"/>
            </a:br>
            <a:r>
              <a:rPr lang="en-GB" dirty="0"/>
              <a:t>with her.</a:t>
            </a:r>
          </a:p>
          <a:p>
            <a:endParaRPr lang="en-GB" dirty="0"/>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4.12</a:t>
            </a:r>
            <a:endParaRPr lang="en-US" sz="1400" dirty="0"/>
          </a:p>
        </p:txBody>
      </p:sp>
    </p:spTree>
    <p:extLst>
      <p:ext uri="{BB962C8B-B14F-4D97-AF65-F5344CB8AC3E}">
        <p14:creationId xmlns:p14="http://schemas.microsoft.com/office/powerpoint/2010/main" val="2648970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6ABE5-82E0-402B-9178-E19E3D7E7B12}"/>
              </a:ext>
            </a:extLst>
          </p:cNvPr>
          <p:cNvSpPr>
            <a:spLocks noGrp="1"/>
          </p:cNvSpPr>
          <p:nvPr>
            <p:ph type="title"/>
          </p:nvPr>
        </p:nvSpPr>
        <p:spPr/>
        <p:txBody>
          <a:bodyPr/>
          <a:lstStyle/>
          <a:p>
            <a:r>
              <a:rPr lang="en-GB" dirty="0"/>
              <a:t>Making decisions in older age</a:t>
            </a:r>
          </a:p>
        </p:txBody>
      </p:sp>
      <p:sp>
        <p:nvSpPr>
          <p:cNvPr id="3" name="Content Placeholder 2">
            <a:extLst>
              <a:ext uri="{FF2B5EF4-FFF2-40B4-BE49-F238E27FC236}">
                <a16:creationId xmlns:a16="http://schemas.microsoft.com/office/drawing/2014/main" id="{23855822-0345-4900-AEEE-03BE7F055A32}"/>
              </a:ext>
            </a:extLst>
          </p:cNvPr>
          <p:cNvSpPr>
            <a:spLocks noGrp="1"/>
          </p:cNvSpPr>
          <p:nvPr>
            <p:ph idx="1"/>
          </p:nvPr>
        </p:nvSpPr>
        <p:spPr/>
        <p:txBody>
          <a:bodyPr/>
          <a:lstStyle/>
          <a:p>
            <a:pPr marL="0" indent="0">
              <a:buNone/>
            </a:pPr>
            <a:r>
              <a:rPr lang="en-GB" b="1" dirty="0"/>
              <a:t>Aim</a:t>
            </a:r>
          </a:p>
          <a:p>
            <a:pPr marL="0" indent="0">
              <a:buNone/>
            </a:pPr>
            <a:r>
              <a:rPr lang="en-GB" dirty="0"/>
              <a:t>To understand people’s changing needs in relation to making decisions and to gain ideas on how to support people to make choices as they get older.</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4.13</a:t>
            </a:r>
            <a:endParaRPr lang="en-US" sz="1400" dirty="0"/>
          </a:p>
        </p:txBody>
      </p:sp>
    </p:spTree>
    <p:extLst>
      <p:ext uri="{BB962C8B-B14F-4D97-AF65-F5344CB8AC3E}">
        <p14:creationId xmlns:p14="http://schemas.microsoft.com/office/powerpoint/2010/main" val="701207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9802E-5B8A-4850-8797-DE171715BFFE}"/>
              </a:ext>
            </a:extLst>
          </p:cNvPr>
          <p:cNvSpPr>
            <a:spLocks noGrp="1"/>
          </p:cNvSpPr>
          <p:nvPr>
            <p:ph type="title"/>
          </p:nvPr>
        </p:nvSpPr>
        <p:spPr/>
        <p:txBody>
          <a:bodyPr/>
          <a:lstStyle/>
          <a:p>
            <a:r>
              <a:rPr lang="en-GB" dirty="0"/>
              <a:t>Key message about making decisions</a:t>
            </a:r>
          </a:p>
        </p:txBody>
      </p:sp>
      <p:sp>
        <p:nvSpPr>
          <p:cNvPr id="3" name="Content Placeholder 2">
            <a:extLst>
              <a:ext uri="{FF2B5EF4-FFF2-40B4-BE49-F238E27FC236}">
                <a16:creationId xmlns:a16="http://schemas.microsoft.com/office/drawing/2014/main" id="{64EE3202-0974-494F-ACE6-9CB93CE3373E}"/>
              </a:ext>
            </a:extLst>
          </p:cNvPr>
          <p:cNvSpPr>
            <a:spLocks noGrp="1"/>
          </p:cNvSpPr>
          <p:nvPr>
            <p:ph idx="1"/>
          </p:nvPr>
        </p:nvSpPr>
        <p:spPr>
          <a:xfrm>
            <a:off x="838200" y="1825625"/>
            <a:ext cx="10228428" cy="4351338"/>
          </a:xfrm>
        </p:spPr>
        <p:txBody>
          <a:bodyPr/>
          <a:lstStyle/>
          <a:p>
            <a:pPr marL="0" indent="0">
              <a:buNone/>
            </a:pPr>
            <a:r>
              <a:rPr lang="en-GB" dirty="0"/>
              <a:t>Even if someone finds physical activity difficult, they can still be active and involved through making as many decisions as they feel able to about day-to-day matters and bigger questions in their life. Often, the loss of physical ability is wrongly equated with a loss of cognitive ability and leads to supporters stepping in to make decisions on someone’s behalf. </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4.14</a:t>
            </a:r>
            <a:endParaRPr lang="en-US" sz="1400" dirty="0"/>
          </a:p>
        </p:txBody>
      </p:sp>
    </p:spTree>
    <p:extLst>
      <p:ext uri="{BB962C8B-B14F-4D97-AF65-F5344CB8AC3E}">
        <p14:creationId xmlns:p14="http://schemas.microsoft.com/office/powerpoint/2010/main" val="2976692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005E2-B5D4-408C-BCB1-D66F79B45221}"/>
              </a:ext>
            </a:extLst>
          </p:cNvPr>
          <p:cNvSpPr>
            <a:spLocks noGrp="1"/>
          </p:cNvSpPr>
          <p:nvPr>
            <p:ph type="title"/>
          </p:nvPr>
        </p:nvSpPr>
        <p:spPr/>
        <p:txBody>
          <a:bodyPr/>
          <a:lstStyle/>
          <a:p>
            <a:r>
              <a:rPr lang="en-GB" dirty="0"/>
              <a:t>Big decisions as people get older</a:t>
            </a:r>
          </a:p>
        </p:txBody>
      </p:sp>
      <p:sp>
        <p:nvSpPr>
          <p:cNvPr id="3" name="Content Placeholder 2">
            <a:extLst>
              <a:ext uri="{FF2B5EF4-FFF2-40B4-BE49-F238E27FC236}">
                <a16:creationId xmlns:a16="http://schemas.microsoft.com/office/drawing/2014/main" id="{68D0081C-A306-4FCA-BED1-7E18207EC11B}"/>
              </a:ext>
            </a:extLst>
          </p:cNvPr>
          <p:cNvSpPr>
            <a:spLocks noGrp="1"/>
          </p:cNvSpPr>
          <p:nvPr>
            <p:ph idx="1"/>
          </p:nvPr>
        </p:nvSpPr>
        <p:spPr>
          <a:xfrm>
            <a:off x="838200" y="1825625"/>
            <a:ext cx="10183073" cy="4351338"/>
          </a:xfrm>
        </p:spPr>
        <p:txBody>
          <a:bodyPr/>
          <a:lstStyle/>
          <a:p>
            <a:pPr marL="0" indent="0">
              <a:buNone/>
            </a:pPr>
            <a:r>
              <a:rPr lang="en-GB" dirty="0"/>
              <a:t>What </a:t>
            </a:r>
            <a:r>
              <a:rPr lang="en-GB" b="1" dirty="0"/>
              <a:t>big </a:t>
            </a:r>
            <a:r>
              <a:rPr lang="en-GB" dirty="0"/>
              <a:t>decisions do you think people might be faced with as they get older?</a:t>
            </a:r>
            <a:endParaRPr lang="en-GB" b="1" dirty="0"/>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4.15</a:t>
            </a:r>
            <a:endParaRPr lang="en-US" sz="1400" dirty="0"/>
          </a:p>
        </p:txBody>
      </p:sp>
    </p:spTree>
    <p:extLst>
      <p:ext uri="{BB962C8B-B14F-4D97-AF65-F5344CB8AC3E}">
        <p14:creationId xmlns:p14="http://schemas.microsoft.com/office/powerpoint/2010/main" val="26255466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C19D5-5963-43F7-9331-391F7FC052BE}"/>
              </a:ext>
            </a:extLst>
          </p:cNvPr>
          <p:cNvSpPr>
            <a:spLocks noGrp="1"/>
          </p:cNvSpPr>
          <p:nvPr>
            <p:ph type="title"/>
          </p:nvPr>
        </p:nvSpPr>
        <p:spPr>
          <a:xfrm>
            <a:off x="838200" y="671305"/>
            <a:ext cx="10515600" cy="1325563"/>
          </a:xfrm>
        </p:spPr>
        <p:txBody>
          <a:bodyPr/>
          <a:lstStyle/>
          <a:p>
            <a:r>
              <a:rPr lang="en-GB" dirty="0"/>
              <a:t>What might help with making decisions?</a:t>
            </a:r>
          </a:p>
        </p:txBody>
      </p:sp>
      <p:sp>
        <p:nvSpPr>
          <p:cNvPr id="3" name="Content Placeholder 2">
            <a:extLst>
              <a:ext uri="{FF2B5EF4-FFF2-40B4-BE49-F238E27FC236}">
                <a16:creationId xmlns:a16="http://schemas.microsoft.com/office/drawing/2014/main" id="{5771EA38-2C03-4E29-B5D6-04731651516F}"/>
              </a:ext>
            </a:extLst>
          </p:cNvPr>
          <p:cNvSpPr>
            <a:spLocks noGrp="1"/>
          </p:cNvSpPr>
          <p:nvPr>
            <p:ph idx="1"/>
          </p:nvPr>
        </p:nvSpPr>
        <p:spPr>
          <a:xfrm>
            <a:off x="838200" y="2131805"/>
            <a:ext cx="10515600" cy="4351338"/>
          </a:xfrm>
        </p:spPr>
        <p:txBody>
          <a:bodyPr/>
          <a:lstStyle/>
          <a:p>
            <a:pPr marL="0" indent="0">
              <a:buNone/>
            </a:pPr>
            <a:r>
              <a:rPr lang="en-GB" b="1" dirty="0"/>
              <a:t>Task</a:t>
            </a:r>
          </a:p>
          <a:p>
            <a:pPr marL="0" indent="0">
              <a:buNone/>
            </a:pPr>
            <a:r>
              <a:rPr lang="en-GB" dirty="0"/>
              <a:t>Talk to someone for a few minutes about what you could do in your role to help people continue to make as many decisions as possible as they get older. </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4.16</a:t>
            </a:r>
            <a:endParaRPr lang="en-US" sz="1400" dirty="0"/>
          </a:p>
        </p:txBody>
      </p:sp>
    </p:spTree>
    <p:extLst>
      <p:ext uri="{BB962C8B-B14F-4D97-AF65-F5344CB8AC3E}">
        <p14:creationId xmlns:p14="http://schemas.microsoft.com/office/powerpoint/2010/main" val="1804349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4D5C2-9F80-4DE3-81F1-CCB9E7FF793F}"/>
              </a:ext>
            </a:extLst>
          </p:cNvPr>
          <p:cNvSpPr>
            <a:spLocks noGrp="1"/>
          </p:cNvSpPr>
          <p:nvPr>
            <p:ph type="title"/>
          </p:nvPr>
        </p:nvSpPr>
        <p:spPr/>
        <p:txBody>
          <a:bodyPr/>
          <a:lstStyle/>
          <a:p>
            <a:r>
              <a:rPr lang="en-GB" dirty="0"/>
              <a:t>Module 4: Plan of session</a:t>
            </a:r>
          </a:p>
        </p:txBody>
      </p:sp>
      <p:graphicFrame>
        <p:nvGraphicFramePr>
          <p:cNvPr id="4" name="Content Placeholder 3">
            <a:extLst>
              <a:ext uri="{FF2B5EF4-FFF2-40B4-BE49-F238E27FC236}">
                <a16:creationId xmlns:a16="http://schemas.microsoft.com/office/drawing/2014/main" id="{41C857A3-2158-4BE2-B78B-6883621388B2}"/>
              </a:ext>
            </a:extLst>
          </p:cNvPr>
          <p:cNvGraphicFramePr>
            <a:graphicFrameLocks noGrp="1"/>
          </p:cNvGraphicFramePr>
          <p:nvPr>
            <p:ph idx="1"/>
            <p:extLst>
              <p:ext uri="{D42A27DB-BD31-4B8C-83A1-F6EECF244321}">
                <p14:modId xmlns:p14="http://schemas.microsoft.com/office/powerpoint/2010/main" val="3153809199"/>
              </p:ext>
            </p:extLst>
          </p:nvPr>
        </p:nvGraphicFramePr>
        <p:xfrm>
          <a:off x="838200" y="1825625"/>
          <a:ext cx="10515600" cy="1854200"/>
        </p:xfrm>
        <a:graphic>
          <a:graphicData uri="http://schemas.openxmlformats.org/drawingml/2006/table">
            <a:tbl>
              <a:tblPr firstRow="1" bandRow="1">
                <a:tableStyleId>{5C22544A-7EE6-4342-B048-85BDC9FD1C3A}</a:tableStyleId>
              </a:tblPr>
              <a:tblGrid>
                <a:gridCol w="1854481">
                  <a:extLst>
                    <a:ext uri="{9D8B030D-6E8A-4147-A177-3AD203B41FA5}">
                      <a16:colId xmlns:a16="http://schemas.microsoft.com/office/drawing/2014/main" val="4002853172"/>
                    </a:ext>
                  </a:extLst>
                </a:gridCol>
                <a:gridCol w="5155919">
                  <a:extLst>
                    <a:ext uri="{9D8B030D-6E8A-4147-A177-3AD203B41FA5}">
                      <a16:colId xmlns:a16="http://schemas.microsoft.com/office/drawing/2014/main" val="3052122310"/>
                    </a:ext>
                  </a:extLst>
                </a:gridCol>
                <a:gridCol w="3505200">
                  <a:extLst>
                    <a:ext uri="{9D8B030D-6E8A-4147-A177-3AD203B41FA5}">
                      <a16:colId xmlns:a16="http://schemas.microsoft.com/office/drawing/2014/main" val="1633487875"/>
                    </a:ext>
                  </a:extLst>
                </a:gridCol>
              </a:tblGrid>
              <a:tr h="370840">
                <a:tc>
                  <a:txBody>
                    <a:bodyPr/>
                    <a:lstStyle/>
                    <a:p>
                      <a:endParaRPr lang="en-GB" dirty="0"/>
                    </a:p>
                  </a:txBody>
                  <a:tcPr/>
                </a:tc>
                <a:tc>
                  <a:txBody>
                    <a:bodyPr/>
                    <a:lstStyle/>
                    <a:p>
                      <a:r>
                        <a:rPr lang="en-GB" dirty="0"/>
                        <a:t>Activity</a:t>
                      </a:r>
                    </a:p>
                  </a:txBody>
                  <a:tcPr/>
                </a:tc>
                <a:tc>
                  <a:txBody>
                    <a:bodyPr/>
                    <a:lstStyle/>
                    <a:p>
                      <a:r>
                        <a:rPr lang="en-GB" dirty="0"/>
                        <a:t>Duration</a:t>
                      </a:r>
                    </a:p>
                  </a:txBody>
                  <a:tcPr/>
                </a:tc>
                <a:extLst>
                  <a:ext uri="{0D108BD9-81ED-4DB2-BD59-A6C34878D82A}">
                    <a16:rowId xmlns:a16="http://schemas.microsoft.com/office/drawing/2014/main" val="3845531880"/>
                  </a:ext>
                </a:extLst>
              </a:tr>
              <a:tr h="370840">
                <a:tc>
                  <a:txBody>
                    <a:bodyPr/>
                    <a:lstStyle/>
                    <a:p>
                      <a:endParaRPr lang="en-GB"/>
                    </a:p>
                  </a:txBody>
                  <a:tcPr/>
                </a:tc>
                <a:tc>
                  <a:txBody>
                    <a:bodyPr/>
                    <a:lstStyle/>
                    <a:p>
                      <a:r>
                        <a:rPr lang="en-GB" dirty="0"/>
                        <a:t>Introduction</a:t>
                      </a:r>
                    </a:p>
                  </a:txBody>
                  <a:tcPr/>
                </a:tc>
                <a:tc>
                  <a:txBody>
                    <a:bodyPr/>
                    <a:lstStyle/>
                    <a:p>
                      <a:r>
                        <a:rPr lang="en-GB" dirty="0"/>
                        <a:t>5 minutes</a:t>
                      </a:r>
                    </a:p>
                  </a:txBody>
                  <a:tcPr/>
                </a:tc>
                <a:extLst>
                  <a:ext uri="{0D108BD9-81ED-4DB2-BD59-A6C34878D82A}">
                    <a16:rowId xmlns:a16="http://schemas.microsoft.com/office/drawing/2014/main" val="887739729"/>
                  </a:ext>
                </a:extLst>
              </a:tr>
              <a:tr h="370840">
                <a:tc>
                  <a:txBody>
                    <a:bodyPr/>
                    <a:lstStyle/>
                    <a:p>
                      <a:r>
                        <a:rPr lang="en-GB" dirty="0"/>
                        <a:t>Exercise 4.1</a:t>
                      </a:r>
                    </a:p>
                  </a:txBody>
                  <a:tcPr/>
                </a:tc>
                <a:tc>
                  <a:txBody>
                    <a:bodyPr/>
                    <a:lstStyle/>
                    <a:p>
                      <a:r>
                        <a:rPr lang="en-GB" dirty="0"/>
                        <a:t>Being connected with others</a:t>
                      </a:r>
                    </a:p>
                  </a:txBody>
                  <a:tcPr/>
                </a:tc>
                <a:tc>
                  <a:txBody>
                    <a:bodyPr/>
                    <a:lstStyle/>
                    <a:p>
                      <a:r>
                        <a:rPr lang="en-GB" dirty="0"/>
                        <a:t>25 mins</a:t>
                      </a:r>
                    </a:p>
                  </a:txBody>
                  <a:tcPr/>
                </a:tc>
                <a:extLst>
                  <a:ext uri="{0D108BD9-81ED-4DB2-BD59-A6C34878D82A}">
                    <a16:rowId xmlns:a16="http://schemas.microsoft.com/office/drawing/2014/main" val="3825081475"/>
                  </a:ext>
                </a:extLst>
              </a:tr>
              <a:tr h="370840">
                <a:tc>
                  <a:txBody>
                    <a:bodyPr/>
                    <a:lstStyle/>
                    <a:p>
                      <a:r>
                        <a:rPr lang="en-GB" dirty="0"/>
                        <a:t>Exercise 4.2</a:t>
                      </a:r>
                    </a:p>
                  </a:txBody>
                  <a:tcPr/>
                </a:tc>
                <a:tc>
                  <a:txBody>
                    <a:bodyPr/>
                    <a:lstStyle/>
                    <a:p>
                      <a:r>
                        <a:rPr lang="en-GB" dirty="0"/>
                        <a:t>Adapting activities as people age</a:t>
                      </a:r>
                    </a:p>
                  </a:txBody>
                  <a:tcPr/>
                </a:tc>
                <a:tc>
                  <a:txBody>
                    <a:bodyPr/>
                    <a:lstStyle/>
                    <a:p>
                      <a:r>
                        <a:rPr lang="en-GB" dirty="0"/>
                        <a:t>25 mins</a:t>
                      </a:r>
                    </a:p>
                  </a:txBody>
                  <a:tcPr/>
                </a:tc>
                <a:extLst>
                  <a:ext uri="{0D108BD9-81ED-4DB2-BD59-A6C34878D82A}">
                    <a16:rowId xmlns:a16="http://schemas.microsoft.com/office/drawing/2014/main" val="674007612"/>
                  </a:ext>
                </a:extLst>
              </a:tr>
              <a:tr h="370840">
                <a:tc>
                  <a:txBody>
                    <a:bodyPr/>
                    <a:lstStyle/>
                    <a:p>
                      <a:r>
                        <a:rPr lang="en-GB" dirty="0"/>
                        <a:t>Exercise 4.3</a:t>
                      </a:r>
                    </a:p>
                  </a:txBody>
                  <a:tcPr/>
                </a:tc>
                <a:tc>
                  <a:txBody>
                    <a:bodyPr/>
                    <a:lstStyle/>
                    <a:p>
                      <a:r>
                        <a:rPr lang="en-GB" dirty="0"/>
                        <a:t>Making decisions</a:t>
                      </a:r>
                    </a:p>
                  </a:txBody>
                  <a:tcPr/>
                </a:tc>
                <a:tc>
                  <a:txBody>
                    <a:bodyPr/>
                    <a:lstStyle/>
                    <a:p>
                      <a:r>
                        <a:rPr lang="en-GB" dirty="0"/>
                        <a:t>20 mins</a:t>
                      </a:r>
                    </a:p>
                  </a:txBody>
                  <a:tcPr/>
                </a:tc>
                <a:extLst>
                  <a:ext uri="{0D108BD9-81ED-4DB2-BD59-A6C34878D82A}">
                    <a16:rowId xmlns:a16="http://schemas.microsoft.com/office/drawing/2014/main" val="2740453285"/>
                  </a:ext>
                </a:extLst>
              </a:tr>
            </a:tbl>
          </a:graphicData>
        </a:graphic>
      </p:graphicFrame>
      <p:sp>
        <p:nvSpPr>
          <p:cNvPr id="5"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4.2</a:t>
            </a:r>
            <a:endParaRPr lang="en-US" sz="1400" dirty="0"/>
          </a:p>
        </p:txBody>
      </p:sp>
    </p:spTree>
    <p:extLst>
      <p:ext uri="{BB962C8B-B14F-4D97-AF65-F5344CB8AC3E}">
        <p14:creationId xmlns:p14="http://schemas.microsoft.com/office/powerpoint/2010/main" val="2906059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55B71-A4DA-4493-B4D6-AEAE8BDB8532}"/>
              </a:ext>
            </a:extLst>
          </p:cNvPr>
          <p:cNvSpPr>
            <a:spLocks noGrp="1"/>
          </p:cNvSpPr>
          <p:nvPr>
            <p:ph type="title"/>
          </p:nvPr>
        </p:nvSpPr>
        <p:spPr>
          <a:xfrm>
            <a:off x="838200" y="281205"/>
            <a:ext cx="10515600" cy="1325563"/>
          </a:xfrm>
        </p:spPr>
        <p:txBody>
          <a:bodyPr/>
          <a:lstStyle/>
          <a:p>
            <a:r>
              <a:rPr lang="en-GB" dirty="0"/>
              <a:t>Potential consequences of losing connections</a:t>
            </a:r>
          </a:p>
        </p:txBody>
      </p:sp>
      <p:grpSp>
        <p:nvGrpSpPr>
          <p:cNvPr id="3" name="Group 2"/>
          <p:cNvGrpSpPr/>
          <p:nvPr/>
        </p:nvGrpSpPr>
        <p:grpSpPr>
          <a:xfrm>
            <a:off x="2958261" y="1351108"/>
            <a:ext cx="6185739" cy="4831884"/>
            <a:chOff x="2687328" y="441587"/>
            <a:chExt cx="6827792" cy="5333409"/>
          </a:xfrm>
        </p:grpSpPr>
        <p:sp>
          <p:nvSpPr>
            <p:cNvPr id="4" name="Freeform 3"/>
            <p:cNvSpPr/>
            <p:nvPr/>
          </p:nvSpPr>
          <p:spPr>
            <a:xfrm>
              <a:off x="4992131" y="485736"/>
              <a:ext cx="2125947" cy="1352997"/>
            </a:xfrm>
            <a:custGeom>
              <a:avLst/>
              <a:gdLst>
                <a:gd name="connsiteX0" fmla="*/ 0 w 1779984"/>
                <a:gd name="connsiteY0" fmla="*/ 192835 h 1156989"/>
                <a:gd name="connsiteX1" fmla="*/ 192835 w 1779984"/>
                <a:gd name="connsiteY1" fmla="*/ 0 h 1156989"/>
                <a:gd name="connsiteX2" fmla="*/ 1587149 w 1779984"/>
                <a:gd name="connsiteY2" fmla="*/ 0 h 1156989"/>
                <a:gd name="connsiteX3" fmla="*/ 1779984 w 1779984"/>
                <a:gd name="connsiteY3" fmla="*/ 192835 h 1156989"/>
                <a:gd name="connsiteX4" fmla="*/ 1779984 w 1779984"/>
                <a:gd name="connsiteY4" fmla="*/ 964154 h 1156989"/>
                <a:gd name="connsiteX5" fmla="*/ 1587149 w 1779984"/>
                <a:gd name="connsiteY5" fmla="*/ 1156989 h 1156989"/>
                <a:gd name="connsiteX6" fmla="*/ 192835 w 1779984"/>
                <a:gd name="connsiteY6" fmla="*/ 1156989 h 1156989"/>
                <a:gd name="connsiteX7" fmla="*/ 0 w 1779984"/>
                <a:gd name="connsiteY7" fmla="*/ 964154 h 1156989"/>
                <a:gd name="connsiteX8" fmla="*/ 0 w 1779984"/>
                <a:gd name="connsiteY8" fmla="*/ 192835 h 1156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9984" h="1156989">
                  <a:moveTo>
                    <a:pt x="0" y="192835"/>
                  </a:moveTo>
                  <a:cubicBezTo>
                    <a:pt x="0" y="86335"/>
                    <a:pt x="86335" y="0"/>
                    <a:pt x="192835" y="0"/>
                  </a:cubicBezTo>
                  <a:lnTo>
                    <a:pt x="1587149" y="0"/>
                  </a:lnTo>
                  <a:cubicBezTo>
                    <a:pt x="1693649" y="0"/>
                    <a:pt x="1779984" y="86335"/>
                    <a:pt x="1779984" y="192835"/>
                  </a:cubicBezTo>
                  <a:lnTo>
                    <a:pt x="1779984" y="964154"/>
                  </a:lnTo>
                  <a:cubicBezTo>
                    <a:pt x="1779984" y="1070654"/>
                    <a:pt x="1693649" y="1156989"/>
                    <a:pt x="1587149" y="1156989"/>
                  </a:cubicBezTo>
                  <a:lnTo>
                    <a:pt x="192835" y="1156989"/>
                  </a:lnTo>
                  <a:cubicBezTo>
                    <a:pt x="86335" y="1156989"/>
                    <a:pt x="0" y="1070654"/>
                    <a:pt x="0" y="964154"/>
                  </a:cubicBezTo>
                  <a:lnTo>
                    <a:pt x="0" y="19283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010" tIns="106010" rIns="106010" bIns="106010" numCol="1" spcCol="1270" anchor="ctr" anchorCtr="0">
              <a:noAutofit/>
            </a:bodyPr>
            <a:lstStyle/>
            <a:p>
              <a:pPr lvl="0" algn="ctr" defTabSz="577850">
                <a:lnSpc>
                  <a:spcPct val="90000"/>
                </a:lnSpc>
                <a:spcBef>
                  <a:spcPct val="0"/>
                </a:spcBef>
                <a:spcAft>
                  <a:spcPct val="35000"/>
                </a:spcAft>
              </a:pPr>
              <a:r>
                <a:rPr lang="en-GB" sz="1600" kern="1200" dirty="0"/>
                <a:t>Sunita decides to stop going out in the evening </a:t>
              </a:r>
            </a:p>
          </p:txBody>
        </p:sp>
        <p:sp>
          <p:nvSpPr>
            <p:cNvPr id="8" name="Freeform 7"/>
            <p:cNvSpPr/>
            <p:nvPr/>
          </p:nvSpPr>
          <p:spPr>
            <a:xfrm>
              <a:off x="3541505" y="937336"/>
              <a:ext cx="4620253" cy="4620252"/>
            </a:xfrm>
            <a:custGeom>
              <a:avLst/>
              <a:gdLst/>
              <a:ahLst/>
              <a:cxnLst/>
              <a:rect l="0" t="0" r="0" b="0"/>
              <a:pathLst>
                <a:path>
                  <a:moveTo>
                    <a:pt x="3438230" y="294173"/>
                  </a:moveTo>
                  <a:arcTo wR="2310126" hR="2310126" stAng="17953853" swAng="1210876"/>
                </a:path>
              </a:pathLst>
            </a:custGeom>
            <a:noFill/>
            <a:ln w="38100">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0" name="Freeform 9"/>
            <p:cNvSpPr/>
            <p:nvPr/>
          </p:nvSpPr>
          <p:spPr>
            <a:xfrm>
              <a:off x="7403068" y="1998434"/>
              <a:ext cx="2112052" cy="1253667"/>
            </a:xfrm>
            <a:custGeom>
              <a:avLst/>
              <a:gdLst>
                <a:gd name="connsiteX0" fmla="*/ 0 w 1779984"/>
                <a:gd name="connsiteY0" fmla="*/ 192835 h 1156989"/>
                <a:gd name="connsiteX1" fmla="*/ 192835 w 1779984"/>
                <a:gd name="connsiteY1" fmla="*/ 0 h 1156989"/>
                <a:gd name="connsiteX2" fmla="*/ 1587149 w 1779984"/>
                <a:gd name="connsiteY2" fmla="*/ 0 h 1156989"/>
                <a:gd name="connsiteX3" fmla="*/ 1779984 w 1779984"/>
                <a:gd name="connsiteY3" fmla="*/ 192835 h 1156989"/>
                <a:gd name="connsiteX4" fmla="*/ 1779984 w 1779984"/>
                <a:gd name="connsiteY4" fmla="*/ 964154 h 1156989"/>
                <a:gd name="connsiteX5" fmla="*/ 1587149 w 1779984"/>
                <a:gd name="connsiteY5" fmla="*/ 1156989 h 1156989"/>
                <a:gd name="connsiteX6" fmla="*/ 192835 w 1779984"/>
                <a:gd name="connsiteY6" fmla="*/ 1156989 h 1156989"/>
                <a:gd name="connsiteX7" fmla="*/ 0 w 1779984"/>
                <a:gd name="connsiteY7" fmla="*/ 964154 h 1156989"/>
                <a:gd name="connsiteX8" fmla="*/ 0 w 1779984"/>
                <a:gd name="connsiteY8" fmla="*/ 192835 h 1156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9984" h="1156989">
                  <a:moveTo>
                    <a:pt x="0" y="192835"/>
                  </a:moveTo>
                  <a:cubicBezTo>
                    <a:pt x="0" y="86335"/>
                    <a:pt x="86335" y="0"/>
                    <a:pt x="192835" y="0"/>
                  </a:cubicBezTo>
                  <a:lnTo>
                    <a:pt x="1587149" y="0"/>
                  </a:lnTo>
                  <a:cubicBezTo>
                    <a:pt x="1693649" y="0"/>
                    <a:pt x="1779984" y="86335"/>
                    <a:pt x="1779984" y="192835"/>
                  </a:cubicBezTo>
                  <a:lnTo>
                    <a:pt x="1779984" y="964154"/>
                  </a:lnTo>
                  <a:cubicBezTo>
                    <a:pt x="1779984" y="1070654"/>
                    <a:pt x="1693649" y="1156989"/>
                    <a:pt x="1587149" y="1156989"/>
                  </a:cubicBezTo>
                  <a:lnTo>
                    <a:pt x="192835" y="1156989"/>
                  </a:lnTo>
                  <a:cubicBezTo>
                    <a:pt x="86335" y="1156989"/>
                    <a:pt x="0" y="1070654"/>
                    <a:pt x="0" y="964154"/>
                  </a:cubicBezTo>
                  <a:lnTo>
                    <a:pt x="0" y="19283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010" tIns="106010" rIns="106010" bIns="106010" numCol="1" spcCol="1270" anchor="ctr" anchorCtr="0">
              <a:noAutofit/>
            </a:bodyPr>
            <a:lstStyle/>
            <a:p>
              <a:pPr lvl="0" algn="ctr" defTabSz="577850">
                <a:lnSpc>
                  <a:spcPct val="90000"/>
                </a:lnSpc>
                <a:spcBef>
                  <a:spcPct val="0"/>
                </a:spcBef>
                <a:spcAft>
                  <a:spcPct val="35000"/>
                </a:spcAft>
              </a:pPr>
              <a:r>
                <a:rPr lang="en-GB" sz="1600" kern="1200" dirty="0"/>
                <a:t>She no longer sees her friend </a:t>
              </a:r>
              <a:r>
                <a:rPr lang="en-GB" sz="1600" kern="1200" dirty="0" err="1"/>
                <a:t>Hanifa</a:t>
              </a:r>
              <a:r>
                <a:rPr lang="en-GB" sz="1600" kern="1200" dirty="0"/>
                <a:t> at a weekly club</a:t>
              </a:r>
            </a:p>
          </p:txBody>
        </p:sp>
        <p:sp>
          <p:nvSpPr>
            <p:cNvPr id="11" name="Freeform 10"/>
            <p:cNvSpPr/>
            <p:nvPr/>
          </p:nvSpPr>
          <p:spPr>
            <a:xfrm>
              <a:off x="3313484" y="614667"/>
              <a:ext cx="4620253" cy="4620252"/>
            </a:xfrm>
            <a:custGeom>
              <a:avLst/>
              <a:gdLst/>
              <a:ahLst/>
              <a:cxnLst/>
              <a:rect l="0" t="0" r="0" b="0"/>
              <a:pathLst>
                <a:path>
                  <a:moveTo>
                    <a:pt x="4614700" y="2470186"/>
                  </a:moveTo>
                  <a:arcTo wR="2310126" hR="2310126" stAng="21838381" swAng="1359213"/>
                </a:path>
              </a:pathLst>
            </a:custGeom>
            <a:noFill/>
            <a:ln w="38100">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US" dirty="0"/>
            </a:p>
          </p:txBody>
        </p:sp>
        <p:sp>
          <p:nvSpPr>
            <p:cNvPr id="12" name="Freeform 11"/>
            <p:cNvSpPr/>
            <p:nvPr/>
          </p:nvSpPr>
          <p:spPr>
            <a:xfrm>
              <a:off x="6704132" y="4354119"/>
              <a:ext cx="2166539" cy="1415453"/>
            </a:xfrm>
            <a:custGeom>
              <a:avLst/>
              <a:gdLst>
                <a:gd name="connsiteX0" fmla="*/ 0 w 1779984"/>
                <a:gd name="connsiteY0" fmla="*/ 192835 h 1156989"/>
                <a:gd name="connsiteX1" fmla="*/ 192835 w 1779984"/>
                <a:gd name="connsiteY1" fmla="*/ 0 h 1156989"/>
                <a:gd name="connsiteX2" fmla="*/ 1587149 w 1779984"/>
                <a:gd name="connsiteY2" fmla="*/ 0 h 1156989"/>
                <a:gd name="connsiteX3" fmla="*/ 1779984 w 1779984"/>
                <a:gd name="connsiteY3" fmla="*/ 192835 h 1156989"/>
                <a:gd name="connsiteX4" fmla="*/ 1779984 w 1779984"/>
                <a:gd name="connsiteY4" fmla="*/ 964154 h 1156989"/>
                <a:gd name="connsiteX5" fmla="*/ 1587149 w 1779984"/>
                <a:gd name="connsiteY5" fmla="*/ 1156989 h 1156989"/>
                <a:gd name="connsiteX6" fmla="*/ 192835 w 1779984"/>
                <a:gd name="connsiteY6" fmla="*/ 1156989 h 1156989"/>
                <a:gd name="connsiteX7" fmla="*/ 0 w 1779984"/>
                <a:gd name="connsiteY7" fmla="*/ 964154 h 1156989"/>
                <a:gd name="connsiteX8" fmla="*/ 0 w 1779984"/>
                <a:gd name="connsiteY8" fmla="*/ 192835 h 1156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9984" h="1156989">
                  <a:moveTo>
                    <a:pt x="0" y="192835"/>
                  </a:moveTo>
                  <a:cubicBezTo>
                    <a:pt x="0" y="86335"/>
                    <a:pt x="86335" y="0"/>
                    <a:pt x="192835" y="0"/>
                  </a:cubicBezTo>
                  <a:lnTo>
                    <a:pt x="1587149" y="0"/>
                  </a:lnTo>
                  <a:cubicBezTo>
                    <a:pt x="1693649" y="0"/>
                    <a:pt x="1779984" y="86335"/>
                    <a:pt x="1779984" y="192835"/>
                  </a:cubicBezTo>
                  <a:lnTo>
                    <a:pt x="1779984" y="964154"/>
                  </a:lnTo>
                  <a:cubicBezTo>
                    <a:pt x="1779984" y="1070654"/>
                    <a:pt x="1693649" y="1156989"/>
                    <a:pt x="1587149" y="1156989"/>
                  </a:cubicBezTo>
                  <a:lnTo>
                    <a:pt x="192835" y="1156989"/>
                  </a:lnTo>
                  <a:cubicBezTo>
                    <a:pt x="86335" y="1156989"/>
                    <a:pt x="0" y="1070654"/>
                    <a:pt x="0" y="964154"/>
                  </a:cubicBezTo>
                  <a:lnTo>
                    <a:pt x="0" y="19283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010" tIns="106010" rIns="106010" bIns="106010" numCol="1" spcCol="1270" anchor="ctr" anchorCtr="0">
              <a:noAutofit/>
            </a:bodyPr>
            <a:lstStyle/>
            <a:p>
              <a:pPr lvl="0" algn="ctr" defTabSz="577850">
                <a:lnSpc>
                  <a:spcPct val="90000"/>
                </a:lnSpc>
                <a:spcBef>
                  <a:spcPct val="0"/>
                </a:spcBef>
                <a:spcAft>
                  <a:spcPct val="35000"/>
                </a:spcAft>
              </a:pPr>
              <a:r>
                <a:rPr lang="en-GB" sz="1600" kern="1200" dirty="0"/>
                <a:t>She misses seeing people, especially </a:t>
              </a:r>
              <a:r>
                <a:rPr lang="en-GB" sz="1600" kern="1200" dirty="0" err="1"/>
                <a:t>Hanifa</a:t>
              </a:r>
              <a:r>
                <a:rPr lang="en-GB" sz="1600" kern="1200" dirty="0"/>
                <a:t> and feels more lonely and less confident going out</a:t>
              </a:r>
            </a:p>
          </p:txBody>
        </p:sp>
        <p:sp>
          <p:nvSpPr>
            <p:cNvPr id="13" name="Freeform 12"/>
            <p:cNvSpPr/>
            <p:nvPr/>
          </p:nvSpPr>
          <p:spPr>
            <a:xfrm>
              <a:off x="3518078" y="441587"/>
              <a:ext cx="5557187" cy="4620252"/>
            </a:xfrm>
            <a:custGeom>
              <a:avLst/>
              <a:gdLst/>
              <a:ahLst/>
              <a:cxnLst/>
              <a:rect l="0" t="0" r="0" b="0"/>
              <a:pathLst>
                <a:path>
                  <a:moveTo>
                    <a:pt x="2593389" y="4602819"/>
                  </a:moveTo>
                  <a:arcTo wR="2310126" hR="2310126" stAng="4977406" swAng="845189"/>
                </a:path>
              </a:pathLst>
            </a:custGeom>
            <a:noFill/>
            <a:ln w="38100">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US" dirty="0"/>
            </a:p>
          </p:txBody>
        </p:sp>
        <p:sp>
          <p:nvSpPr>
            <p:cNvPr id="14" name="Freeform 13"/>
            <p:cNvSpPr/>
            <p:nvPr/>
          </p:nvSpPr>
          <p:spPr>
            <a:xfrm>
              <a:off x="3554367" y="4359543"/>
              <a:ext cx="2070139" cy="1415453"/>
            </a:xfrm>
            <a:custGeom>
              <a:avLst/>
              <a:gdLst>
                <a:gd name="connsiteX0" fmla="*/ 0 w 1779984"/>
                <a:gd name="connsiteY0" fmla="*/ 192835 h 1156989"/>
                <a:gd name="connsiteX1" fmla="*/ 192835 w 1779984"/>
                <a:gd name="connsiteY1" fmla="*/ 0 h 1156989"/>
                <a:gd name="connsiteX2" fmla="*/ 1587149 w 1779984"/>
                <a:gd name="connsiteY2" fmla="*/ 0 h 1156989"/>
                <a:gd name="connsiteX3" fmla="*/ 1779984 w 1779984"/>
                <a:gd name="connsiteY3" fmla="*/ 192835 h 1156989"/>
                <a:gd name="connsiteX4" fmla="*/ 1779984 w 1779984"/>
                <a:gd name="connsiteY4" fmla="*/ 964154 h 1156989"/>
                <a:gd name="connsiteX5" fmla="*/ 1587149 w 1779984"/>
                <a:gd name="connsiteY5" fmla="*/ 1156989 h 1156989"/>
                <a:gd name="connsiteX6" fmla="*/ 192835 w 1779984"/>
                <a:gd name="connsiteY6" fmla="*/ 1156989 h 1156989"/>
                <a:gd name="connsiteX7" fmla="*/ 0 w 1779984"/>
                <a:gd name="connsiteY7" fmla="*/ 964154 h 1156989"/>
                <a:gd name="connsiteX8" fmla="*/ 0 w 1779984"/>
                <a:gd name="connsiteY8" fmla="*/ 192835 h 1156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9984" h="1156989">
                  <a:moveTo>
                    <a:pt x="0" y="192835"/>
                  </a:moveTo>
                  <a:cubicBezTo>
                    <a:pt x="0" y="86335"/>
                    <a:pt x="86335" y="0"/>
                    <a:pt x="192835" y="0"/>
                  </a:cubicBezTo>
                  <a:lnTo>
                    <a:pt x="1587149" y="0"/>
                  </a:lnTo>
                  <a:cubicBezTo>
                    <a:pt x="1693649" y="0"/>
                    <a:pt x="1779984" y="86335"/>
                    <a:pt x="1779984" y="192835"/>
                  </a:cubicBezTo>
                  <a:lnTo>
                    <a:pt x="1779984" y="964154"/>
                  </a:lnTo>
                  <a:cubicBezTo>
                    <a:pt x="1779984" y="1070654"/>
                    <a:pt x="1693649" y="1156989"/>
                    <a:pt x="1587149" y="1156989"/>
                  </a:cubicBezTo>
                  <a:lnTo>
                    <a:pt x="192835" y="1156989"/>
                  </a:lnTo>
                  <a:cubicBezTo>
                    <a:pt x="86335" y="1156989"/>
                    <a:pt x="0" y="1070654"/>
                    <a:pt x="0" y="964154"/>
                  </a:cubicBezTo>
                  <a:lnTo>
                    <a:pt x="0" y="19283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010" tIns="106010" rIns="106010" bIns="106010" numCol="1" spcCol="1270" anchor="ctr" anchorCtr="0">
              <a:noAutofit/>
            </a:bodyPr>
            <a:lstStyle/>
            <a:p>
              <a:pPr lvl="0" algn="ctr" defTabSz="577850">
                <a:lnSpc>
                  <a:spcPct val="90000"/>
                </a:lnSpc>
                <a:spcBef>
                  <a:spcPct val="0"/>
                </a:spcBef>
                <a:spcAft>
                  <a:spcPct val="35000"/>
                </a:spcAft>
              </a:pPr>
              <a:r>
                <a:rPr lang="en-GB" sz="1600" kern="1200" dirty="0"/>
                <a:t>After a while she stops going to a keep fit class in the daytime </a:t>
              </a:r>
            </a:p>
          </p:txBody>
        </p:sp>
        <p:sp>
          <p:nvSpPr>
            <p:cNvPr id="15" name="Freeform 14"/>
            <p:cNvSpPr/>
            <p:nvPr/>
          </p:nvSpPr>
          <p:spPr>
            <a:xfrm>
              <a:off x="3902393" y="783532"/>
              <a:ext cx="4620253" cy="4407239"/>
            </a:xfrm>
            <a:custGeom>
              <a:avLst/>
              <a:gdLst/>
              <a:ahLst/>
              <a:cxnLst/>
              <a:rect l="0" t="0" r="0" b="0"/>
              <a:pathLst>
                <a:path>
                  <a:moveTo>
                    <a:pt x="244996" y="3345463"/>
                  </a:moveTo>
                  <a:arcTo wR="2310126" hR="2310126" stAng="9202406" swAng="1359213"/>
                </a:path>
              </a:pathLst>
            </a:custGeom>
            <a:noFill/>
            <a:ln w="38100">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US" dirty="0"/>
            </a:p>
          </p:txBody>
        </p:sp>
        <p:sp>
          <p:nvSpPr>
            <p:cNvPr id="16" name="Freeform 15"/>
            <p:cNvSpPr/>
            <p:nvPr/>
          </p:nvSpPr>
          <p:spPr>
            <a:xfrm>
              <a:off x="2687328" y="2215099"/>
              <a:ext cx="2082105" cy="1253666"/>
            </a:xfrm>
            <a:custGeom>
              <a:avLst/>
              <a:gdLst>
                <a:gd name="connsiteX0" fmla="*/ 0 w 1779984"/>
                <a:gd name="connsiteY0" fmla="*/ 192835 h 1156989"/>
                <a:gd name="connsiteX1" fmla="*/ 192835 w 1779984"/>
                <a:gd name="connsiteY1" fmla="*/ 0 h 1156989"/>
                <a:gd name="connsiteX2" fmla="*/ 1587149 w 1779984"/>
                <a:gd name="connsiteY2" fmla="*/ 0 h 1156989"/>
                <a:gd name="connsiteX3" fmla="*/ 1779984 w 1779984"/>
                <a:gd name="connsiteY3" fmla="*/ 192835 h 1156989"/>
                <a:gd name="connsiteX4" fmla="*/ 1779984 w 1779984"/>
                <a:gd name="connsiteY4" fmla="*/ 964154 h 1156989"/>
                <a:gd name="connsiteX5" fmla="*/ 1587149 w 1779984"/>
                <a:gd name="connsiteY5" fmla="*/ 1156989 h 1156989"/>
                <a:gd name="connsiteX6" fmla="*/ 192835 w 1779984"/>
                <a:gd name="connsiteY6" fmla="*/ 1156989 h 1156989"/>
                <a:gd name="connsiteX7" fmla="*/ 0 w 1779984"/>
                <a:gd name="connsiteY7" fmla="*/ 964154 h 1156989"/>
                <a:gd name="connsiteX8" fmla="*/ 0 w 1779984"/>
                <a:gd name="connsiteY8" fmla="*/ 192835 h 1156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9984" h="1156989">
                  <a:moveTo>
                    <a:pt x="0" y="192835"/>
                  </a:moveTo>
                  <a:cubicBezTo>
                    <a:pt x="0" y="86335"/>
                    <a:pt x="86335" y="0"/>
                    <a:pt x="192835" y="0"/>
                  </a:cubicBezTo>
                  <a:lnTo>
                    <a:pt x="1587149" y="0"/>
                  </a:lnTo>
                  <a:cubicBezTo>
                    <a:pt x="1693649" y="0"/>
                    <a:pt x="1779984" y="86335"/>
                    <a:pt x="1779984" y="192835"/>
                  </a:cubicBezTo>
                  <a:lnTo>
                    <a:pt x="1779984" y="964154"/>
                  </a:lnTo>
                  <a:cubicBezTo>
                    <a:pt x="1779984" y="1070654"/>
                    <a:pt x="1693649" y="1156989"/>
                    <a:pt x="1587149" y="1156989"/>
                  </a:cubicBezTo>
                  <a:lnTo>
                    <a:pt x="192835" y="1156989"/>
                  </a:lnTo>
                  <a:cubicBezTo>
                    <a:pt x="86335" y="1156989"/>
                    <a:pt x="0" y="1070654"/>
                    <a:pt x="0" y="964154"/>
                  </a:cubicBezTo>
                  <a:lnTo>
                    <a:pt x="0" y="19283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010" tIns="106010" rIns="106010" bIns="106010" numCol="1" spcCol="1270" anchor="ctr" anchorCtr="0">
              <a:noAutofit/>
            </a:bodyPr>
            <a:lstStyle/>
            <a:p>
              <a:pPr lvl="0" algn="ctr" defTabSz="577850">
                <a:lnSpc>
                  <a:spcPct val="90000"/>
                </a:lnSpc>
                <a:spcBef>
                  <a:spcPct val="0"/>
                </a:spcBef>
                <a:spcAft>
                  <a:spcPct val="35000"/>
                </a:spcAft>
              </a:pPr>
              <a:r>
                <a:rPr lang="en-GB" sz="1600" kern="1200" dirty="0"/>
                <a:t>Sunita  spends more time in bed and says she feels miserable and tired </a:t>
              </a:r>
            </a:p>
          </p:txBody>
        </p:sp>
      </p:grpSp>
      <p:sp>
        <p:nvSpPr>
          <p:cNvPr id="5"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4.3</a:t>
            </a:r>
            <a:endParaRPr lang="en-US" sz="1400" dirty="0"/>
          </a:p>
        </p:txBody>
      </p:sp>
    </p:spTree>
    <p:extLst>
      <p:ext uri="{BB962C8B-B14F-4D97-AF65-F5344CB8AC3E}">
        <p14:creationId xmlns:p14="http://schemas.microsoft.com/office/powerpoint/2010/main" val="1246263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CBACB-28D6-4C70-A75E-449DF1301067}"/>
              </a:ext>
            </a:extLst>
          </p:cNvPr>
          <p:cNvSpPr>
            <a:spLocks noGrp="1"/>
          </p:cNvSpPr>
          <p:nvPr>
            <p:ph type="title"/>
          </p:nvPr>
        </p:nvSpPr>
        <p:spPr>
          <a:xfrm>
            <a:off x="1005315" y="281405"/>
            <a:ext cx="10515600" cy="1325563"/>
          </a:xfrm>
        </p:spPr>
        <p:txBody>
          <a:bodyPr/>
          <a:lstStyle/>
          <a:p>
            <a:r>
              <a:rPr lang="en-GB" dirty="0"/>
              <a:t>Potential benefits of staying connected</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4.4</a:t>
            </a:r>
            <a:endParaRPr lang="en-US" sz="1400" dirty="0"/>
          </a:p>
        </p:txBody>
      </p:sp>
      <p:grpSp>
        <p:nvGrpSpPr>
          <p:cNvPr id="7" name="Group 6"/>
          <p:cNvGrpSpPr/>
          <p:nvPr/>
        </p:nvGrpSpPr>
        <p:grpSpPr>
          <a:xfrm>
            <a:off x="2848035" y="1300663"/>
            <a:ext cx="6372374" cy="4914613"/>
            <a:chOff x="2826496" y="414307"/>
            <a:chExt cx="7033800" cy="5424725"/>
          </a:xfrm>
        </p:grpSpPr>
        <p:sp>
          <p:nvSpPr>
            <p:cNvPr id="8" name="Freeform 7"/>
            <p:cNvSpPr/>
            <p:nvPr/>
          </p:nvSpPr>
          <p:spPr>
            <a:xfrm>
              <a:off x="5288617" y="586429"/>
              <a:ext cx="1983806" cy="1156989"/>
            </a:xfrm>
            <a:custGeom>
              <a:avLst/>
              <a:gdLst>
                <a:gd name="connsiteX0" fmla="*/ 0 w 1779984"/>
                <a:gd name="connsiteY0" fmla="*/ 192835 h 1156989"/>
                <a:gd name="connsiteX1" fmla="*/ 192835 w 1779984"/>
                <a:gd name="connsiteY1" fmla="*/ 0 h 1156989"/>
                <a:gd name="connsiteX2" fmla="*/ 1587149 w 1779984"/>
                <a:gd name="connsiteY2" fmla="*/ 0 h 1156989"/>
                <a:gd name="connsiteX3" fmla="*/ 1779984 w 1779984"/>
                <a:gd name="connsiteY3" fmla="*/ 192835 h 1156989"/>
                <a:gd name="connsiteX4" fmla="*/ 1779984 w 1779984"/>
                <a:gd name="connsiteY4" fmla="*/ 964154 h 1156989"/>
                <a:gd name="connsiteX5" fmla="*/ 1587149 w 1779984"/>
                <a:gd name="connsiteY5" fmla="*/ 1156989 h 1156989"/>
                <a:gd name="connsiteX6" fmla="*/ 192835 w 1779984"/>
                <a:gd name="connsiteY6" fmla="*/ 1156989 h 1156989"/>
                <a:gd name="connsiteX7" fmla="*/ 0 w 1779984"/>
                <a:gd name="connsiteY7" fmla="*/ 964154 h 1156989"/>
                <a:gd name="connsiteX8" fmla="*/ 0 w 1779984"/>
                <a:gd name="connsiteY8" fmla="*/ 192835 h 1156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9984" h="1156989">
                  <a:moveTo>
                    <a:pt x="0" y="192835"/>
                  </a:moveTo>
                  <a:cubicBezTo>
                    <a:pt x="0" y="86335"/>
                    <a:pt x="86335" y="0"/>
                    <a:pt x="192835" y="0"/>
                  </a:cubicBezTo>
                  <a:lnTo>
                    <a:pt x="1587149" y="0"/>
                  </a:lnTo>
                  <a:cubicBezTo>
                    <a:pt x="1693649" y="0"/>
                    <a:pt x="1779984" y="86335"/>
                    <a:pt x="1779984" y="192835"/>
                  </a:cubicBezTo>
                  <a:lnTo>
                    <a:pt x="1779984" y="964154"/>
                  </a:lnTo>
                  <a:cubicBezTo>
                    <a:pt x="1779984" y="1070654"/>
                    <a:pt x="1693649" y="1156989"/>
                    <a:pt x="1587149" y="1156989"/>
                  </a:cubicBezTo>
                  <a:lnTo>
                    <a:pt x="192835" y="1156989"/>
                  </a:lnTo>
                  <a:cubicBezTo>
                    <a:pt x="86335" y="1156989"/>
                    <a:pt x="0" y="1070654"/>
                    <a:pt x="0" y="964154"/>
                  </a:cubicBezTo>
                  <a:lnTo>
                    <a:pt x="0" y="19283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010" tIns="106010" rIns="106010" bIns="106010" numCol="1" spcCol="1270" anchor="ctr" anchorCtr="0">
              <a:noAutofit/>
            </a:bodyPr>
            <a:lstStyle/>
            <a:p>
              <a:pPr lvl="0" algn="ctr"/>
              <a:r>
                <a:rPr lang="en-GB" sz="1600" dirty="0" err="1"/>
                <a:t>Sunita</a:t>
              </a:r>
              <a:r>
                <a:rPr lang="en-GB" sz="1600" dirty="0"/>
                <a:t> decides  to stop going out in the evening</a:t>
              </a:r>
            </a:p>
          </p:txBody>
        </p:sp>
        <p:sp>
          <p:nvSpPr>
            <p:cNvPr id="9" name="Freeform 8"/>
            <p:cNvSpPr/>
            <p:nvPr/>
          </p:nvSpPr>
          <p:spPr>
            <a:xfrm>
              <a:off x="3681189" y="766694"/>
              <a:ext cx="4620252" cy="4620252"/>
            </a:xfrm>
            <a:custGeom>
              <a:avLst/>
              <a:gdLst/>
              <a:ahLst/>
              <a:cxnLst/>
              <a:rect l="0" t="0" r="0" b="0"/>
              <a:pathLst>
                <a:path>
                  <a:moveTo>
                    <a:pt x="3438230" y="294173"/>
                  </a:moveTo>
                  <a:arcTo wR="2310126" hR="2310126" stAng="17953853" swAng="1210876"/>
                </a:path>
              </a:pathLst>
            </a:custGeom>
            <a:noFill/>
            <a:ln w="38100">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0" name="Freeform 9"/>
            <p:cNvSpPr/>
            <p:nvPr/>
          </p:nvSpPr>
          <p:spPr>
            <a:xfrm>
              <a:off x="7637442" y="1811584"/>
              <a:ext cx="2222854" cy="1433326"/>
            </a:xfrm>
            <a:custGeom>
              <a:avLst/>
              <a:gdLst>
                <a:gd name="connsiteX0" fmla="*/ 0 w 1779984"/>
                <a:gd name="connsiteY0" fmla="*/ 192835 h 1156989"/>
                <a:gd name="connsiteX1" fmla="*/ 192835 w 1779984"/>
                <a:gd name="connsiteY1" fmla="*/ 0 h 1156989"/>
                <a:gd name="connsiteX2" fmla="*/ 1587149 w 1779984"/>
                <a:gd name="connsiteY2" fmla="*/ 0 h 1156989"/>
                <a:gd name="connsiteX3" fmla="*/ 1779984 w 1779984"/>
                <a:gd name="connsiteY3" fmla="*/ 192835 h 1156989"/>
                <a:gd name="connsiteX4" fmla="*/ 1779984 w 1779984"/>
                <a:gd name="connsiteY4" fmla="*/ 964154 h 1156989"/>
                <a:gd name="connsiteX5" fmla="*/ 1587149 w 1779984"/>
                <a:gd name="connsiteY5" fmla="*/ 1156989 h 1156989"/>
                <a:gd name="connsiteX6" fmla="*/ 192835 w 1779984"/>
                <a:gd name="connsiteY6" fmla="*/ 1156989 h 1156989"/>
                <a:gd name="connsiteX7" fmla="*/ 0 w 1779984"/>
                <a:gd name="connsiteY7" fmla="*/ 964154 h 1156989"/>
                <a:gd name="connsiteX8" fmla="*/ 0 w 1779984"/>
                <a:gd name="connsiteY8" fmla="*/ 192835 h 1156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9984" h="1156989">
                  <a:moveTo>
                    <a:pt x="0" y="192835"/>
                  </a:moveTo>
                  <a:cubicBezTo>
                    <a:pt x="0" y="86335"/>
                    <a:pt x="86335" y="0"/>
                    <a:pt x="192835" y="0"/>
                  </a:cubicBezTo>
                  <a:lnTo>
                    <a:pt x="1587149" y="0"/>
                  </a:lnTo>
                  <a:cubicBezTo>
                    <a:pt x="1693649" y="0"/>
                    <a:pt x="1779984" y="86335"/>
                    <a:pt x="1779984" y="192835"/>
                  </a:cubicBezTo>
                  <a:lnTo>
                    <a:pt x="1779984" y="964154"/>
                  </a:lnTo>
                  <a:cubicBezTo>
                    <a:pt x="1779984" y="1070654"/>
                    <a:pt x="1693649" y="1156989"/>
                    <a:pt x="1587149" y="1156989"/>
                  </a:cubicBezTo>
                  <a:lnTo>
                    <a:pt x="192835" y="1156989"/>
                  </a:lnTo>
                  <a:cubicBezTo>
                    <a:pt x="86335" y="1156989"/>
                    <a:pt x="0" y="1070654"/>
                    <a:pt x="0" y="964154"/>
                  </a:cubicBezTo>
                  <a:lnTo>
                    <a:pt x="0" y="19283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010" tIns="106010" rIns="106010" bIns="106010" numCol="1" spcCol="1270" anchor="ctr" anchorCtr="0">
              <a:noAutofit/>
            </a:bodyPr>
            <a:lstStyle/>
            <a:p>
              <a:pPr lvl="0" algn="ctr"/>
              <a:r>
                <a:rPr lang="en-GB" sz="1600" dirty="0"/>
                <a:t>Her support worker finds out the reason – she doesn’t like travelling home afterwards</a:t>
              </a:r>
            </a:p>
          </p:txBody>
        </p:sp>
        <p:sp>
          <p:nvSpPr>
            <p:cNvPr id="11" name="Freeform 10"/>
            <p:cNvSpPr/>
            <p:nvPr/>
          </p:nvSpPr>
          <p:spPr>
            <a:xfrm>
              <a:off x="3485515" y="766694"/>
              <a:ext cx="4620252" cy="4620252"/>
            </a:xfrm>
            <a:custGeom>
              <a:avLst/>
              <a:gdLst/>
              <a:ahLst/>
              <a:cxnLst/>
              <a:rect l="0" t="0" r="0" b="0"/>
              <a:pathLst>
                <a:path>
                  <a:moveTo>
                    <a:pt x="4614700" y="2470186"/>
                  </a:moveTo>
                  <a:arcTo wR="2310126" hR="2310126" stAng="21838381" swAng="1359213"/>
                </a:path>
              </a:pathLst>
            </a:custGeom>
            <a:noFill/>
            <a:ln w="38100">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lstStyle/>
            <a:p>
              <a:endParaRPr lang="en-US" dirty="0"/>
            </a:p>
          </p:txBody>
        </p:sp>
        <p:sp>
          <p:nvSpPr>
            <p:cNvPr id="12" name="Freeform 11"/>
            <p:cNvSpPr/>
            <p:nvPr/>
          </p:nvSpPr>
          <p:spPr>
            <a:xfrm>
              <a:off x="6859478" y="4627036"/>
              <a:ext cx="2280741" cy="1156989"/>
            </a:xfrm>
            <a:custGeom>
              <a:avLst/>
              <a:gdLst>
                <a:gd name="connsiteX0" fmla="*/ 0 w 1779984"/>
                <a:gd name="connsiteY0" fmla="*/ 192835 h 1156989"/>
                <a:gd name="connsiteX1" fmla="*/ 192835 w 1779984"/>
                <a:gd name="connsiteY1" fmla="*/ 0 h 1156989"/>
                <a:gd name="connsiteX2" fmla="*/ 1587149 w 1779984"/>
                <a:gd name="connsiteY2" fmla="*/ 0 h 1156989"/>
                <a:gd name="connsiteX3" fmla="*/ 1779984 w 1779984"/>
                <a:gd name="connsiteY3" fmla="*/ 192835 h 1156989"/>
                <a:gd name="connsiteX4" fmla="*/ 1779984 w 1779984"/>
                <a:gd name="connsiteY4" fmla="*/ 964154 h 1156989"/>
                <a:gd name="connsiteX5" fmla="*/ 1587149 w 1779984"/>
                <a:gd name="connsiteY5" fmla="*/ 1156989 h 1156989"/>
                <a:gd name="connsiteX6" fmla="*/ 192835 w 1779984"/>
                <a:gd name="connsiteY6" fmla="*/ 1156989 h 1156989"/>
                <a:gd name="connsiteX7" fmla="*/ 0 w 1779984"/>
                <a:gd name="connsiteY7" fmla="*/ 964154 h 1156989"/>
                <a:gd name="connsiteX8" fmla="*/ 0 w 1779984"/>
                <a:gd name="connsiteY8" fmla="*/ 192835 h 1156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9984" h="1156989">
                  <a:moveTo>
                    <a:pt x="0" y="192835"/>
                  </a:moveTo>
                  <a:cubicBezTo>
                    <a:pt x="0" y="86335"/>
                    <a:pt x="86335" y="0"/>
                    <a:pt x="192835" y="0"/>
                  </a:cubicBezTo>
                  <a:lnTo>
                    <a:pt x="1587149" y="0"/>
                  </a:lnTo>
                  <a:cubicBezTo>
                    <a:pt x="1693649" y="0"/>
                    <a:pt x="1779984" y="86335"/>
                    <a:pt x="1779984" y="192835"/>
                  </a:cubicBezTo>
                  <a:lnTo>
                    <a:pt x="1779984" y="964154"/>
                  </a:lnTo>
                  <a:cubicBezTo>
                    <a:pt x="1779984" y="1070654"/>
                    <a:pt x="1693649" y="1156989"/>
                    <a:pt x="1587149" y="1156989"/>
                  </a:cubicBezTo>
                  <a:lnTo>
                    <a:pt x="192835" y="1156989"/>
                  </a:lnTo>
                  <a:cubicBezTo>
                    <a:pt x="86335" y="1156989"/>
                    <a:pt x="0" y="1070654"/>
                    <a:pt x="0" y="964154"/>
                  </a:cubicBezTo>
                  <a:lnTo>
                    <a:pt x="0" y="19283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010" tIns="106010" rIns="106010" bIns="106010" numCol="1" spcCol="1270" anchor="ctr" anchorCtr="0">
              <a:noAutofit/>
            </a:bodyPr>
            <a:lstStyle/>
            <a:p>
              <a:pPr lvl="0" algn="ctr"/>
              <a:r>
                <a:rPr lang="en-GB" sz="1600" dirty="0" err="1"/>
                <a:t>Sunita</a:t>
              </a:r>
              <a:r>
                <a:rPr lang="en-GB" sz="1600" dirty="0"/>
                <a:t> is supported to meet </a:t>
              </a:r>
              <a:r>
                <a:rPr lang="en-GB" sz="1600" dirty="0" err="1"/>
                <a:t>Hanifa</a:t>
              </a:r>
              <a:r>
                <a:rPr lang="en-GB" sz="1600" dirty="0"/>
                <a:t> at shops or invite her over</a:t>
              </a:r>
            </a:p>
          </p:txBody>
        </p:sp>
        <p:sp>
          <p:nvSpPr>
            <p:cNvPr id="13" name="Freeform 12"/>
            <p:cNvSpPr/>
            <p:nvPr/>
          </p:nvSpPr>
          <p:spPr>
            <a:xfrm>
              <a:off x="3840797" y="414307"/>
              <a:ext cx="4620252" cy="4620251"/>
            </a:xfrm>
            <a:custGeom>
              <a:avLst/>
              <a:gdLst/>
              <a:ahLst/>
              <a:cxnLst/>
              <a:rect l="0" t="0" r="0" b="0"/>
              <a:pathLst>
                <a:path>
                  <a:moveTo>
                    <a:pt x="2593389" y="4602819"/>
                  </a:moveTo>
                  <a:arcTo wR="2310126" hR="2310126" stAng="4977406" swAng="845189"/>
                </a:path>
              </a:pathLst>
            </a:custGeom>
            <a:noFill/>
            <a:ln w="38100">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4" name="Freeform 13"/>
            <p:cNvSpPr/>
            <p:nvPr/>
          </p:nvSpPr>
          <p:spPr>
            <a:xfrm>
              <a:off x="3552977" y="4362022"/>
              <a:ext cx="2401282" cy="1477010"/>
            </a:xfrm>
            <a:custGeom>
              <a:avLst/>
              <a:gdLst>
                <a:gd name="connsiteX0" fmla="*/ 0 w 1779984"/>
                <a:gd name="connsiteY0" fmla="*/ 192835 h 1156989"/>
                <a:gd name="connsiteX1" fmla="*/ 192835 w 1779984"/>
                <a:gd name="connsiteY1" fmla="*/ 0 h 1156989"/>
                <a:gd name="connsiteX2" fmla="*/ 1587149 w 1779984"/>
                <a:gd name="connsiteY2" fmla="*/ 0 h 1156989"/>
                <a:gd name="connsiteX3" fmla="*/ 1779984 w 1779984"/>
                <a:gd name="connsiteY3" fmla="*/ 192835 h 1156989"/>
                <a:gd name="connsiteX4" fmla="*/ 1779984 w 1779984"/>
                <a:gd name="connsiteY4" fmla="*/ 964154 h 1156989"/>
                <a:gd name="connsiteX5" fmla="*/ 1587149 w 1779984"/>
                <a:gd name="connsiteY5" fmla="*/ 1156989 h 1156989"/>
                <a:gd name="connsiteX6" fmla="*/ 192835 w 1779984"/>
                <a:gd name="connsiteY6" fmla="*/ 1156989 h 1156989"/>
                <a:gd name="connsiteX7" fmla="*/ 0 w 1779984"/>
                <a:gd name="connsiteY7" fmla="*/ 964154 h 1156989"/>
                <a:gd name="connsiteX8" fmla="*/ 0 w 1779984"/>
                <a:gd name="connsiteY8" fmla="*/ 192835 h 1156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9984" h="1156989">
                  <a:moveTo>
                    <a:pt x="0" y="192835"/>
                  </a:moveTo>
                  <a:cubicBezTo>
                    <a:pt x="0" y="86335"/>
                    <a:pt x="86335" y="0"/>
                    <a:pt x="192835" y="0"/>
                  </a:cubicBezTo>
                  <a:lnTo>
                    <a:pt x="1587149" y="0"/>
                  </a:lnTo>
                  <a:cubicBezTo>
                    <a:pt x="1693649" y="0"/>
                    <a:pt x="1779984" y="86335"/>
                    <a:pt x="1779984" y="192835"/>
                  </a:cubicBezTo>
                  <a:lnTo>
                    <a:pt x="1779984" y="964154"/>
                  </a:lnTo>
                  <a:cubicBezTo>
                    <a:pt x="1779984" y="1070654"/>
                    <a:pt x="1693649" y="1156989"/>
                    <a:pt x="1587149" y="1156989"/>
                  </a:cubicBezTo>
                  <a:lnTo>
                    <a:pt x="192835" y="1156989"/>
                  </a:lnTo>
                  <a:cubicBezTo>
                    <a:pt x="86335" y="1156989"/>
                    <a:pt x="0" y="1070654"/>
                    <a:pt x="0" y="964154"/>
                  </a:cubicBezTo>
                  <a:lnTo>
                    <a:pt x="0" y="19283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010" tIns="106010" rIns="106010" bIns="106010" numCol="1" spcCol="1270" anchor="ctr" anchorCtr="0">
              <a:noAutofit/>
            </a:bodyPr>
            <a:lstStyle/>
            <a:p>
              <a:pPr lvl="0" algn="ctr"/>
              <a:r>
                <a:rPr lang="en-GB" sz="1600" dirty="0"/>
                <a:t>A volunteer offers to bring </a:t>
              </a:r>
              <a:r>
                <a:rPr lang="en-GB" sz="1600" dirty="0" err="1"/>
                <a:t>Sunita</a:t>
              </a:r>
              <a:r>
                <a:rPr lang="en-GB" sz="1600" dirty="0"/>
                <a:t> home once a month so  she goes that week and enjoys seeing her friends</a:t>
              </a:r>
            </a:p>
          </p:txBody>
        </p:sp>
        <p:sp>
          <p:nvSpPr>
            <p:cNvPr id="15" name="Freeform 14"/>
            <p:cNvSpPr/>
            <p:nvPr/>
          </p:nvSpPr>
          <p:spPr>
            <a:xfrm>
              <a:off x="4128617" y="543468"/>
              <a:ext cx="4620252" cy="4620252"/>
            </a:xfrm>
            <a:custGeom>
              <a:avLst/>
              <a:gdLst/>
              <a:ahLst/>
              <a:cxnLst/>
              <a:rect l="0" t="0" r="0" b="0"/>
              <a:pathLst>
                <a:path>
                  <a:moveTo>
                    <a:pt x="244996" y="3345463"/>
                  </a:moveTo>
                  <a:arcTo wR="2310126" hR="2310126" stAng="9202406" swAng="1359213"/>
                </a:path>
              </a:pathLst>
            </a:custGeom>
            <a:noFill/>
            <a:ln w="38100">
              <a:tailEnd type="arrow"/>
            </a:ln>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6" name="Freeform 15"/>
            <p:cNvSpPr/>
            <p:nvPr/>
          </p:nvSpPr>
          <p:spPr>
            <a:xfrm>
              <a:off x="2826496" y="1811584"/>
              <a:ext cx="2303565" cy="1399876"/>
            </a:xfrm>
            <a:custGeom>
              <a:avLst/>
              <a:gdLst>
                <a:gd name="connsiteX0" fmla="*/ 0 w 1779984"/>
                <a:gd name="connsiteY0" fmla="*/ 192835 h 1156989"/>
                <a:gd name="connsiteX1" fmla="*/ 192835 w 1779984"/>
                <a:gd name="connsiteY1" fmla="*/ 0 h 1156989"/>
                <a:gd name="connsiteX2" fmla="*/ 1587149 w 1779984"/>
                <a:gd name="connsiteY2" fmla="*/ 0 h 1156989"/>
                <a:gd name="connsiteX3" fmla="*/ 1779984 w 1779984"/>
                <a:gd name="connsiteY3" fmla="*/ 192835 h 1156989"/>
                <a:gd name="connsiteX4" fmla="*/ 1779984 w 1779984"/>
                <a:gd name="connsiteY4" fmla="*/ 964154 h 1156989"/>
                <a:gd name="connsiteX5" fmla="*/ 1587149 w 1779984"/>
                <a:gd name="connsiteY5" fmla="*/ 1156989 h 1156989"/>
                <a:gd name="connsiteX6" fmla="*/ 192835 w 1779984"/>
                <a:gd name="connsiteY6" fmla="*/ 1156989 h 1156989"/>
                <a:gd name="connsiteX7" fmla="*/ 0 w 1779984"/>
                <a:gd name="connsiteY7" fmla="*/ 964154 h 1156989"/>
                <a:gd name="connsiteX8" fmla="*/ 0 w 1779984"/>
                <a:gd name="connsiteY8" fmla="*/ 192835 h 1156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79984" h="1156989">
                  <a:moveTo>
                    <a:pt x="0" y="192835"/>
                  </a:moveTo>
                  <a:cubicBezTo>
                    <a:pt x="0" y="86335"/>
                    <a:pt x="86335" y="0"/>
                    <a:pt x="192835" y="0"/>
                  </a:cubicBezTo>
                  <a:lnTo>
                    <a:pt x="1587149" y="0"/>
                  </a:lnTo>
                  <a:cubicBezTo>
                    <a:pt x="1693649" y="0"/>
                    <a:pt x="1779984" y="86335"/>
                    <a:pt x="1779984" y="192835"/>
                  </a:cubicBezTo>
                  <a:lnTo>
                    <a:pt x="1779984" y="964154"/>
                  </a:lnTo>
                  <a:cubicBezTo>
                    <a:pt x="1779984" y="1070654"/>
                    <a:pt x="1693649" y="1156989"/>
                    <a:pt x="1587149" y="1156989"/>
                  </a:cubicBezTo>
                  <a:lnTo>
                    <a:pt x="192835" y="1156989"/>
                  </a:lnTo>
                  <a:cubicBezTo>
                    <a:pt x="86335" y="1156989"/>
                    <a:pt x="0" y="1070654"/>
                    <a:pt x="0" y="964154"/>
                  </a:cubicBezTo>
                  <a:lnTo>
                    <a:pt x="0" y="19283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6010" tIns="106010" rIns="106010" bIns="106010" numCol="1" spcCol="1270" anchor="ctr" anchorCtr="0">
              <a:noAutofit/>
            </a:bodyPr>
            <a:lstStyle/>
            <a:p>
              <a:pPr lvl="0" algn="ctr"/>
              <a:r>
                <a:rPr lang="en-GB" sz="1600" dirty="0" err="1"/>
                <a:t>Sunita</a:t>
              </a:r>
              <a:r>
                <a:rPr lang="en-GB" sz="1600" dirty="0"/>
                <a:t> feels happy seeing </a:t>
              </a:r>
              <a:r>
                <a:rPr lang="en-GB" sz="1600" dirty="0" err="1"/>
                <a:t>Hanifa</a:t>
              </a:r>
              <a:r>
                <a:rPr lang="en-GB" sz="1600" dirty="0"/>
                <a:t> and meeting the volunteer. She continues with her keep fit class  </a:t>
              </a:r>
            </a:p>
          </p:txBody>
        </p:sp>
      </p:grpSp>
    </p:spTree>
    <p:extLst>
      <p:ext uri="{BB962C8B-B14F-4D97-AF65-F5344CB8AC3E}">
        <p14:creationId xmlns:p14="http://schemas.microsoft.com/office/powerpoint/2010/main" val="4121355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0D2E1-B492-4ACC-8EA3-8268AEB54240}"/>
              </a:ext>
            </a:extLst>
          </p:cNvPr>
          <p:cNvSpPr>
            <a:spLocks noGrp="1"/>
          </p:cNvSpPr>
          <p:nvPr>
            <p:ph type="title"/>
          </p:nvPr>
        </p:nvSpPr>
        <p:spPr>
          <a:xfrm>
            <a:off x="838200" y="659965"/>
            <a:ext cx="10515600" cy="1325563"/>
          </a:xfrm>
        </p:spPr>
        <p:txBody>
          <a:bodyPr/>
          <a:lstStyle/>
          <a:p>
            <a:r>
              <a:rPr lang="en-GB" dirty="0"/>
              <a:t>Being connected with others</a:t>
            </a:r>
          </a:p>
        </p:txBody>
      </p:sp>
      <p:sp>
        <p:nvSpPr>
          <p:cNvPr id="3" name="Content Placeholder 2">
            <a:extLst>
              <a:ext uri="{FF2B5EF4-FFF2-40B4-BE49-F238E27FC236}">
                <a16:creationId xmlns:a16="http://schemas.microsoft.com/office/drawing/2014/main" id="{51AFABC8-52C0-4DC8-B8F9-6A4E80627A72}"/>
              </a:ext>
            </a:extLst>
          </p:cNvPr>
          <p:cNvSpPr>
            <a:spLocks noGrp="1"/>
          </p:cNvSpPr>
          <p:nvPr>
            <p:ph idx="1"/>
          </p:nvPr>
        </p:nvSpPr>
        <p:spPr>
          <a:xfrm>
            <a:off x="838200" y="2120465"/>
            <a:ext cx="10759170" cy="4351338"/>
          </a:xfrm>
        </p:spPr>
        <p:txBody>
          <a:bodyPr/>
          <a:lstStyle/>
          <a:p>
            <a:pPr marL="0" indent="0">
              <a:buNone/>
            </a:pPr>
            <a:r>
              <a:rPr lang="en-GB" b="1" dirty="0"/>
              <a:t>Aim </a:t>
            </a:r>
          </a:p>
          <a:p>
            <a:pPr marL="0" indent="0">
              <a:buNone/>
            </a:pPr>
            <a:r>
              <a:rPr lang="en-GB" dirty="0"/>
              <a:t>To learn how, in your day-to-day practice, you can play a role in supporting people to build and maintain connections as they grow older.</a:t>
            </a:r>
          </a:p>
          <a:p>
            <a:endParaRPr lang="en-GB" dirty="0"/>
          </a:p>
          <a:p>
            <a:endParaRPr lang="en-GB" dirty="0"/>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4.5</a:t>
            </a:r>
            <a:endParaRPr lang="en-US" sz="1400" dirty="0"/>
          </a:p>
        </p:txBody>
      </p:sp>
    </p:spTree>
    <p:extLst>
      <p:ext uri="{BB962C8B-B14F-4D97-AF65-F5344CB8AC3E}">
        <p14:creationId xmlns:p14="http://schemas.microsoft.com/office/powerpoint/2010/main" val="91212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7A1C8-E8E2-4328-AF96-449E5372F7D3}"/>
              </a:ext>
            </a:extLst>
          </p:cNvPr>
          <p:cNvSpPr>
            <a:spLocks noGrp="1"/>
          </p:cNvSpPr>
          <p:nvPr>
            <p:ph type="title"/>
          </p:nvPr>
        </p:nvSpPr>
        <p:spPr>
          <a:xfrm>
            <a:off x="838200" y="671305"/>
            <a:ext cx="10515600" cy="1325563"/>
          </a:xfrm>
        </p:spPr>
        <p:txBody>
          <a:bodyPr/>
          <a:lstStyle/>
          <a:p>
            <a:r>
              <a:rPr lang="en-GB" dirty="0"/>
              <a:t>Why might people become less connected as they grow older?</a:t>
            </a:r>
          </a:p>
        </p:txBody>
      </p:sp>
      <p:sp>
        <p:nvSpPr>
          <p:cNvPr id="3" name="Content Placeholder 2">
            <a:extLst>
              <a:ext uri="{FF2B5EF4-FFF2-40B4-BE49-F238E27FC236}">
                <a16:creationId xmlns:a16="http://schemas.microsoft.com/office/drawing/2014/main" id="{FD8A1696-7492-4ADD-90EB-FBD015354EEB}"/>
              </a:ext>
            </a:extLst>
          </p:cNvPr>
          <p:cNvSpPr>
            <a:spLocks noGrp="1"/>
          </p:cNvSpPr>
          <p:nvPr>
            <p:ph idx="1"/>
          </p:nvPr>
        </p:nvSpPr>
        <p:spPr>
          <a:xfrm>
            <a:off x="838200" y="2131805"/>
            <a:ext cx="10515600" cy="4351338"/>
          </a:xfrm>
        </p:spPr>
        <p:txBody>
          <a:bodyPr/>
          <a:lstStyle/>
          <a:p>
            <a:endParaRPr lang="en-GB" dirty="0"/>
          </a:p>
          <a:p>
            <a:pPr marL="0" indent="0">
              <a:buNone/>
            </a:pPr>
            <a:r>
              <a:rPr lang="en-GB" dirty="0"/>
              <a:t>What ideas do you have about why people might become less connected as they grow older?</a:t>
            </a:r>
          </a:p>
          <a:p>
            <a:endParaRPr lang="en-GB" dirty="0"/>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4.6</a:t>
            </a:r>
            <a:endParaRPr lang="en-US" sz="1400" dirty="0"/>
          </a:p>
        </p:txBody>
      </p:sp>
    </p:spTree>
    <p:extLst>
      <p:ext uri="{BB962C8B-B14F-4D97-AF65-F5344CB8AC3E}">
        <p14:creationId xmlns:p14="http://schemas.microsoft.com/office/powerpoint/2010/main" val="3127067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7011B-F10E-4499-B859-97EB127625FC}"/>
              </a:ext>
            </a:extLst>
          </p:cNvPr>
          <p:cNvSpPr>
            <a:spLocks noGrp="1"/>
          </p:cNvSpPr>
          <p:nvPr>
            <p:ph type="title"/>
          </p:nvPr>
        </p:nvSpPr>
        <p:spPr>
          <a:xfrm>
            <a:off x="838200" y="336905"/>
            <a:ext cx="11115670" cy="1325563"/>
          </a:xfrm>
        </p:spPr>
        <p:txBody>
          <a:bodyPr>
            <a:normAutofit/>
          </a:bodyPr>
          <a:lstStyle/>
          <a:p>
            <a:r>
              <a:rPr lang="en-GB" dirty="0"/>
              <a:t>How can you support people to be connected?</a:t>
            </a:r>
          </a:p>
        </p:txBody>
      </p:sp>
      <p:sp>
        <p:nvSpPr>
          <p:cNvPr id="3" name="Content Placeholder 2">
            <a:extLst>
              <a:ext uri="{FF2B5EF4-FFF2-40B4-BE49-F238E27FC236}">
                <a16:creationId xmlns:a16="http://schemas.microsoft.com/office/drawing/2014/main" id="{FAC22BFE-D40D-4737-88D5-25C60C877A6B}"/>
              </a:ext>
            </a:extLst>
          </p:cNvPr>
          <p:cNvSpPr>
            <a:spLocks noGrp="1"/>
          </p:cNvSpPr>
          <p:nvPr>
            <p:ph idx="1"/>
          </p:nvPr>
        </p:nvSpPr>
        <p:spPr>
          <a:xfrm>
            <a:off x="838200" y="1819685"/>
            <a:ext cx="10515600" cy="4351338"/>
          </a:xfrm>
        </p:spPr>
        <p:txBody>
          <a:bodyPr>
            <a:normAutofit/>
          </a:bodyPr>
          <a:lstStyle/>
          <a:p>
            <a:pPr marL="0" indent="0">
              <a:buNone/>
            </a:pPr>
            <a:r>
              <a:rPr lang="en-GB" sz="2200" b="1" dirty="0"/>
              <a:t>Task</a:t>
            </a:r>
          </a:p>
          <a:p>
            <a:r>
              <a:rPr lang="en-GB" sz="2200" dirty="0"/>
              <a:t>Read Learning Resource 4.1: How to keep people connected with others </a:t>
            </a:r>
          </a:p>
          <a:p>
            <a:r>
              <a:rPr lang="en-GB" sz="2200" dirty="0">
                <a:solidFill>
                  <a:prstClr val="black"/>
                </a:solidFill>
              </a:rPr>
              <a:t>Then look at Learning Resource 4.2: Your ideas to support someone you know to keep connected with others</a:t>
            </a:r>
            <a:r>
              <a:rPr lang="en-GB" sz="2200" i="1" dirty="0">
                <a:solidFill>
                  <a:prstClr val="black"/>
                </a:solidFill>
              </a:rPr>
              <a:t>. </a:t>
            </a:r>
          </a:p>
          <a:p>
            <a:r>
              <a:rPr lang="en-GB" sz="2200" dirty="0"/>
              <a:t>Think about a person you support who has lost, or you think is at risk of losing, connections as they get older.</a:t>
            </a:r>
          </a:p>
          <a:p>
            <a:r>
              <a:rPr lang="en-GB" sz="2200" dirty="0"/>
              <a:t>Use the left-hand column to note the changes. Then use the right-hand column to write down any ideas you could try to overcome some of these changes using either your own ideas or adapting ones from the table in Learning Resource 4.1. </a:t>
            </a:r>
          </a:p>
          <a:p>
            <a:r>
              <a:rPr lang="en-GB" sz="2200" dirty="0"/>
              <a:t>Initially work on your own, but if you wish you can discuss your ideas with someone else </a:t>
            </a:r>
            <a:br>
              <a:rPr lang="en-GB" sz="2200" dirty="0"/>
            </a:br>
            <a:r>
              <a:rPr lang="en-GB" sz="2200" dirty="0"/>
              <a:t>after 5 minutes. </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4.7</a:t>
            </a:r>
            <a:endParaRPr lang="en-US" sz="1400" dirty="0"/>
          </a:p>
        </p:txBody>
      </p:sp>
    </p:spTree>
    <p:extLst>
      <p:ext uri="{BB962C8B-B14F-4D97-AF65-F5344CB8AC3E}">
        <p14:creationId xmlns:p14="http://schemas.microsoft.com/office/powerpoint/2010/main" val="2710997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7011B-F10E-4499-B859-97EB127625FC}"/>
              </a:ext>
            </a:extLst>
          </p:cNvPr>
          <p:cNvSpPr>
            <a:spLocks noGrp="1"/>
          </p:cNvSpPr>
          <p:nvPr>
            <p:ph type="title"/>
          </p:nvPr>
        </p:nvSpPr>
        <p:spPr/>
        <p:txBody>
          <a:bodyPr/>
          <a:lstStyle/>
          <a:p>
            <a:r>
              <a:rPr lang="en-GB" dirty="0"/>
              <a:t>Feed back</a:t>
            </a:r>
          </a:p>
        </p:txBody>
      </p:sp>
      <p:sp>
        <p:nvSpPr>
          <p:cNvPr id="3" name="Content Placeholder 2">
            <a:extLst>
              <a:ext uri="{FF2B5EF4-FFF2-40B4-BE49-F238E27FC236}">
                <a16:creationId xmlns:a16="http://schemas.microsoft.com/office/drawing/2014/main" id="{FAC22BFE-D40D-4737-88D5-25C60C877A6B}"/>
              </a:ext>
            </a:extLst>
          </p:cNvPr>
          <p:cNvSpPr>
            <a:spLocks noGrp="1"/>
          </p:cNvSpPr>
          <p:nvPr>
            <p:ph idx="1"/>
          </p:nvPr>
        </p:nvSpPr>
        <p:spPr>
          <a:xfrm>
            <a:off x="838200" y="1825625"/>
            <a:ext cx="11238216" cy="4351338"/>
          </a:xfrm>
        </p:spPr>
        <p:txBody>
          <a:bodyPr/>
          <a:lstStyle/>
          <a:p>
            <a:pPr marL="0" indent="0">
              <a:buNone/>
            </a:pPr>
            <a:r>
              <a:rPr lang="en-GB" dirty="0"/>
              <a:t>Share one of your ideas to maintain or build connections.</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4.8</a:t>
            </a:r>
            <a:endParaRPr lang="en-US" sz="1400" dirty="0"/>
          </a:p>
        </p:txBody>
      </p:sp>
    </p:spTree>
    <p:extLst>
      <p:ext uri="{BB962C8B-B14F-4D97-AF65-F5344CB8AC3E}">
        <p14:creationId xmlns:p14="http://schemas.microsoft.com/office/powerpoint/2010/main" val="2356574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7011B-F10E-4499-B859-97EB127625FC}"/>
              </a:ext>
            </a:extLst>
          </p:cNvPr>
          <p:cNvSpPr>
            <a:spLocks noGrp="1"/>
          </p:cNvSpPr>
          <p:nvPr>
            <p:ph type="title"/>
          </p:nvPr>
        </p:nvSpPr>
        <p:spPr/>
        <p:txBody>
          <a:bodyPr/>
          <a:lstStyle/>
          <a:p>
            <a:r>
              <a:rPr lang="en-GB" dirty="0"/>
              <a:t>My portfolio</a:t>
            </a:r>
          </a:p>
        </p:txBody>
      </p:sp>
      <p:sp>
        <p:nvSpPr>
          <p:cNvPr id="3" name="Content Placeholder 2">
            <a:extLst>
              <a:ext uri="{FF2B5EF4-FFF2-40B4-BE49-F238E27FC236}">
                <a16:creationId xmlns:a16="http://schemas.microsoft.com/office/drawing/2014/main" id="{FAC22BFE-D40D-4737-88D5-25C60C877A6B}"/>
              </a:ext>
            </a:extLst>
          </p:cNvPr>
          <p:cNvSpPr>
            <a:spLocks noGrp="1"/>
          </p:cNvSpPr>
          <p:nvPr>
            <p:ph idx="1"/>
          </p:nvPr>
        </p:nvSpPr>
        <p:spPr/>
        <p:txBody>
          <a:bodyPr/>
          <a:lstStyle/>
          <a:p>
            <a:r>
              <a:rPr lang="en-GB" dirty="0"/>
              <a:t>Write one idea on a sticky note you will try in the next few weeks.  This may be one of your own ideas or could be someone else’s suggestion.</a:t>
            </a:r>
          </a:p>
          <a:p>
            <a:r>
              <a:rPr lang="en-GB" dirty="0"/>
              <a:t>Add the sticky note to your portfolio.</a:t>
            </a:r>
          </a:p>
        </p:txBody>
      </p:sp>
      <p:sp>
        <p:nvSpPr>
          <p:cNvPr id="4" name="Text Box 5"/>
          <p:cNvSpPr txBox="1">
            <a:spLocks noChangeArrowheads="1"/>
          </p:cNvSpPr>
          <p:nvPr/>
        </p:nvSpPr>
        <p:spPr bwMode="auto">
          <a:xfrm>
            <a:off x="0" y="76200"/>
            <a:ext cx="9144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457200">
              <a:defRPr sz="2400">
                <a:solidFill>
                  <a:schemeClr val="tx1"/>
                </a:solidFill>
                <a:latin typeface="Arial" charset="0"/>
                <a:ea typeface="ＭＳ Ｐゴシック" charset="0"/>
                <a:cs typeface="ＭＳ Ｐゴシック" charset="0"/>
              </a:defRPr>
            </a:lvl1pPr>
            <a:lvl2pPr marL="742950" indent="-285750" defTabSz="457200">
              <a:defRPr sz="2400">
                <a:solidFill>
                  <a:schemeClr val="tx1"/>
                </a:solidFill>
                <a:latin typeface="Arial" charset="0"/>
                <a:ea typeface="ＭＳ Ｐゴシック" charset="0"/>
              </a:defRPr>
            </a:lvl2pPr>
            <a:lvl3pPr marL="1143000" indent="-228600" defTabSz="457200">
              <a:defRPr sz="2400">
                <a:solidFill>
                  <a:schemeClr val="tx1"/>
                </a:solidFill>
                <a:latin typeface="Arial" charset="0"/>
                <a:ea typeface="ＭＳ Ｐゴシック" charset="0"/>
              </a:defRPr>
            </a:lvl3pPr>
            <a:lvl4pPr marL="1600200" indent="-228600" defTabSz="457200">
              <a:defRPr sz="2400">
                <a:solidFill>
                  <a:schemeClr val="tx1"/>
                </a:solidFill>
                <a:latin typeface="Arial" charset="0"/>
                <a:ea typeface="ＭＳ Ｐゴシック" charset="0"/>
              </a:defRPr>
            </a:lvl4pPr>
            <a:lvl5pPr marL="2057400" indent="-228600" defTabSz="4572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GB" sz="1400" dirty="0"/>
              <a:t>Slide 4.9</a:t>
            </a:r>
            <a:endParaRPr lang="en-US" sz="1400" dirty="0"/>
          </a:p>
        </p:txBody>
      </p:sp>
    </p:spTree>
    <p:extLst>
      <p:ext uri="{BB962C8B-B14F-4D97-AF65-F5344CB8AC3E}">
        <p14:creationId xmlns:p14="http://schemas.microsoft.com/office/powerpoint/2010/main" val="33359623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15730</TotalTime>
  <Words>883</Words>
  <Application>Microsoft Macintosh PowerPoint</Application>
  <PresentationFormat>Widescreen</PresentationFormat>
  <Paragraphs>94</Paragraphs>
  <Slides>16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ＭＳ Ｐゴシック</vt:lpstr>
      <vt:lpstr>Arial</vt:lpstr>
      <vt:lpstr>AvenirLTStd-Light</vt:lpstr>
      <vt:lpstr>Calibri</vt:lpstr>
      <vt:lpstr>Calibri Light</vt:lpstr>
      <vt:lpstr>Symbol</vt:lpstr>
      <vt:lpstr>Times New Roman</vt:lpstr>
      <vt:lpstr>Office Theme</vt:lpstr>
      <vt:lpstr>Module 4: Being active and involved in  later life</vt:lpstr>
      <vt:lpstr>Module 4: Plan of session</vt:lpstr>
      <vt:lpstr>Potential consequences of losing connections</vt:lpstr>
      <vt:lpstr>Potential benefits of staying connected</vt:lpstr>
      <vt:lpstr>Being connected with others</vt:lpstr>
      <vt:lpstr>Why might people become less connected as they grow older?</vt:lpstr>
      <vt:lpstr>How can you support people to be connected?</vt:lpstr>
      <vt:lpstr>Feed back</vt:lpstr>
      <vt:lpstr>My portfolio</vt:lpstr>
      <vt:lpstr>Adapting activities as people age</vt:lpstr>
      <vt:lpstr>Joyce’s story</vt:lpstr>
      <vt:lpstr>Feedback </vt:lpstr>
      <vt:lpstr>Making decisions in older age</vt:lpstr>
      <vt:lpstr>Key message about making decisions</vt:lpstr>
      <vt:lpstr>Big decisions as people get older</vt:lpstr>
      <vt:lpstr>What might help with making decisions?</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Growing older</dc:title>
  <dc:creator>Christine</dc:creator>
  <cp:lastModifiedBy>Emma Dawe</cp:lastModifiedBy>
  <cp:revision>123</cp:revision>
  <cp:lastPrinted>2019-07-14T20:31:44Z</cp:lastPrinted>
  <dcterms:created xsi:type="dcterms:W3CDTF">2019-03-19T16:37:06Z</dcterms:created>
  <dcterms:modified xsi:type="dcterms:W3CDTF">2019-12-23T12:54:04Z</dcterms:modified>
</cp:coreProperties>
</file>