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81" r:id="rId4"/>
    <p:sldId id="261" r:id="rId5"/>
    <p:sldId id="282" r:id="rId6"/>
    <p:sldId id="284" r:id="rId7"/>
    <p:sldId id="287" r:id="rId8"/>
    <p:sldId id="263" r:id="rId9"/>
    <p:sldId id="275" r:id="rId10"/>
    <p:sldId id="276" r:id="rId11"/>
    <p:sldId id="288" r:id="rId12"/>
    <p:sldId id="277" r:id="rId13"/>
    <p:sldId id="286" r:id="rId14"/>
  </p:sldIdLst>
  <p:sldSz cx="12192000" cy="6858000"/>
  <p:notesSz cx="6889750"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94"/>
  </p:normalViewPr>
  <p:slideViewPr>
    <p:cSldViewPr snapToGrid="0">
      <p:cViewPr varScale="1">
        <p:scale>
          <a:sx n="117" d="100"/>
          <a:sy n="117" d="100"/>
        </p:scale>
        <p:origin x="78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DFC5-C23C-49D2-9621-76E7995FC9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3E252D-7BB2-49F4-AB59-17093425C4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526497-538A-4F7A-8273-ACA77202CDB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088E314-BFF2-44C1-85CC-A56568864BF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F40729D-C96A-4CED-AC7E-BA9B3C0BC0D6}"/>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75625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5738F-04B9-43C4-8F5D-7E8A6C962E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D2D1D2-CD2B-454D-B9FF-C02C3BB182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BFED88-3978-44A9-82BF-5FD55947FC28}"/>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8D79F59-6C54-406F-891B-8EA5410A09C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7644F00-BB24-4762-948C-BFAA8E19C3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64010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85CDC-C78C-42B0-8C38-2E9AE335D7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5B078E-3EC4-4C54-86DC-94A002A827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CCFA43-2F6C-4E70-8B0B-094EE89C748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EE3E44F-E994-4BB4-A475-BDE44A0F11A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ADCD02C-8446-49B6-9060-D09F5C03B48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23403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C5E5-A9A4-4259-BF8D-ABDAE77B0C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3A352-B495-4ADE-AA0B-6A54BD533E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E93335-CC29-4128-A41A-175FDD32344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3A967C0F-9F69-46F0-98B5-D938CB500DA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A209D1F-A1B6-410E-9399-88D4BE5D1B70}"/>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06157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06CF-3014-4DD1-ABF0-806CE9F0B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2516128-5BCF-4ECE-B7D1-01803553C9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DB2272-79C7-45CC-BEE7-94B34B6AA3C6}"/>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CA7E8F66-4715-42DE-967C-186D6DE03CB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41C8FF4-BEEA-404C-879E-3D68832A6B7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420619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D80-F30B-4638-96B4-67CF322B64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43484A-343D-4AF2-B498-C025F06BDC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573CFF-DD2C-4E73-8971-46A28FCB2B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A55BBA9-9E65-404A-94DD-233BB0C0529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5F074B62-927D-4E61-BDA8-93E34C229D5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509A3DE-E9E9-4A62-B0C0-2A75764EA7D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45305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0CA8-8627-4854-BCCF-ECFDF95547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17225D-D2F1-4DA9-B8E2-9B004F2209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4D954-39F8-4F00-BAC6-333DA5DA8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759B38-52B5-43A2-93DD-2E1738D063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1E137F-3D48-4E22-AFF3-F1B81C9284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DCAFA3-7E46-41F6-A6F8-FA6B52B981DB}"/>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8" name="Footer Placeholder 7">
            <a:extLst>
              <a:ext uri="{FF2B5EF4-FFF2-40B4-BE49-F238E27FC236}">
                <a16:creationId xmlns:a16="http://schemas.microsoft.com/office/drawing/2014/main" id="{0DB4A5C5-B5A4-4230-A204-9EADEABB876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194C0EAD-A4CE-45AB-9B40-F948BD749E57}"/>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93163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3003-2674-41DB-94DB-1DA3EDDFD1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7493BD-4025-4EAF-A760-AB8039FD427F}"/>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4" name="Footer Placeholder 3">
            <a:extLst>
              <a:ext uri="{FF2B5EF4-FFF2-40B4-BE49-F238E27FC236}">
                <a16:creationId xmlns:a16="http://schemas.microsoft.com/office/drawing/2014/main" id="{BCA8C9C1-9325-4254-A113-22B67937475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8FB26F50-4411-4248-84D3-538167C27BA5}"/>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42094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ECDA3-A667-4F64-BE25-8E1D7E3A3C5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3" name="Footer Placeholder 2">
            <a:extLst>
              <a:ext uri="{FF2B5EF4-FFF2-40B4-BE49-F238E27FC236}">
                <a16:creationId xmlns:a16="http://schemas.microsoft.com/office/drawing/2014/main" id="{109A77E0-4A94-4D85-8888-EC36C5C8345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6A17E1C7-9115-40B5-B0D4-4C94B61E89CF}"/>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50891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3BBB-A86D-4A87-87DC-9C546DEF7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FE79B8-9CA6-49DF-9CE3-71FAB7B2D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2A21B2-D3FB-481D-A41F-F975462B9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A56D61-07CD-4660-8EAE-DAA821E33F11}"/>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EC650FFF-15CF-412E-B30B-7694BF13985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DFAB439-6220-427A-83D2-730B54B4C0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18532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F55C-2A46-44D2-9AE8-09C168BFA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6C57EA-D716-47DB-ABC1-6EC2306D50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4C3DB9-B077-467E-B189-90FC3E398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543A5-6B48-41F8-AAFD-E31A9F4E7BF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DEED0CC8-8F87-4A99-9E9F-A12CD3FCD43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58C562-1FDA-4279-ADA5-C641C58007A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620153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0F328F-396A-4ACD-9EE4-7BDF93684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AA536C-367A-4965-8253-2BDF1295E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7"/>
          <p:cNvSpPr>
            <a:spLocks noChangeArrowheads="1"/>
          </p:cNvSpPr>
          <p:nvPr userDrawn="1"/>
        </p:nvSpPr>
        <p:spPr bwMode="auto">
          <a:xfrm>
            <a:off x="0" y="6471190"/>
            <a:ext cx="12192000" cy="386810"/>
          </a:xfrm>
          <a:prstGeom prst="rect">
            <a:avLst/>
          </a:prstGeom>
          <a:solidFill>
            <a:srgbClr val="AEB59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9" name="Footer Placeholder 7"/>
          <p:cNvSpPr txBox="1">
            <a:spLocks/>
          </p:cNvSpPr>
          <p:nvPr userDrawn="1"/>
        </p:nvSpPr>
        <p:spPr bwMode="auto">
          <a:xfrm>
            <a:off x="826051" y="6468585"/>
            <a:ext cx="10604434"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167755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6AC84-D815-4868-B223-D66E7F3A218C}"/>
              </a:ext>
            </a:extLst>
          </p:cNvPr>
          <p:cNvSpPr>
            <a:spLocks noGrp="1"/>
          </p:cNvSpPr>
          <p:nvPr>
            <p:ph type="title"/>
          </p:nvPr>
        </p:nvSpPr>
        <p:spPr/>
        <p:txBody>
          <a:bodyPr/>
          <a:lstStyle/>
          <a:p>
            <a:r>
              <a:rPr lang="en-GB" b="1" dirty="0">
                <a:latin typeface="+mn-lt"/>
              </a:rPr>
              <a:t>Module 5: Home life</a:t>
            </a:r>
          </a:p>
        </p:txBody>
      </p:sp>
      <p:sp>
        <p:nvSpPr>
          <p:cNvPr id="3" name="Content Placeholder 2">
            <a:extLst>
              <a:ext uri="{FF2B5EF4-FFF2-40B4-BE49-F238E27FC236}">
                <a16:creationId xmlns:a16="http://schemas.microsoft.com/office/drawing/2014/main" id="{7235BA39-5470-49C3-8FF4-9B62F3B0AA6A}"/>
              </a:ext>
            </a:extLst>
          </p:cNvPr>
          <p:cNvSpPr>
            <a:spLocks noGrp="1"/>
          </p:cNvSpPr>
          <p:nvPr>
            <p:ph idx="1"/>
          </p:nvPr>
        </p:nvSpPr>
        <p:spPr>
          <a:xfrm>
            <a:off x="838200" y="1641487"/>
            <a:ext cx="10088324" cy="4535476"/>
          </a:xfrm>
        </p:spPr>
        <p:txBody>
          <a:bodyPr>
            <a:normAutofit fontScale="92500" lnSpcReduction="10000"/>
          </a:bodyPr>
          <a:lstStyle/>
          <a:p>
            <a:pPr marL="0" indent="0">
              <a:buNone/>
            </a:pPr>
            <a:r>
              <a:rPr lang="en-GB" b="1" dirty="0"/>
              <a:t>Aim </a:t>
            </a:r>
          </a:p>
          <a:p>
            <a:pPr marL="0" indent="0">
              <a:buNone/>
            </a:pPr>
            <a:r>
              <a:rPr lang="en-GB" dirty="0"/>
              <a:t>To understand how to adapt a person’s home environment and their support to make sure it is a place where they can relax and feel safe, whilst maintaining as much choice and independence as possible.</a:t>
            </a:r>
          </a:p>
          <a:p>
            <a:pPr marL="0" indent="0">
              <a:buNone/>
            </a:pPr>
            <a:endParaRPr lang="en-GB" dirty="0"/>
          </a:p>
          <a:p>
            <a:pPr marL="0" indent="0">
              <a:buNone/>
            </a:pPr>
            <a:r>
              <a:rPr lang="en-GB" b="1" dirty="0"/>
              <a:t>Learning outcomes</a:t>
            </a:r>
          </a:p>
          <a:p>
            <a:pPr marL="0" indent="0">
              <a:buNone/>
            </a:pPr>
            <a:r>
              <a:rPr lang="en-GB" dirty="0"/>
              <a:t>To know how to improve a person’s home environment to make it safer and more comfortable. </a:t>
            </a:r>
          </a:p>
          <a:p>
            <a:pPr marL="0" indent="0">
              <a:buNone/>
            </a:pPr>
            <a:r>
              <a:rPr lang="en-GB" dirty="0"/>
              <a:t>To gain ideas to promote a person’s independence, choice and well-being at home.</a:t>
            </a:r>
          </a:p>
          <a:p>
            <a:pPr marL="0" indent="0">
              <a:buNone/>
            </a:pPr>
            <a:r>
              <a:rPr lang="en-GB" dirty="0"/>
              <a:t>To gain confidence about having conversations about moving home.</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5.1</a:t>
            </a:r>
            <a:endParaRPr lang="en-US" sz="1400" dirty="0"/>
          </a:p>
        </p:txBody>
      </p:sp>
      <p:sp>
        <p:nvSpPr>
          <p:cNvPr id="6" name="Rectangle 7"/>
          <p:cNvSpPr>
            <a:spLocks noChangeArrowheads="1"/>
          </p:cNvSpPr>
          <p:nvPr/>
        </p:nvSpPr>
        <p:spPr bwMode="auto">
          <a:xfrm>
            <a:off x="0" y="6471190"/>
            <a:ext cx="12192000" cy="386810"/>
          </a:xfrm>
          <a:prstGeom prst="rect">
            <a:avLst/>
          </a:prstGeom>
          <a:solidFill>
            <a:srgbClr val="AEB59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7" name="Footer Placeholder 7"/>
          <p:cNvSpPr txBox="1">
            <a:spLocks/>
          </p:cNvSpPr>
          <p:nvPr/>
        </p:nvSpPr>
        <p:spPr bwMode="auto">
          <a:xfrm>
            <a:off x="826051" y="6468585"/>
            <a:ext cx="10604434"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185106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621BF-91A2-4424-B53E-1A5C065D044C}"/>
              </a:ext>
            </a:extLst>
          </p:cNvPr>
          <p:cNvSpPr>
            <a:spLocks noGrp="1"/>
          </p:cNvSpPr>
          <p:nvPr>
            <p:ph type="title"/>
          </p:nvPr>
        </p:nvSpPr>
        <p:spPr/>
        <p:txBody>
          <a:bodyPr/>
          <a:lstStyle/>
          <a:p>
            <a:r>
              <a:rPr lang="en-GB" dirty="0"/>
              <a:t>Breaking down activities: example</a:t>
            </a:r>
          </a:p>
        </p:txBody>
      </p:sp>
      <p:graphicFrame>
        <p:nvGraphicFramePr>
          <p:cNvPr id="4" name="Content Placeholder 3">
            <a:extLst>
              <a:ext uri="{FF2B5EF4-FFF2-40B4-BE49-F238E27FC236}">
                <a16:creationId xmlns:a16="http://schemas.microsoft.com/office/drawing/2014/main" id="{2453A281-5C0F-4926-B5F2-203FAECFBAD0}"/>
              </a:ext>
            </a:extLst>
          </p:cNvPr>
          <p:cNvGraphicFramePr>
            <a:graphicFrameLocks noGrp="1"/>
          </p:cNvGraphicFramePr>
          <p:nvPr>
            <p:ph idx="1"/>
            <p:extLst>
              <p:ext uri="{D42A27DB-BD31-4B8C-83A1-F6EECF244321}">
                <p14:modId xmlns:p14="http://schemas.microsoft.com/office/powerpoint/2010/main" val="3730816214"/>
              </p:ext>
            </p:extLst>
          </p:nvPr>
        </p:nvGraphicFramePr>
        <p:xfrm>
          <a:off x="849549" y="1851025"/>
          <a:ext cx="10504251" cy="4221143"/>
        </p:xfrm>
        <a:graphic>
          <a:graphicData uri="http://schemas.openxmlformats.org/drawingml/2006/table">
            <a:tbl>
              <a:tblPr firstRow="1" bandRow="1">
                <a:tableStyleId>{5C22544A-7EE6-4342-B048-85BDC9FD1C3A}</a:tableStyleId>
              </a:tblPr>
              <a:tblGrid>
                <a:gridCol w="3564529">
                  <a:extLst>
                    <a:ext uri="{9D8B030D-6E8A-4147-A177-3AD203B41FA5}">
                      <a16:colId xmlns:a16="http://schemas.microsoft.com/office/drawing/2014/main" val="3219403202"/>
                    </a:ext>
                  </a:extLst>
                </a:gridCol>
                <a:gridCol w="6939722">
                  <a:extLst>
                    <a:ext uri="{9D8B030D-6E8A-4147-A177-3AD203B41FA5}">
                      <a16:colId xmlns:a16="http://schemas.microsoft.com/office/drawing/2014/main" val="4093290261"/>
                    </a:ext>
                  </a:extLst>
                </a:gridCol>
              </a:tblGrid>
              <a:tr h="770566">
                <a:tc>
                  <a:txBody>
                    <a:bodyPr/>
                    <a:lstStyle/>
                    <a:p>
                      <a:endParaRPr lang="en-GB" dirty="0"/>
                    </a:p>
                  </a:txBody>
                  <a:tcPr/>
                </a:tc>
                <a:tc>
                  <a:txBody>
                    <a:bodyPr/>
                    <a:lstStyle/>
                    <a:p>
                      <a:r>
                        <a:rPr lang="en-GB" dirty="0"/>
                        <a:t>Cleaning and tidying my bedroom</a:t>
                      </a:r>
                    </a:p>
                  </a:txBody>
                  <a:tcPr/>
                </a:tc>
                <a:extLst>
                  <a:ext uri="{0D108BD9-81ED-4DB2-BD59-A6C34878D82A}">
                    <a16:rowId xmlns:a16="http://schemas.microsoft.com/office/drawing/2014/main" val="2595113822"/>
                  </a:ext>
                </a:extLst>
              </a:tr>
              <a:tr h="232721">
                <a:tc>
                  <a:txBody>
                    <a:bodyPr/>
                    <a:lstStyle/>
                    <a:p>
                      <a:r>
                        <a:rPr lang="en-GB" dirty="0"/>
                        <a:t>Can continue doing on my own</a:t>
                      </a:r>
                    </a:p>
                  </a:txBody>
                  <a:tcPr/>
                </a:tc>
                <a:tc>
                  <a:txBody>
                    <a:bodyPr/>
                    <a:lstStyle/>
                    <a:p>
                      <a:r>
                        <a:rPr lang="en-GB" dirty="0"/>
                        <a:t>Dusting furniture</a:t>
                      </a:r>
                    </a:p>
                    <a:p>
                      <a:r>
                        <a:rPr lang="en-GB" dirty="0"/>
                        <a:t>Taking off pillow cases for washing</a:t>
                      </a:r>
                    </a:p>
                    <a:p>
                      <a:r>
                        <a:rPr lang="en-GB" dirty="0"/>
                        <a:t>Empty bin</a:t>
                      </a:r>
                    </a:p>
                  </a:txBody>
                  <a:tcPr/>
                </a:tc>
                <a:extLst>
                  <a:ext uri="{0D108BD9-81ED-4DB2-BD59-A6C34878D82A}">
                    <a16:rowId xmlns:a16="http://schemas.microsoft.com/office/drawing/2014/main" val="18829129"/>
                  </a:ext>
                </a:extLst>
              </a:tr>
              <a:tr h="0">
                <a:tc>
                  <a:txBody>
                    <a:bodyPr/>
                    <a:lstStyle/>
                    <a:p>
                      <a:r>
                        <a:rPr lang="en-GB" dirty="0"/>
                        <a:t>Can do parts of it but need someone helping me out</a:t>
                      </a:r>
                    </a:p>
                  </a:txBody>
                  <a:tcPr/>
                </a:tc>
                <a:tc>
                  <a:txBody>
                    <a:bodyPr/>
                    <a:lstStyle/>
                    <a:p>
                      <a:r>
                        <a:rPr lang="en-GB" dirty="0"/>
                        <a:t>Tidying drawers</a:t>
                      </a:r>
                    </a:p>
                  </a:txBody>
                  <a:tcPr/>
                </a:tc>
                <a:extLst>
                  <a:ext uri="{0D108BD9-81ED-4DB2-BD59-A6C34878D82A}">
                    <a16:rowId xmlns:a16="http://schemas.microsoft.com/office/drawing/2014/main" val="742407361"/>
                  </a:ext>
                </a:extLst>
              </a:tr>
              <a:tr h="873436">
                <a:tc>
                  <a:txBody>
                    <a:bodyPr/>
                    <a:lstStyle/>
                    <a:p>
                      <a:r>
                        <a:rPr lang="en-GB" dirty="0"/>
                        <a:t>Need support whilst doing all of the task (e.g. </a:t>
                      </a:r>
                      <a:r>
                        <a:rPr lang="en-GB"/>
                        <a:t>hand </a:t>
                      </a:r>
                      <a:r>
                        <a:rPr lang="en-GB" dirty="0"/>
                        <a:t>over hand)</a:t>
                      </a:r>
                    </a:p>
                  </a:txBody>
                  <a:tcPr/>
                </a:tc>
                <a:tc>
                  <a:txBody>
                    <a:bodyPr/>
                    <a:lstStyle/>
                    <a:p>
                      <a:r>
                        <a:rPr lang="en-GB" dirty="0"/>
                        <a:t>Taking duvet off for washing and putting back on</a:t>
                      </a:r>
                    </a:p>
                    <a:p>
                      <a:endParaRPr lang="en-GB" dirty="0"/>
                    </a:p>
                  </a:txBody>
                  <a:tcPr/>
                </a:tc>
                <a:extLst>
                  <a:ext uri="{0D108BD9-81ED-4DB2-BD59-A6C34878D82A}">
                    <a16:rowId xmlns:a16="http://schemas.microsoft.com/office/drawing/2014/main" val="4145433146"/>
                  </a:ext>
                </a:extLst>
              </a:tr>
              <a:tr h="1022661">
                <a:tc>
                  <a:txBody>
                    <a:bodyPr/>
                    <a:lstStyle/>
                    <a:p>
                      <a:r>
                        <a:rPr lang="en-GB" dirty="0"/>
                        <a:t>No longer feel able to do it and would like someone else to do it</a:t>
                      </a:r>
                    </a:p>
                    <a:p>
                      <a:endParaRPr lang="en-GB" dirty="0"/>
                    </a:p>
                  </a:txBody>
                  <a:tcPr/>
                </a:tc>
                <a:tc>
                  <a:txBody>
                    <a:bodyPr/>
                    <a:lstStyle/>
                    <a:p>
                      <a:r>
                        <a:rPr lang="en-GB" dirty="0"/>
                        <a:t>Hoovering the carpet</a:t>
                      </a:r>
                    </a:p>
                  </a:txBody>
                  <a:tcPr/>
                </a:tc>
                <a:extLst>
                  <a:ext uri="{0D108BD9-81ED-4DB2-BD59-A6C34878D82A}">
                    <a16:rowId xmlns:a16="http://schemas.microsoft.com/office/drawing/2014/main" val="4247125178"/>
                  </a:ext>
                </a:extLst>
              </a:tr>
            </a:tbl>
          </a:graphicData>
        </a:graphic>
      </p:graphicFrame>
      <p:sp>
        <p:nvSpPr>
          <p:cNvPr id="5"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5.10</a:t>
            </a:r>
            <a:endParaRPr lang="en-US" sz="1400" dirty="0"/>
          </a:p>
        </p:txBody>
      </p:sp>
    </p:spTree>
    <p:extLst>
      <p:ext uri="{BB962C8B-B14F-4D97-AF65-F5344CB8AC3E}">
        <p14:creationId xmlns:p14="http://schemas.microsoft.com/office/powerpoint/2010/main" val="78662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8FBA-8A1C-47C3-BCB0-027A78362E5A}"/>
              </a:ext>
            </a:extLst>
          </p:cNvPr>
          <p:cNvSpPr>
            <a:spLocks noGrp="1"/>
          </p:cNvSpPr>
          <p:nvPr>
            <p:ph type="title"/>
          </p:nvPr>
        </p:nvSpPr>
        <p:spPr/>
        <p:txBody>
          <a:bodyPr/>
          <a:lstStyle/>
          <a:p>
            <a:r>
              <a:rPr lang="en-GB" dirty="0"/>
              <a:t>Well-being at home</a:t>
            </a:r>
          </a:p>
        </p:txBody>
      </p:sp>
      <p:sp>
        <p:nvSpPr>
          <p:cNvPr id="3" name="Text Placeholder 2">
            <a:extLst>
              <a:ext uri="{FF2B5EF4-FFF2-40B4-BE49-F238E27FC236}">
                <a16:creationId xmlns:a16="http://schemas.microsoft.com/office/drawing/2014/main" id="{531CA5ED-7E4B-4A62-A1F5-3438BA03F7C9}"/>
              </a:ext>
            </a:extLst>
          </p:cNvPr>
          <p:cNvSpPr>
            <a:spLocks noGrp="1"/>
          </p:cNvSpPr>
          <p:nvPr>
            <p:ph type="body" idx="1"/>
          </p:nvPr>
        </p:nvSpPr>
        <p:spPr>
          <a:xfrm>
            <a:off x="839788" y="1453505"/>
            <a:ext cx="5157787" cy="823912"/>
          </a:xfrm>
        </p:spPr>
        <p:txBody>
          <a:bodyPr/>
          <a:lstStyle/>
          <a:p>
            <a:r>
              <a:rPr lang="en-GB" dirty="0"/>
              <a:t>Planting bulbs</a:t>
            </a:r>
          </a:p>
        </p:txBody>
      </p:sp>
      <p:sp>
        <p:nvSpPr>
          <p:cNvPr id="4" name="Content Placeholder 3">
            <a:extLst>
              <a:ext uri="{FF2B5EF4-FFF2-40B4-BE49-F238E27FC236}">
                <a16:creationId xmlns:a16="http://schemas.microsoft.com/office/drawing/2014/main" id="{CDF663A1-2910-4504-8B3D-CE2784AA39C9}"/>
              </a:ext>
            </a:extLst>
          </p:cNvPr>
          <p:cNvSpPr>
            <a:spLocks noGrp="1"/>
          </p:cNvSpPr>
          <p:nvPr>
            <p:ph sz="half" idx="2"/>
          </p:nvPr>
        </p:nvSpPr>
        <p:spPr>
          <a:xfrm>
            <a:off x="839788" y="2277417"/>
            <a:ext cx="5157787" cy="3684588"/>
          </a:xfrm>
        </p:spPr>
        <p:txBody>
          <a:bodyPr>
            <a:normAutofit/>
          </a:bodyPr>
          <a:lstStyle/>
          <a:p>
            <a:r>
              <a:rPr lang="en-GB" sz="2400" dirty="0"/>
              <a:t>Learning a new skill/having a new interest</a:t>
            </a:r>
          </a:p>
          <a:p>
            <a:r>
              <a:rPr lang="en-GB" sz="2400" dirty="0"/>
              <a:t>Connection to living things</a:t>
            </a:r>
          </a:p>
          <a:p>
            <a:r>
              <a:rPr lang="en-GB" sz="2400" dirty="0"/>
              <a:t>Responsibility/nurturing</a:t>
            </a:r>
          </a:p>
          <a:p>
            <a:r>
              <a:rPr lang="en-GB" sz="2400" dirty="0"/>
              <a:t>Enjoyment </a:t>
            </a:r>
          </a:p>
          <a:p>
            <a:r>
              <a:rPr lang="en-GB" sz="2400" dirty="0"/>
              <a:t>Relaxation </a:t>
            </a:r>
          </a:p>
          <a:p>
            <a:r>
              <a:rPr lang="en-GB" sz="2400" dirty="0"/>
              <a:t>Growing things to share with others	</a:t>
            </a:r>
          </a:p>
          <a:p>
            <a:endParaRPr lang="en-GB" sz="2400" dirty="0"/>
          </a:p>
        </p:txBody>
      </p:sp>
      <p:sp>
        <p:nvSpPr>
          <p:cNvPr id="5" name="Text Placeholder 4">
            <a:extLst>
              <a:ext uri="{FF2B5EF4-FFF2-40B4-BE49-F238E27FC236}">
                <a16:creationId xmlns:a16="http://schemas.microsoft.com/office/drawing/2014/main" id="{3439EAC6-B49A-4B4E-A35F-8BA5D05F59C7}"/>
              </a:ext>
            </a:extLst>
          </p:cNvPr>
          <p:cNvSpPr>
            <a:spLocks noGrp="1"/>
          </p:cNvSpPr>
          <p:nvPr>
            <p:ph type="body" sz="quarter" idx="3"/>
          </p:nvPr>
        </p:nvSpPr>
        <p:spPr>
          <a:xfrm>
            <a:off x="6172200" y="1453505"/>
            <a:ext cx="5183188" cy="823912"/>
          </a:xfrm>
        </p:spPr>
        <p:txBody>
          <a:bodyPr/>
          <a:lstStyle/>
          <a:p>
            <a:r>
              <a:rPr lang="en-GB" dirty="0"/>
              <a:t>Listening to pieces of music</a:t>
            </a:r>
          </a:p>
        </p:txBody>
      </p:sp>
      <p:sp>
        <p:nvSpPr>
          <p:cNvPr id="6" name="Content Placeholder 5">
            <a:extLst>
              <a:ext uri="{FF2B5EF4-FFF2-40B4-BE49-F238E27FC236}">
                <a16:creationId xmlns:a16="http://schemas.microsoft.com/office/drawing/2014/main" id="{BA24A595-0367-4130-924E-45F0560ACA2E}"/>
              </a:ext>
            </a:extLst>
          </p:cNvPr>
          <p:cNvSpPr>
            <a:spLocks noGrp="1"/>
          </p:cNvSpPr>
          <p:nvPr>
            <p:ph sz="quarter" idx="4"/>
          </p:nvPr>
        </p:nvSpPr>
        <p:spPr>
          <a:xfrm>
            <a:off x="6172200" y="2277417"/>
            <a:ext cx="5183188" cy="3684588"/>
          </a:xfrm>
        </p:spPr>
        <p:txBody>
          <a:bodyPr>
            <a:normAutofit/>
          </a:bodyPr>
          <a:lstStyle/>
          <a:p>
            <a:r>
              <a:rPr lang="en-GB" sz="2400" dirty="0"/>
              <a:t>Making choices </a:t>
            </a:r>
          </a:p>
          <a:p>
            <a:r>
              <a:rPr lang="en-GB" sz="2400" dirty="0"/>
              <a:t>Learning about new pieces of music</a:t>
            </a:r>
          </a:p>
          <a:p>
            <a:r>
              <a:rPr lang="en-GB" sz="2400" dirty="0"/>
              <a:t>Sensory stimulation</a:t>
            </a:r>
          </a:p>
          <a:p>
            <a:r>
              <a:rPr lang="en-GB" sz="2400" dirty="0"/>
              <a:t>Relaxation</a:t>
            </a:r>
          </a:p>
          <a:p>
            <a:r>
              <a:rPr lang="en-GB" sz="2400" dirty="0"/>
              <a:t>Sharing pleasure of music with others</a:t>
            </a:r>
          </a:p>
          <a:p>
            <a:endParaRPr lang="en-GB" sz="2400" dirty="0"/>
          </a:p>
          <a:p>
            <a:endParaRPr lang="en-GB" sz="2400" dirty="0"/>
          </a:p>
        </p:txBody>
      </p:sp>
      <p:sp>
        <p:nvSpPr>
          <p:cNvPr id="7"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5.11</a:t>
            </a:r>
            <a:endParaRPr lang="en-US" sz="1400" dirty="0"/>
          </a:p>
        </p:txBody>
      </p:sp>
    </p:spTree>
    <p:extLst>
      <p:ext uri="{BB962C8B-B14F-4D97-AF65-F5344CB8AC3E}">
        <p14:creationId xmlns:p14="http://schemas.microsoft.com/office/powerpoint/2010/main" val="192624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E712-A51C-4E19-8158-9E3F35791B72}"/>
              </a:ext>
            </a:extLst>
          </p:cNvPr>
          <p:cNvSpPr>
            <a:spLocks noGrp="1"/>
          </p:cNvSpPr>
          <p:nvPr>
            <p:ph type="title"/>
          </p:nvPr>
        </p:nvSpPr>
        <p:spPr/>
        <p:txBody>
          <a:bodyPr/>
          <a:lstStyle/>
          <a:p>
            <a:r>
              <a:rPr lang="en-GB" dirty="0"/>
              <a:t>Where will I live?</a:t>
            </a:r>
          </a:p>
        </p:txBody>
      </p:sp>
      <p:sp>
        <p:nvSpPr>
          <p:cNvPr id="3" name="Content Placeholder 2">
            <a:extLst>
              <a:ext uri="{FF2B5EF4-FFF2-40B4-BE49-F238E27FC236}">
                <a16:creationId xmlns:a16="http://schemas.microsoft.com/office/drawing/2014/main" id="{167B180E-712A-4161-8871-B8CAC9233538}"/>
              </a:ext>
            </a:extLst>
          </p:cNvPr>
          <p:cNvSpPr>
            <a:spLocks noGrp="1"/>
          </p:cNvSpPr>
          <p:nvPr>
            <p:ph idx="1"/>
          </p:nvPr>
        </p:nvSpPr>
        <p:spPr/>
        <p:txBody>
          <a:bodyPr/>
          <a:lstStyle/>
          <a:p>
            <a:pPr marL="0" indent="0">
              <a:buNone/>
            </a:pPr>
            <a:r>
              <a:rPr lang="en-GB" b="1" dirty="0"/>
              <a:t>Aim</a:t>
            </a:r>
          </a:p>
          <a:p>
            <a:pPr marL="0" indent="0">
              <a:buNone/>
            </a:pPr>
            <a:r>
              <a:rPr lang="en-GB" dirty="0"/>
              <a:t>To gain confidence about having conversations regarding the possibilities of needing to move home.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5.12</a:t>
            </a:r>
            <a:endParaRPr lang="en-US" sz="1400" dirty="0"/>
          </a:p>
        </p:txBody>
      </p:sp>
    </p:spTree>
    <p:extLst>
      <p:ext uri="{BB962C8B-B14F-4D97-AF65-F5344CB8AC3E}">
        <p14:creationId xmlns:p14="http://schemas.microsoft.com/office/powerpoint/2010/main" val="1940963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AC3DB-6C80-4911-80A3-9062E7EF18A8}"/>
              </a:ext>
            </a:extLst>
          </p:cNvPr>
          <p:cNvSpPr>
            <a:spLocks noGrp="1"/>
          </p:cNvSpPr>
          <p:nvPr>
            <p:ph type="title"/>
          </p:nvPr>
        </p:nvSpPr>
        <p:spPr/>
        <p:txBody>
          <a:bodyPr/>
          <a:lstStyle/>
          <a:p>
            <a:r>
              <a:rPr lang="en-GB" dirty="0"/>
              <a:t>Ian’s worries </a:t>
            </a:r>
          </a:p>
        </p:txBody>
      </p:sp>
      <p:sp>
        <p:nvSpPr>
          <p:cNvPr id="3" name="Content Placeholder 2">
            <a:extLst>
              <a:ext uri="{FF2B5EF4-FFF2-40B4-BE49-F238E27FC236}">
                <a16:creationId xmlns:a16="http://schemas.microsoft.com/office/drawing/2014/main" id="{DEB1E870-7861-4462-ADAC-BCB79A6D6734}"/>
              </a:ext>
            </a:extLst>
          </p:cNvPr>
          <p:cNvSpPr>
            <a:spLocks noGrp="1"/>
          </p:cNvSpPr>
          <p:nvPr>
            <p:ph idx="1"/>
          </p:nvPr>
        </p:nvSpPr>
        <p:spPr>
          <a:xfrm>
            <a:off x="838200" y="1595336"/>
            <a:ext cx="10515600" cy="4581627"/>
          </a:xfrm>
        </p:spPr>
        <p:txBody>
          <a:bodyPr>
            <a:normAutofit fontScale="92500" lnSpcReduction="10000"/>
          </a:bodyPr>
          <a:lstStyle/>
          <a:p>
            <a:pPr marL="0" indent="0">
              <a:buNone/>
            </a:pPr>
            <a:r>
              <a:rPr lang="en-GB" b="1" dirty="0"/>
              <a:t>Task</a:t>
            </a:r>
          </a:p>
          <a:p>
            <a:pPr marL="0" indent="0">
              <a:buNone/>
            </a:pPr>
            <a:r>
              <a:rPr lang="en-GB" dirty="0"/>
              <a:t>Watch the film clip</a:t>
            </a:r>
            <a:r>
              <a:rPr lang="en-GB" b="1" dirty="0"/>
              <a:t> </a:t>
            </a:r>
            <a:r>
              <a:rPr lang="en-GB" dirty="0"/>
              <a:t>and read Ian’s worries</a:t>
            </a:r>
            <a:r>
              <a:rPr lang="en-GB"/>
              <a:t>, below, </a:t>
            </a:r>
            <a:r>
              <a:rPr lang="en-GB" dirty="0"/>
              <a:t>about needing to move home in the future. Think about what you could do to support him now with his worry and as time passes and he may need to move home.</a:t>
            </a:r>
          </a:p>
          <a:p>
            <a:r>
              <a:rPr lang="en-GB" dirty="0"/>
              <a:t>‘In the future there will be big decisions to take such as where I might live.’</a:t>
            </a:r>
          </a:p>
          <a:p>
            <a:r>
              <a:rPr lang="en-GB" dirty="0"/>
              <a:t>‘Will someone do an assessment and say I should no longer be living on my own but need to live in a home?’</a:t>
            </a:r>
          </a:p>
          <a:p>
            <a:r>
              <a:rPr lang="en-GB" dirty="0"/>
              <a:t>‘When I can’t live on my own any more, life changes completely. What would a home be like? Will I have enough money – how will it work?’</a:t>
            </a:r>
          </a:p>
          <a:p>
            <a:r>
              <a:rPr lang="en-GB" dirty="0"/>
              <a:t>‘I want to be somewhere I can stay safe but I also want to live on my own as long as possible.’</a:t>
            </a:r>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5.13</a:t>
            </a:r>
            <a:endParaRPr lang="en-US" sz="1400" dirty="0"/>
          </a:p>
        </p:txBody>
      </p:sp>
    </p:spTree>
    <p:extLst>
      <p:ext uri="{BB962C8B-B14F-4D97-AF65-F5344CB8AC3E}">
        <p14:creationId xmlns:p14="http://schemas.microsoft.com/office/powerpoint/2010/main" val="277675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D5C2-9F80-4DE3-81F1-CCB9E7FF793F}"/>
              </a:ext>
            </a:extLst>
          </p:cNvPr>
          <p:cNvSpPr>
            <a:spLocks noGrp="1"/>
          </p:cNvSpPr>
          <p:nvPr>
            <p:ph type="title"/>
          </p:nvPr>
        </p:nvSpPr>
        <p:spPr/>
        <p:txBody>
          <a:bodyPr/>
          <a:lstStyle/>
          <a:p>
            <a:r>
              <a:rPr lang="en-GB" dirty="0"/>
              <a:t>Plan of session: Home life</a:t>
            </a:r>
          </a:p>
        </p:txBody>
      </p:sp>
      <p:graphicFrame>
        <p:nvGraphicFramePr>
          <p:cNvPr id="4" name="Content Placeholder 3">
            <a:extLst>
              <a:ext uri="{FF2B5EF4-FFF2-40B4-BE49-F238E27FC236}">
                <a16:creationId xmlns:a16="http://schemas.microsoft.com/office/drawing/2014/main" id="{41C857A3-2158-4BE2-B78B-6883621388B2}"/>
              </a:ext>
            </a:extLst>
          </p:cNvPr>
          <p:cNvGraphicFramePr>
            <a:graphicFrameLocks noGrp="1"/>
          </p:cNvGraphicFramePr>
          <p:nvPr>
            <p:ph idx="1"/>
            <p:extLst>
              <p:ext uri="{D42A27DB-BD31-4B8C-83A1-F6EECF244321}">
                <p14:modId xmlns:p14="http://schemas.microsoft.com/office/powerpoint/2010/main" val="597790843"/>
              </p:ext>
            </p:extLst>
          </p:nvPr>
        </p:nvGraphicFramePr>
        <p:xfrm>
          <a:off x="838199" y="1825624"/>
          <a:ext cx="10595043" cy="2704751"/>
        </p:xfrm>
        <a:graphic>
          <a:graphicData uri="http://schemas.openxmlformats.org/drawingml/2006/table">
            <a:tbl>
              <a:tblPr firstRow="1" bandRow="1">
                <a:tableStyleId>{5C22544A-7EE6-4342-B048-85BDC9FD1C3A}</a:tableStyleId>
              </a:tblPr>
              <a:tblGrid>
                <a:gridCol w="1868491">
                  <a:extLst>
                    <a:ext uri="{9D8B030D-6E8A-4147-A177-3AD203B41FA5}">
                      <a16:colId xmlns:a16="http://schemas.microsoft.com/office/drawing/2014/main" val="4002853172"/>
                    </a:ext>
                  </a:extLst>
                </a:gridCol>
                <a:gridCol w="5194871">
                  <a:extLst>
                    <a:ext uri="{9D8B030D-6E8A-4147-A177-3AD203B41FA5}">
                      <a16:colId xmlns:a16="http://schemas.microsoft.com/office/drawing/2014/main" val="3052122310"/>
                    </a:ext>
                  </a:extLst>
                </a:gridCol>
                <a:gridCol w="3531681">
                  <a:extLst>
                    <a:ext uri="{9D8B030D-6E8A-4147-A177-3AD203B41FA5}">
                      <a16:colId xmlns:a16="http://schemas.microsoft.com/office/drawing/2014/main" val="1633487875"/>
                    </a:ext>
                  </a:extLst>
                </a:gridCol>
              </a:tblGrid>
              <a:tr h="462375">
                <a:tc>
                  <a:txBody>
                    <a:bodyPr/>
                    <a:lstStyle/>
                    <a:p>
                      <a:endParaRPr lang="en-GB" dirty="0"/>
                    </a:p>
                  </a:txBody>
                  <a:tcPr/>
                </a:tc>
                <a:tc>
                  <a:txBody>
                    <a:bodyPr/>
                    <a:lstStyle/>
                    <a:p>
                      <a:r>
                        <a:rPr lang="en-GB" dirty="0"/>
                        <a:t>Activity</a:t>
                      </a:r>
                    </a:p>
                  </a:txBody>
                  <a:tcPr/>
                </a:tc>
                <a:tc>
                  <a:txBody>
                    <a:bodyPr/>
                    <a:lstStyle/>
                    <a:p>
                      <a:r>
                        <a:rPr lang="en-GB" dirty="0"/>
                        <a:t>Duration</a:t>
                      </a:r>
                    </a:p>
                  </a:txBody>
                  <a:tcPr/>
                </a:tc>
                <a:extLst>
                  <a:ext uri="{0D108BD9-81ED-4DB2-BD59-A6C34878D82A}">
                    <a16:rowId xmlns:a16="http://schemas.microsoft.com/office/drawing/2014/main" val="3845531880"/>
                  </a:ext>
                </a:extLst>
              </a:tr>
              <a:tr h="855251">
                <a:tc>
                  <a:txBody>
                    <a:bodyPr/>
                    <a:lstStyle/>
                    <a:p>
                      <a:endParaRPr lang="en-GB"/>
                    </a:p>
                  </a:txBody>
                  <a:tcPr/>
                </a:tc>
                <a:tc>
                  <a:txBody>
                    <a:bodyPr/>
                    <a:lstStyle/>
                    <a:p>
                      <a:r>
                        <a:rPr lang="en-GB" dirty="0"/>
                        <a:t>Introduction</a:t>
                      </a:r>
                    </a:p>
                  </a:txBody>
                  <a:tcPr/>
                </a:tc>
                <a:tc>
                  <a:txBody>
                    <a:bodyPr/>
                    <a:lstStyle/>
                    <a:p>
                      <a:r>
                        <a:rPr lang="en-GB" dirty="0"/>
                        <a:t>5 minutes</a:t>
                      </a:r>
                    </a:p>
                  </a:txBody>
                  <a:tcPr/>
                </a:tc>
                <a:extLst>
                  <a:ext uri="{0D108BD9-81ED-4DB2-BD59-A6C34878D82A}">
                    <a16:rowId xmlns:a16="http://schemas.microsoft.com/office/drawing/2014/main" val="887739729"/>
                  </a:ext>
                </a:extLst>
              </a:tr>
              <a:tr h="462375">
                <a:tc>
                  <a:txBody>
                    <a:bodyPr/>
                    <a:lstStyle/>
                    <a:p>
                      <a:r>
                        <a:rPr lang="en-GB" dirty="0"/>
                        <a:t>Exercise 1</a:t>
                      </a:r>
                    </a:p>
                  </a:txBody>
                  <a:tcPr/>
                </a:tc>
                <a:tc>
                  <a:txBody>
                    <a:bodyPr/>
                    <a:lstStyle/>
                    <a:p>
                      <a:r>
                        <a:rPr lang="en-GB" dirty="0"/>
                        <a:t>Comfort and safety at home</a:t>
                      </a:r>
                    </a:p>
                  </a:txBody>
                  <a:tcPr/>
                </a:tc>
                <a:tc>
                  <a:txBody>
                    <a:bodyPr/>
                    <a:lstStyle/>
                    <a:p>
                      <a:r>
                        <a:rPr lang="en-GB" dirty="0"/>
                        <a:t>30 minutes</a:t>
                      </a:r>
                    </a:p>
                  </a:txBody>
                  <a:tcPr/>
                </a:tc>
                <a:extLst>
                  <a:ext uri="{0D108BD9-81ED-4DB2-BD59-A6C34878D82A}">
                    <a16:rowId xmlns:a16="http://schemas.microsoft.com/office/drawing/2014/main" val="3825081475"/>
                  </a:ext>
                </a:extLst>
              </a:tr>
              <a:tr h="462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Exercise 2</a:t>
                      </a:r>
                    </a:p>
                  </a:txBody>
                  <a:tcPr/>
                </a:tc>
                <a:tc>
                  <a:txBody>
                    <a:bodyPr/>
                    <a:lstStyle/>
                    <a:p>
                      <a:r>
                        <a:rPr lang="en-GB" dirty="0"/>
                        <a:t>Activities at home</a:t>
                      </a:r>
                    </a:p>
                  </a:txBody>
                  <a:tcPr/>
                </a:tc>
                <a:tc>
                  <a:txBody>
                    <a:bodyPr/>
                    <a:lstStyle/>
                    <a:p>
                      <a:r>
                        <a:rPr lang="en-GB" dirty="0"/>
                        <a:t>15 minutes</a:t>
                      </a:r>
                    </a:p>
                  </a:txBody>
                  <a:tcPr/>
                </a:tc>
                <a:extLst>
                  <a:ext uri="{0D108BD9-81ED-4DB2-BD59-A6C34878D82A}">
                    <a16:rowId xmlns:a16="http://schemas.microsoft.com/office/drawing/2014/main" val="1244041125"/>
                  </a:ext>
                </a:extLst>
              </a:tr>
              <a:tr h="462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Exercise 3</a:t>
                      </a:r>
                    </a:p>
                  </a:txBody>
                  <a:tcPr/>
                </a:tc>
                <a:tc>
                  <a:txBody>
                    <a:bodyPr/>
                    <a:lstStyle/>
                    <a:p>
                      <a:r>
                        <a:rPr lang="en-GB" dirty="0"/>
                        <a:t>Where will I live</a:t>
                      </a:r>
                    </a:p>
                  </a:txBody>
                  <a:tcPr/>
                </a:tc>
                <a:tc>
                  <a:txBody>
                    <a:bodyPr/>
                    <a:lstStyle/>
                    <a:p>
                      <a:r>
                        <a:rPr lang="en-GB" dirty="0"/>
                        <a:t>20 minutes</a:t>
                      </a:r>
                    </a:p>
                  </a:txBody>
                  <a:tcPr/>
                </a:tc>
                <a:extLst>
                  <a:ext uri="{0D108BD9-81ED-4DB2-BD59-A6C34878D82A}">
                    <a16:rowId xmlns:a16="http://schemas.microsoft.com/office/drawing/2014/main" val="674007612"/>
                  </a:ext>
                </a:extLst>
              </a:tr>
            </a:tbl>
          </a:graphicData>
        </a:graphic>
      </p:graphicFrame>
      <p:sp>
        <p:nvSpPr>
          <p:cNvPr id="5"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5.2</a:t>
            </a:r>
            <a:endParaRPr lang="en-US" sz="1400" dirty="0"/>
          </a:p>
        </p:txBody>
      </p:sp>
    </p:spTree>
    <p:extLst>
      <p:ext uri="{BB962C8B-B14F-4D97-AF65-F5344CB8AC3E}">
        <p14:creationId xmlns:p14="http://schemas.microsoft.com/office/powerpoint/2010/main" val="290605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80F01-A665-42E8-9596-40C9A7CC1E19}"/>
              </a:ext>
            </a:extLst>
          </p:cNvPr>
          <p:cNvSpPr>
            <a:spLocks noGrp="1"/>
          </p:cNvSpPr>
          <p:nvPr>
            <p:ph type="title"/>
          </p:nvPr>
        </p:nvSpPr>
        <p:spPr/>
        <p:txBody>
          <a:bodyPr/>
          <a:lstStyle/>
          <a:p>
            <a:r>
              <a:rPr lang="en-GB" dirty="0"/>
              <a:t>Importance of home life</a:t>
            </a:r>
          </a:p>
        </p:txBody>
      </p:sp>
      <p:sp>
        <p:nvSpPr>
          <p:cNvPr id="3" name="Content Placeholder 2">
            <a:extLst>
              <a:ext uri="{FF2B5EF4-FFF2-40B4-BE49-F238E27FC236}">
                <a16:creationId xmlns:a16="http://schemas.microsoft.com/office/drawing/2014/main" id="{63A99C4B-953A-4190-A061-96E20E0A12C5}"/>
              </a:ext>
            </a:extLst>
          </p:cNvPr>
          <p:cNvSpPr>
            <a:spLocks noGrp="1"/>
          </p:cNvSpPr>
          <p:nvPr>
            <p:ph idx="1"/>
          </p:nvPr>
        </p:nvSpPr>
        <p:spPr/>
        <p:txBody>
          <a:bodyPr/>
          <a:lstStyle/>
          <a:p>
            <a:r>
              <a:rPr lang="en-GB" dirty="0"/>
              <a:t>Why might someone’s life at home become more important as they grow older?</a:t>
            </a:r>
          </a:p>
          <a:p>
            <a:endParaRPr lang="en-GB" dirty="0"/>
          </a:p>
          <a:p>
            <a:pPr marL="0" indent="0">
              <a:buNone/>
            </a:pPr>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5.3</a:t>
            </a:r>
            <a:endParaRPr lang="en-US" sz="1400" dirty="0"/>
          </a:p>
        </p:txBody>
      </p:sp>
    </p:spTree>
    <p:extLst>
      <p:ext uri="{BB962C8B-B14F-4D97-AF65-F5344CB8AC3E}">
        <p14:creationId xmlns:p14="http://schemas.microsoft.com/office/powerpoint/2010/main" val="313967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55B71-A4DA-4493-B4D6-AEAE8BDB8532}"/>
              </a:ext>
            </a:extLst>
          </p:cNvPr>
          <p:cNvSpPr>
            <a:spLocks noGrp="1"/>
          </p:cNvSpPr>
          <p:nvPr>
            <p:ph type="title"/>
          </p:nvPr>
        </p:nvSpPr>
        <p:spPr>
          <a:xfrm>
            <a:off x="838200" y="688639"/>
            <a:ext cx="10515600" cy="1325563"/>
          </a:xfrm>
        </p:spPr>
        <p:txBody>
          <a:bodyPr/>
          <a:lstStyle/>
          <a:p>
            <a:r>
              <a:rPr lang="en-GB" dirty="0"/>
              <a:t>Comfort and safety at home</a:t>
            </a:r>
          </a:p>
        </p:txBody>
      </p:sp>
      <p:sp>
        <p:nvSpPr>
          <p:cNvPr id="3" name="Content Placeholder 2">
            <a:extLst>
              <a:ext uri="{FF2B5EF4-FFF2-40B4-BE49-F238E27FC236}">
                <a16:creationId xmlns:a16="http://schemas.microsoft.com/office/drawing/2014/main" id="{7AA6DC5A-DD7B-4FB0-8197-6C73A324101A}"/>
              </a:ext>
            </a:extLst>
          </p:cNvPr>
          <p:cNvSpPr>
            <a:spLocks noGrp="1"/>
          </p:cNvSpPr>
          <p:nvPr>
            <p:ph idx="1"/>
          </p:nvPr>
        </p:nvSpPr>
        <p:spPr>
          <a:xfrm>
            <a:off x="938469" y="2128349"/>
            <a:ext cx="10515600" cy="4351338"/>
          </a:xfrm>
        </p:spPr>
        <p:txBody>
          <a:bodyPr/>
          <a:lstStyle/>
          <a:p>
            <a:pPr marL="0" indent="0">
              <a:buNone/>
            </a:pPr>
            <a:r>
              <a:rPr lang="en-GB" b="1" dirty="0"/>
              <a:t>Aim</a:t>
            </a:r>
          </a:p>
          <a:p>
            <a:pPr marL="0" indent="0">
              <a:buNone/>
            </a:pPr>
            <a:r>
              <a:rPr lang="en-GB" dirty="0"/>
              <a:t>To know how to improve a person’s environment at home to make it safer and more comfortable.</a:t>
            </a:r>
          </a:p>
          <a:p>
            <a:pPr marL="0" indent="0">
              <a:buNone/>
            </a:pPr>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5.4</a:t>
            </a:r>
            <a:endParaRPr lang="en-US" sz="1400" dirty="0"/>
          </a:p>
        </p:txBody>
      </p:sp>
    </p:spTree>
    <p:extLst>
      <p:ext uri="{BB962C8B-B14F-4D97-AF65-F5344CB8AC3E}">
        <p14:creationId xmlns:p14="http://schemas.microsoft.com/office/powerpoint/2010/main" val="1246263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99BE-58F1-4DA5-A1A6-580D54923EE0}"/>
              </a:ext>
            </a:extLst>
          </p:cNvPr>
          <p:cNvSpPr>
            <a:spLocks noGrp="1"/>
          </p:cNvSpPr>
          <p:nvPr>
            <p:ph type="title"/>
          </p:nvPr>
        </p:nvSpPr>
        <p:spPr>
          <a:xfrm>
            <a:off x="838200" y="198025"/>
            <a:ext cx="10515600" cy="1325563"/>
          </a:xfrm>
        </p:spPr>
        <p:txBody>
          <a:bodyPr/>
          <a:lstStyle/>
          <a:p>
            <a:r>
              <a:rPr lang="en-GB" dirty="0"/>
              <a:t>Bringing warmth</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5.5</a:t>
            </a:r>
            <a:endParaRPr lang="en-US" sz="1400" dirty="0"/>
          </a:p>
        </p:txBody>
      </p:sp>
      <p:sp>
        <p:nvSpPr>
          <p:cNvPr id="3" name="Rectangle 2">
            <a:extLst>
              <a:ext uri="{FF2B5EF4-FFF2-40B4-BE49-F238E27FC236}">
                <a16:creationId xmlns:a16="http://schemas.microsoft.com/office/drawing/2014/main" id="{5E6C41B8-EDC3-CD4A-9700-F8335101F14A}"/>
              </a:ext>
            </a:extLst>
          </p:cNvPr>
          <p:cNvSpPr/>
          <p:nvPr/>
        </p:nvSpPr>
        <p:spPr>
          <a:xfrm>
            <a:off x="838200" y="1933089"/>
            <a:ext cx="9775004" cy="1384995"/>
          </a:xfrm>
          <a:prstGeom prst="rect">
            <a:avLst/>
          </a:prstGeom>
        </p:spPr>
        <p:txBody>
          <a:bodyPr wrap="square">
            <a:spAutoFit/>
          </a:bodyPr>
          <a:lstStyle/>
          <a:p>
            <a:r>
              <a:rPr lang="en-GB" sz="2800" dirty="0"/>
              <a:t>Simple changes can help to make time at home more comfortable and enjoyable. The changes for Marcus were all small, easy to achieve and inexpensive. </a:t>
            </a:r>
            <a:endParaRPr lang="en-US" sz="2800" dirty="0"/>
          </a:p>
        </p:txBody>
      </p:sp>
    </p:spTree>
    <p:extLst>
      <p:ext uri="{BB962C8B-B14F-4D97-AF65-F5344CB8AC3E}">
        <p14:creationId xmlns:p14="http://schemas.microsoft.com/office/powerpoint/2010/main" val="56219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99BE-58F1-4DA5-A1A6-580D54923EE0}"/>
              </a:ext>
            </a:extLst>
          </p:cNvPr>
          <p:cNvSpPr>
            <a:spLocks noGrp="1"/>
          </p:cNvSpPr>
          <p:nvPr>
            <p:ph type="title"/>
          </p:nvPr>
        </p:nvSpPr>
        <p:spPr>
          <a:xfrm>
            <a:off x="838199" y="676657"/>
            <a:ext cx="10763655" cy="1325563"/>
          </a:xfrm>
        </p:spPr>
        <p:txBody>
          <a:bodyPr/>
          <a:lstStyle/>
          <a:p>
            <a:r>
              <a:rPr lang="en-GB" dirty="0"/>
              <a:t>Making changes at home</a:t>
            </a:r>
          </a:p>
        </p:txBody>
      </p:sp>
      <p:sp>
        <p:nvSpPr>
          <p:cNvPr id="3" name="Content Placeholder 2">
            <a:extLst>
              <a:ext uri="{FF2B5EF4-FFF2-40B4-BE49-F238E27FC236}">
                <a16:creationId xmlns:a16="http://schemas.microsoft.com/office/drawing/2014/main" id="{3031F34B-5D53-4797-95DA-B89E60FA229E}"/>
              </a:ext>
            </a:extLst>
          </p:cNvPr>
          <p:cNvSpPr>
            <a:spLocks noGrp="1"/>
          </p:cNvSpPr>
          <p:nvPr>
            <p:ph idx="1"/>
          </p:nvPr>
        </p:nvSpPr>
        <p:spPr/>
        <p:txBody>
          <a:bodyPr/>
          <a:lstStyle/>
          <a:p>
            <a:pPr marL="0" indent="0">
              <a:buNone/>
            </a:pPr>
            <a:endParaRPr lang="en-GB" dirty="0"/>
          </a:p>
          <a:p>
            <a:pPr marL="0" indent="0">
              <a:buNone/>
            </a:pPr>
            <a:r>
              <a:rPr lang="en-GB" b="1" dirty="0"/>
              <a:t>Task</a:t>
            </a:r>
            <a:r>
              <a:rPr lang="en-GB" dirty="0"/>
              <a:t> </a:t>
            </a:r>
          </a:p>
          <a:p>
            <a:pPr marL="0" indent="0">
              <a:buNone/>
            </a:pPr>
            <a:r>
              <a:rPr lang="en-GB" dirty="0"/>
              <a:t>Use </a:t>
            </a:r>
            <a:r>
              <a:rPr lang="en-GB" b="1" dirty="0"/>
              <a:t>Learning Resource 5.2: Making changes at home: template </a:t>
            </a:r>
            <a:r>
              <a:rPr lang="en-GB" dirty="0"/>
              <a:t>to write down changes you could explore with a person or group of people in relation to the factors in the left-hand column.</a:t>
            </a:r>
          </a:p>
          <a:p>
            <a:pPr marL="0" indent="0">
              <a:buNone/>
            </a:pPr>
            <a:r>
              <a:rPr lang="en-GB" dirty="0"/>
              <a:t>Use ideas from the </a:t>
            </a:r>
            <a:r>
              <a:rPr lang="en-GB" dirty="0" err="1"/>
              <a:t>handout</a:t>
            </a:r>
            <a:r>
              <a:rPr lang="en-GB" dirty="0"/>
              <a:t> and the film clip if they are helpful.</a:t>
            </a:r>
          </a:p>
          <a:p>
            <a:pPr marL="0" indent="0">
              <a:buNone/>
            </a:pPr>
            <a:r>
              <a:rPr lang="en-GB" dirty="0"/>
              <a:t>You have 7-8 minutes to write down your ideas and will then be asked for feedback.</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5.6</a:t>
            </a:r>
            <a:endParaRPr lang="en-US" sz="1400" dirty="0"/>
          </a:p>
        </p:txBody>
      </p:sp>
    </p:spTree>
    <p:extLst>
      <p:ext uri="{BB962C8B-B14F-4D97-AF65-F5344CB8AC3E}">
        <p14:creationId xmlns:p14="http://schemas.microsoft.com/office/powerpoint/2010/main" val="204299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6BA50-606C-4533-9F29-D0B564887127}"/>
              </a:ext>
            </a:extLst>
          </p:cNvPr>
          <p:cNvSpPr>
            <a:spLocks noGrp="1"/>
          </p:cNvSpPr>
          <p:nvPr>
            <p:ph type="title"/>
          </p:nvPr>
        </p:nvSpPr>
        <p:spPr/>
        <p:txBody>
          <a:bodyPr/>
          <a:lstStyle/>
          <a:p>
            <a:r>
              <a:rPr lang="en-GB" dirty="0"/>
              <a:t>Feedback </a:t>
            </a:r>
          </a:p>
        </p:txBody>
      </p:sp>
      <p:sp>
        <p:nvSpPr>
          <p:cNvPr id="3" name="Content Placeholder 2">
            <a:extLst>
              <a:ext uri="{FF2B5EF4-FFF2-40B4-BE49-F238E27FC236}">
                <a16:creationId xmlns:a16="http://schemas.microsoft.com/office/drawing/2014/main" id="{7C4B9E19-03D7-4624-80F8-E42AAC6A1A24}"/>
              </a:ext>
            </a:extLst>
          </p:cNvPr>
          <p:cNvSpPr>
            <a:spLocks noGrp="1"/>
          </p:cNvSpPr>
          <p:nvPr>
            <p:ph idx="1"/>
          </p:nvPr>
        </p:nvSpPr>
        <p:spPr>
          <a:xfrm>
            <a:off x="827059" y="1446868"/>
            <a:ext cx="10515600" cy="4351338"/>
          </a:xfrm>
        </p:spPr>
        <p:txBody>
          <a:bodyPr/>
          <a:lstStyle/>
          <a:p>
            <a:pPr marL="0" indent="0">
              <a:buNone/>
            </a:pPr>
            <a:endParaRPr lang="en-GB" dirty="0"/>
          </a:p>
          <a:p>
            <a:pPr marL="0" indent="0">
              <a:buNone/>
            </a:pPr>
            <a:r>
              <a:rPr lang="en-GB" dirty="0"/>
              <a:t>Share one idea that you have written down.</a:t>
            </a:r>
          </a:p>
          <a:p>
            <a:pPr marL="0" indent="0">
              <a:buNone/>
            </a:pPr>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5.7</a:t>
            </a:r>
            <a:endParaRPr lang="en-US" sz="1400" dirty="0"/>
          </a:p>
        </p:txBody>
      </p:sp>
    </p:spTree>
    <p:extLst>
      <p:ext uri="{BB962C8B-B14F-4D97-AF65-F5344CB8AC3E}">
        <p14:creationId xmlns:p14="http://schemas.microsoft.com/office/powerpoint/2010/main" val="21759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A1C8-E8E2-4328-AF96-449E5372F7D3}"/>
              </a:ext>
            </a:extLst>
          </p:cNvPr>
          <p:cNvSpPr>
            <a:spLocks noGrp="1"/>
          </p:cNvSpPr>
          <p:nvPr>
            <p:ph type="title"/>
          </p:nvPr>
        </p:nvSpPr>
        <p:spPr/>
        <p:txBody>
          <a:bodyPr/>
          <a:lstStyle/>
          <a:p>
            <a:r>
              <a:rPr lang="en-GB" dirty="0"/>
              <a:t>What will you go away and do?</a:t>
            </a:r>
          </a:p>
        </p:txBody>
      </p:sp>
      <p:sp>
        <p:nvSpPr>
          <p:cNvPr id="3" name="Content Placeholder 2">
            <a:extLst>
              <a:ext uri="{FF2B5EF4-FFF2-40B4-BE49-F238E27FC236}">
                <a16:creationId xmlns:a16="http://schemas.microsoft.com/office/drawing/2014/main" id="{FD8A1696-7492-4ADD-90EB-FBD015354EEB}"/>
              </a:ext>
            </a:extLst>
          </p:cNvPr>
          <p:cNvSpPr>
            <a:spLocks noGrp="1"/>
          </p:cNvSpPr>
          <p:nvPr>
            <p:ph idx="1"/>
          </p:nvPr>
        </p:nvSpPr>
        <p:spPr/>
        <p:txBody>
          <a:bodyPr/>
          <a:lstStyle/>
          <a:p>
            <a:pPr marL="0" indent="0">
              <a:buNone/>
            </a:pPr>
            <a:r>
              <a:rPr lang="en-GB" dirty="0"/>
              <a:t>On a sticky note write one idea that you identified or that has been suggested that you would like to  implement and what your first step will be to make this happen. Stick this in your Portfolio.</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5.8</a:t>
            </a:r>
            <a:endParaRPr lang="en-US" sz="1400" dirty="0"/>
          </a:p>
        </p:txBody>
      </p:sp>
    </p:spTree>
    <p:extLst>
      <p:ext uri="{BB962C8B-B14F-4D97-AF65-F5344CB8AC3E}">
        <p14:creationId xmlns:p14="http://schemas.microsoft.com/office/powerpoint/2010/main" val="3127067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E1A3A-4DFD-4DC8-8542-19F0DCDDD524}"/>
              </a:ext>
            </a:extLst>
          </p:cNvPr>
          <p:cNvSpPr>
            <a:spLocks noGrp="1"/>
          </p:cNvSpPr>
          <p:nvPr>
            <p:ph type="title"/>
          </p:nvPr>
        </p:nvSpPr>
        <p:spPr/>
        <p:txBody>
          <a:bodyPr/>
          <a:lstStyle/>
          <a:p>
            <a:r>
              <a:rPr lang="en-GB" dirty="0"/>
              <a:t>Activities at home</a:t>
            </a:r>
          </a:p>
        </p:txBody>
      </p:sp>
      <p:sp>
        <p:nvSpPr>
          <p:cNvPr id="3" name="Content Placeholder 2">
            <a:extLst>
              <a:ext uri="{FF2B5EF4-FFF2-40B4-BE49-F238E27FC236}">
                <a16:creationId xmlns:a16="http://schemas.microsoft.com/office/drawing/2014/main" id="{AFF07663-9398-46E5-9B98-02C44B256CA4}"/>
              </a:ext>
            </a:extLst>
          </p:cNvPr>
          <p:cNvSpPr>
            <a:spLocks noGrp="1"/>
          </p:cNvSpPr>
          <p:nvPr>
            <p:ph idx="1"/>
          </p:nvPr>
        </p:nvSpPr>
        <p:spPr/>
        <p:txBody>
          <a:bodyPr/>
          <a:lstStyle/>
          <a:p>
            <a:pPr marL="0" indent="0">
              <a:buNone/>
            </a:pPr>
            <a:r>
              <a:rPr lang="en-GB" b="1" dirty="0"/>
              <a:t>Aim </a:t>
            </a:r>
          </a:p>
          <a:p>
            <a:pPr marL="0" indent="0">
              <a:buNone/>
            </a:pPr>
            <a:r>
              <a:rPr lang="en-GB" dirty="0"/>
              <a:t>To gain ideas to support people to be involved with daily living and leisure activities that encourage their independence, make life enjoyable and promote their well-being.</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5.9</a:t>
            </a:r>
            <a:endParaRPr lang="en-US" sz="1400" dirty="0"/>
          </a:p>
        </p:txBody>
      </p:sp>
    </p:spTree>
    <p:extLst>
      <p:ext uri="{BB962C8B-B14F-4D97-AF65-F5344CB8AC3E}">
        <p14:creationId xmlns:p14="http://schemas.microsoft.com/office/powerpoint/2010/main" val="1445409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17871</TotalTime>
  <Words>708</Words>
  <Application>Microsoft Macintosh PowerPoint</Application>
  <PresentationFormat>Widescreen</PresentationFormat>
  <Paragraphs>94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AvenirLTStd-Light</vt:lpstr>
      <vt:lpstr>Calibri</vt:lpstr>
      <vt:lpstr>Calibri Light</vt:lpstr>
      <vt:lpstr>Office Theme</vt:lpstr>
      <vt:lpstr>Module 5: Home life</vt:lpstr>
      <vt:lpstr>Plan of session: Home life</vt:lpstr>
      <vt:lpstr>Importance of home life</vt:lpstr>
      <vt:lpstr>Comfort and safety at home</vt:lpstr>
      <vt:lpstr>Bringing warmth</vt:lpstr>
      <vt:lpstr>Making changes at home</vt:lpstr>
      <vt:lpstr>Feedback </vt:lpstr>
      <vt:lpstr>What will you go away and do?</vt:lpstr>
      <vt:lpstr>Activities at home</vt:lpstr>
      <vt:lpstr>Breaking down activities: example</vt:lpstr>
      <vt:lpstr>Well-being at home</vt:lpstr>
      <vt:lpstr>Where will I live?</vt:lpstr>
      <vt:lpstr>Ian’s worries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older</dc:title>
  <dc:creator>Christine</dc:creator>
  <cp:lastModifiedBy>Tony Pitt</cp:lastModifiedBy>
  <cp:revision>127</cp:revision>
  <cp:lastPrinted>2019-07-19T07:43:07Z</cp:lastPrinted>
  <dcterms:created xsi:type="dcterms:W3CDTF">2019-03-19T16:37:06Z</dcterms:created>
  <dcterms:modified xsi:type="dcterms:W3CDTF">2020-01-09T16:20:16Z</dcterms:modified>
</cp:coreProperties>
</file>