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1" r:id="rId4"/>
    <p:sldId id="265" r:id="rId5"/>
    <p:sldId id="266" r:id="rId6"/>
    <p:sldId id="271" r:id="rId7"/>
    <p:sldId id="262" r:id="rId8"/>
    <p:sldId id="267" r:id="rId9"/>
    <p:sldId id="270" r:id="rId10"/>
    <p:sldId id="268" r:id="rId11"/>
    <p:sldId id="269" r:id="rId12"/>
  </p:sldIdLst>
  <p:sldSz cx="12192000" cy="6858000"/>
  <p:notesSz cx="6889750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4" autoAdjust="0"/>
    <p:restoredTop sz="94694"/>
  </p:normalViewPr>
  <p:slideViewPr>
    <p:cSldViewPr snapToGrid="0">
      <p:cViewPr varScale="1">
        <p:scale>
          <a:sx n="117" d="100"/>
          <a:sy n="117" d="100"/>
        </p:scale>
        <p:origin x="84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2DFC5-C23C-49D2-9621-76E7995FC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3E252D-7BB2-49F4-AB59-17093425C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526497-538A-4F7A-8273-ACA77202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8E314-BFF2-44C1-85CC-A56568864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40729D-C96A-4CED-AC7E-BA9B3C0BC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25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738F-04B9-43C4-8F5D-7E8A6C962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D2D1D2-CD2B-454D-B9FF-C02C3BB18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BFED88-3978-44A9-82BF-5FD55947FC2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79F59-6C54-406F-891B-8EA5410A0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44F00-BB24-4762-948C-BFAA8E19C3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105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585CDC-C78C-42B0-8C38-2E9AE335D7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5B078E-3EC4-4C54-86DC-94A002A827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CCFA43-2F6C-4E70-8B0B-094EE89C74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3E44F-E994-4BB4-A475-BDE44A0F1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CD02C-8446-49B6-9060-D09F5C03B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4039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EC5E5-A9A4-4259-BF8D-ABDAE77B0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3A352-B495-4ADE-AA0B-6A54BD533E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E93335-CC29-4128-A41A-175FDD3234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67C0F-9F69-46F0-98B5-D938CB50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209D1F-A1B6-410E-9399-88D4BE5D1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574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AA06CF-3014-4DD1-ABF0-806CE9F0BF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16128-5BCF-4ECE-B7D1-01803553C9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B2272-79C7-45CC-BEE7-94B34B6AA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E8F66-4715-42DE-967C-186D6DE03C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C8FF4-BEEA-404C-879E-3D68832A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194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FAD80-F30B-4638-96B4-67CF322B6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43484A-343D-4AF2-B498-C025F06BDC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573CFF-DD2C-4E73-8971-46A28FCB2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55BBA9-9E65-404A-94DD-233BB0C052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074B62-927D-4E61-BDA8-93E34C229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09A3DE-E9E9-4A62-B0C0-2A75764EA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054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30CA8-8627-4854-BCCF-ECFDF9554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17225D-D2F1-4DA9-B8E2-9B004F220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44D954-39F8-4F00-BAC6-333DA5DA86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759B38-52B5-43A2-93DD-2E1738D063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1E137F-3D48-4E22-AFF3-F1B81C9284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DCAFA3-7E46-41F6-A6F8-FA6B52B981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B4A5C5-B5A4-4230-A204-9EADEABB8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94C0EAD-A4CE-45AB-9B40-F948BD749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1633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B73003-2674-41DB-94DB-1DA3EDDFD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7493BD-4025-4EAF-A760-AB8039FD427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A8C9C1-9325-4254-A113-22B679374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B26F50-4411-4248-84D3-538167C2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945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7ECDA3-A667-4F64-BE25-8E1D7E3A3C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9A77E0-4A94-4D85-8888-EC36C5C83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17E1C7-9115-40B5-B0D4-4C94B61E8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891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83BBB-A86D-4A87-87DC-9C546DEF7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E79B8-9CA6-49DF-9CE3-71FAB7B2D5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2A21B2-D3FB-481D-A41F-F975462B9D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A56D61-07CD-4660-8EAE-DAA821E33F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650FFF-15CF-412E-B30B-7694BF139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FAB439-6220-427A-83D2-730B54B4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32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EF55C-2A46-44D2-9AE8-09C168BFA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6C57EA-D716-47DB-ABC1-6EC2306D5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4C3DB9-B077-467E-B189-90FC3E398A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C543A5-6B48-41F8-AAFD-E31A9F4E7BF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5FBCF0-6338-4239-A4A4-853E24261CF4}" type="datetimeFigureOut">
              <a:rPr lang="en-GB" smtClean="0"/>
              <a:t>09/01/2020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D0CC8-8F87-4A99-9E9F-A12CD3FCD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8C562-1FDA-4279-ADA5-C641C5800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2BE34BC-1D44-4075-8DB1-72ADFC5A7D7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153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0F328F-396A-4ACD-9EE4-7BDF93684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A536C-367A-4965-8253-2BDF1295EC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Rectangle 7"/>
          <p:cNvSpPr>
            <a:spLocks noChangeArrowheads="1"/>
          </p:cNvSpPr>
          <p:nvPr userDrawn="1"/>
        </p:nvSpPr>
        <p:spPr bwMode="auto">
          <a:xfrm>
            <a:off x="0" y="6471190"/>
            <a:ext cx="12192000" cy="386810"/>
          </a:xfrm>
          <a:prstGeom prst="rect">
            <a:avLst/>
          </a:prstGeom>
          <a:solidFill>
            <a:srgbClr val="AEB59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baseline="-25000"/>
              <a:t> </a:t>
            </a:r>
          </a:p>
        </p:txBody>
      </p:sp>
      <p:sp>
        <p:nvSpPr>
          <p:cNvPr id="9" name="Footer Placeholder 7"/>
          <p:cNvSpPr txBox="1">
            <a:spLocks/>
          </p:cNvSpPr>
          <p:nvPr userDrawn="1"/>
        </p:nvSpPr>
        <p:spPr bwMode="auto">
          <a:xfrm>
            <a:off x="826051" y="6468585"/>
            <a:ext cx="1060443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000" dirty="0"/>
              <a:t>Providing Good Support for People with Intellectual</a:t>
            </a:r>
            <a:r>
              <a:rPr lang="en-GB" sz="1000" baseline="0" dirty="0"/>
              <a:t> Disabilities </a:t>
            </a:r>
            <a:r>
              <a:rPr lang="en-GB" sz="1000" dirty="0"/>
              <a:t>as They Grow Older </a:t>
            </a:r>
            <a:r>
              <a:rPr lang="en-US" sz="1000" dirty="0"/>
              <a:t>© Pavilion Publishing and Media Ltd and its licensors 2019.</a:t>
            </a:r>
            <a:endParaRPr lang="en-GB" sz="1000" baseline="30000" dirty="0">
              <a:solidFill>
                <a:schemeClr val="bg1"/>
              </a:solidFill>
              <a:latin typeface="AvenirLTStd-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7554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reakingbadnews.org/the-guidelines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6AC84-D815-4868-B223-D66E7F3A2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latin typeface="+mn-lt"/>
              </a:rPr>
              <a:t>Module 6: Bereavement and dying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5BA39-5470-49C3-8FF4-9B62F3B0A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260" y="1570443"/>
            <a:ext cx="1020900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/>
              <a:t>Aim </a:t>
            </a:r>
          </a:p>
          <a:p>
            <a:pPr marL="0" indent="0">
              <a:buNone/>
            </a:pPr>
            <a:r>
              <a:rPr lang="en-GB" dirty="0"/>
              <a:t>To provide an understanding of how to give good support on issues relating to bereavement and dying.</a:t>
            </a:r>
          </a:p>
          <a:p>
            <a:pPr marL="0" indent="0">
              <a:buNone/>
            </a:pPr>
            <a:r>
              <a:rPr lang="en-GB" b="1" dirty="0"/>
              <a:t>Learning outcomes</a:t>
            </a:r>
            <a:endParaRPr lang="en-GB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understand the importance of talking about difficult subjects such as bereavement and dying.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learn practical skills and tools to communicate about bereavement and dying.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understand your training and support needs when supporting people with learning disabilities around bereavement and dying.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6.1</a:t>
            </a:r>
            <a:endParaRPr lang="en-US" sz="14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471190"/>
            <a:ext cx="12192000" cy="386810"/>
          </a:xfrm>
          <a:prstGeom prst="rect">
            <a:avLst/>
          </a:prstGeom>
          <a:solidFill>
            <a:srgbClr val="AEB59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baseline="-25000"/>
              <a:t> </a:t>
            </a:r>
          </a:p>
        </p:txBody>
      </p:sp>
      <p:sp>
        <p:nvSpPr>
          <p:cNvPr id="7" name="Footer Placeholder 7"/>
          <p:cNvSpPr txBox="1">
            <a:spLocks/>
          </p:cNvSpPr>
          <p:nvPr/>
        </p:nvSpPr>
        <p:spPr bwMode="auto">
          <a:xfrm>
            <a:off x="826051" y="6468585"/>
            <a:ext cx="1060443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000" dirty="0"/>
              <a:t>Providing Good Support for People with Intellectual</a:t>
            </a:r>
            <a:r>
              <a:rPr lang="en-GB" sz="1000" baseline="0" dirty="0"/>
              <a:t> Disabilities </a:t>
            </a:r>
            <a:r>
              <a:rPr lang="en-GB" sz="1000" dirty="0"/>
              <a:t>as They Grow Older </a:t>
            </a:r>
            <a:r>
              <a:rPr lang="en-US" sz="1000" dirty="0"/>
              <a:t>© Pavilion Publishing and Media Ltd and its licensors 2019.</a:t>
            </a:r>
            <a:endParaRPr lang="en-GB" sz="1000" baseline="30000" dirty="0">
              <a:solidFill>
                <a:schemeClr val="bg1"/>
              </a:solidFill>
              <a:latin typeface="AvenirLTStd-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677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2ABE1-FEAE-49FE-A4E1-E96EF78F6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Looking after yourself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D3972A-246D-4155-975A-89B39C3E4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Aim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To gain an understanding of the support you may need when  supporting people around issues of loss and dying.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6.10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4572195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AB5DB0-6483-4517-B224-3366FCC6E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would be helpful?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4CD698-5EF5-4F0C-ACBF-3C7E59C0D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support have you found helpful in the past, or what do you think could be helpful?</a:t>
            </a:r>
          </a:p>
          <a:p>
            <a:pPr marL="0" indent="0">
              <a:buNone/>
            </a:pPr>
            <a:r>
              <a:rPr lang="en-GB" dirty="0"/>
              <a:t>Here are a couple of examples:	</a:t>
            </a:r>
          </a:p>
          <a:p>
            <a:r>
              <a:rPr lang="en-GB" dirty="0"/>
              <a:t>Training on understanding grief: to support people with learning disabilities and to understand their own feelings.</a:t>
            </a:r>
          </a:p>
          <a:p>
            <a:r>
              <a:rPr lang="en-GB" dirty="0"/>
              <a:t>Training on developing ‘advance care plans’ and the </a:t>
            </a:r>
            <a:br>
              <a:rPr lang="en-GB" dirty="0"/>
            </a:br>
            <a:r>
              <a:rPr lang="en-GB" dirty="0"/>
              <a:t>Mental Capacity Act.</a:t>
            </a:r>
          </a:p>
          <a:p>
            <a:pPr marL="0" indent="0">
              <a:buNone/>
            </a:pPr>
            <a:r>
              <a:rPr lang="en-GB" dirty="0"/>
              <a:t> Would you find these helpful? What other ideas do you have?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6.11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409305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4D5C2-9F80-4DE3-81F1-CCB9E7FF7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Plan of session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1C857A3-2158-4BE2-B78B-6883621388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6095190"/>
              </p:ext>
            </p:extLst>
          </p:nvPr>
        </p:nvGraphicFramePr>
        <p:xfrm>
          <a:off x="1098698" y="1825625"/>
          <a:ext cx="10255102" cy="23158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983">
                  <a:extLst>
                    <a:ext uri="{9D8B030D-6E8A-4147-A177-3AD203B41FA5}">
                      <a16:colId xmlns:a16="http://schemas.microsoft.com/office/drawing/2014/main" val="4002853172"/>
                    </a:ext>
                  </a:extLst>
                </a:gridCol>
                <a:gridCol w="5155919">
                  <a:extLst>
                    <a:ext uri="{9D8B030D-6E8A-4147-A177-3AD203B41FA5}">
                      <a16:colId xmlns:a16="http://schemas.microsoft.com/office/drawing/2014/main" val="3052122310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6334878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Activity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5318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Introduction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739729"/>
                  </a:ext>
                </a:extLst>
              </a:tr>
              <a:tr h="461675">
                <a:tc>
                  <a:txBody>
                    <a:bodyPr/>
                    <a:lstStyle/>
                    <a:p>
                      <a:r>
                        <a:rPr lang="en-GB" dirty="0"/>
                        <a:t>Exercise 6.1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Difficult conversations – loss, bereavement and dying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0814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Exercise 6.2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Involvement in funerals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25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4041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Exercise 6.3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Looking after yourself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 minutes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40076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0453285"/>
                  </a:ext>
                </a:extLst>
              </a:tr>
            </a:tbl>
          </a:graphicData>
        </a:graphic>
      </p:graphicFrame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6.2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06059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355B71-A4DA-4493-B4D6-AEAE8BDB8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4059"/>
            <a:ext cx="10515600" cy="1325563"/>
          </a:xfrm>
        </p:spPr>
        <p:txBody>
          <a:bodyPr/>
          <a:lstStyle/>
          <a:p>
            <a:r>
              <a:rPr lang="en-GB" dirty="0"/>
              <a:t>Difficult conversations: loss, bereavement </a:t>
            </a:r>
            <a:br>
              <a:rPr lang="en-GB" dirty="0"/>
            </a:br>
            <a:r>
              <a:rPr lang="en-GB" dirty="0"/>
              <a:t>and dying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A6DC5A-DD7B-4FB0-8197-6C73A32410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455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Aim</a:t>
            </a:r>
          </a:p>
          <a:p>
            <a:pPr marL="0" indent="0">
              <a:buNone/>
            </a:pPr>
            <a:r>
              <a:rPr lang="en-GB" dirty="0"/>
              <a:t>To understand the importance of talking about difficult topics and to gain confidence in doing this.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6.3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6263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89F7C3-F93E-4E60-8FBC-8D6CB251C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Serena’s story: Talk to 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52D5D8-CCE0-4E66-866B-6139F5AEF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How do you think a person might pick up that a parent or friend has a terminal illness even if they are not told?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6.4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973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2C6B-F4D3-42CE-9B75-E3512253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Reasons for including people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5A705-5597-458C-A151-59A179E0F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0285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How will it help people if conversations are handled in a way that feels right for the person, including the timing and the amount of information?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6.5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19801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F74AC-952B-4A7B-B78E-7B94B658B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Breaking Bad News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3C43AB-9BFC-4A77-9DD8-D6E66EBE3C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Developing people’s understanding is a process, not a one-off event.</a:t>
            </a:r>
          </a:p>
          <a:p>
            <a:r>
              <a:rPr lang="en-GB" dirty="0"/>
              <a:t>Give people ‘small, singular chunks of information’.</a:t>
            </a:r>
          </a:p>
          <a:p>
            <a:r>
              <a:rPr lang="en-GB" dirty="0"/>
              <a:t>Each chunk of information is building the person’s ‘foundation of knowledge’.</a:t>
            </a:r>
          </a:p>
          <a:p>
            <a:r>
              <a:rPr lang="en-GB" dirty="0"/>
              <a:t>Think about what information people need or don’t need to understand a situation – give information that people need and may be able to understand.</a:t>
            </a:r>
          </a:p>
          <a:p>
            <a:r>
              <a:rPr lang="en-GB" dirty="0"/>
              <a:t>Further information and resources can be found at</a:t>
            </a:r>
            <a:br>
              <a:rPr lang="en-GB" dirty="0"/>
            </a:br>
            <a:r>
              <a:rPr lang="en-GB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www.breakingbadnews.org/the-guidelines/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96114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F0D2E1-B492-4ACC-8EA3-8268AEB54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Thinking about funerals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FABC8-52C0-4DC8-B8F9-6A4E80627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32713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Aim</a:t>
            </a:r>
          </a:p>
          <a:p>
            <a:pPr marL="0" indent="0">
              <a:buNone/>
            </a:pPr>
            <a:r>
              <a:rPr lang="en-GB" dirty="0"/>
              <a:t>To gain skills in talking about funerals to support someone to choose whether or not to attend.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1212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03323-87AF-4332-A9D2-5C8B3F68E1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Lloyd’s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29532-7B06-4398-9662-1C4003ACC8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Think about what you could suggest to the support worker. You might want to think about one aspect of this such as:</a:t>
            </a:r>
          </a:p>
          <a:p>
            <a:r>
              <a:rPr lang="en-GB" dirty="0"/>
              <a:t>Finding out Lloyd’s understanding of ‘dying’ and of funerals.</a:t>
            </a:r>
          </a:p>
          <a:p>
            <a:r>
              <a:rPr lang="en-GB" dirty="0"/>
              <a:t>Explaining to Lloyd what happens at a funeral and why people sometimes choose to go or not to go.</a:t>
            </a:r>
          </a:p>
          <a:p>
            <a:r>
              <a:rPr lang="en-GB" dirty="0"/>
              <a:t>Giving Lloyd some other options to say goodbye to his friend instead of going, or as well as going, to Ben’s funeral.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Be creative!</a:t>
            </a:r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6.8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03173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0" y="76200"/>
            <a:ext cx="9144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4572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sz="1400" dirty="0"/>
              <a:t>Slide 6.9</a:t>
            </a:r>
            <a:endParaRPr lang="en-US" sz="1400" dirty="0"/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0" y="6471190"/>
            <a:ext cx="12192000" cy="386810"/>
          </a:xfrm>
          <a:prstGeom prst="rect">
            <a:avLst/>
          </a:prstGeom>
          <a:solidFill>
            <a:srgbClr val="AEB59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defRPr/>
            </a:pPr>
            <a:r>
              <a:rPr lang="en-US" baseline="-25000"/>
              <a:t> </a:t>
            </a:r>
          </a:p>
        </p:txBody>
      </p:sp>
      <p:sp>
        <p:nvSpPr>
          <p:cNvPr id="7" name="Footer Placeholder 7"/>
          <p:cNvSpPr txBox="1">
            <a:spLocks/>
          </p:cNvSpPr>
          <p:nvPr/>
        </p:nvSpPr>
        <p:spPr bwMode="auto">
          <a:xfrm>
            <a:off x="826051" y="6468585"/>
            <a:ext cx="10604434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GB" sz="1000" dirty="0"/>
              <a:t>Providing Good Support for People with Intellectual</a:t>
            </a:r>
            <a:r>
              <a:rPr lang="en-GB" sz="1000" baseline="0" dirty="0"/>
              <a:t> Disabilities </a:t>
            </a:r>
            <a:r>
              <a:rPr lang="en-GB" sz="1000" dirty="0"/>
              <a:t>as They Grow Older </a:t>
            </a:r>
            <a:r>
              <a:rPr lang="en-US" sz="1000" dirty="0"/>
              <a:t>© Pavilion Publishing and Media Ltd and its licensors 2019.</a:t>
            </a:r>
            <a:endParaRPr lang="en-GB" sz="1000" baseline="30000" dirty="0">
              <a:solidFill>
                <a:schemeClr val="bg1"/>
              </a:solidFill>
              <a:latin typeface="AvenirLTStd-Light" charset="0"/>
            </a:endParaRP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4019A282-53FC-E747-9BD7-D3FD3C86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A197E9-8D44-1F4F-B1D6-9A4F5FBEB7A0}"/>
              </a:ext>
            </a:extLst>
          </p:cNvPr>
          <p:cNvSpPr/>
          <p:nvPr/>
        </p:nvSpPr>
        <p:spPr>
          <a:xfrm>
            <a:off x="838199" y="1907065"/>
            <a:ext cx="105922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cs typeface="Calibri"/>
              </a:rPr>
              <a:t>Talk about one of your ideas and how you think the idea would be helpful to Lloyd.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29651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18186</TotalTime>
  <Words>579</Words>
  <Application>Microsoft Macintosh PowerPoint</Application>
  <PresentationFormat>Widescreen</PresentationFormat>
  <Paragraphs>71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AvenirLTStd-Light</vt:lpstr>
      <vt:lpstr>Calibri</vt:lpstr>
      <vt:lpstr>Calibri Light</vt:lpstr>
      <vt:lpstr>Office Theme</vt:lpstr>
      <vt:lpstr>Module 6: Bereavement and dying</vt:lpstr>
      <vt:lpstr>Plan of session</vt:lpstr>
      <vt:lpstr>Difficult conversations: loss, bereavement  and dying</vt:lpstr>
      <vt:lpstr>Serena’s story: Talk to Me</vt:lpstr>
      <vt:lpstr>Reasons for including people</vt:lpstr>
      <vt:lpstr>Breaking Bad News</vt:lpstr>
      <vt:lpstr>Thinking about funerals</vt:lpstr>
      <vt:lpstr>Lloyd’s story</vt:lpstr>
      <vt:lpstr>Feedback</vt:lpstr>
      <vt:lpstr>Looking after yourself</vt:lpstr>
      <vt:lpstr>What would be helpful?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Growing older</dc:title>
  <dc:creator>Christine</dc:creator>
  <cp:lastModifiedBy>Tony Pitt</cp:lastModifiedBy>
  <cp:revision>107</cp:revision>
  <cp:lastPrinted>2019-08-09T09:28:38Z</cp:lastPrinted>
  <dcterms:created xsi:type="dcterms:W3CDTF">2019-03-19T16:37:06Z</dcterms:created>
  <dcterms:modified xsi:type="dcterms:W3CDTF">2020-01-09T16:25:58Z</dcterms:modified>
</cp:coreProperties>
</file>