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6350" r:id="rId1"/>
  </p:sldMasterIdLst>
  <p:notesMasterIdLst>
    <p:notesMasterId r:id="rId42"/>
  </p:notesMasterIdLst>
  <p:handoutMasterIdLst>
    <p:handoutMasterId r:id="rId43"/>
  </p:handoutMasterIdLst>
  <p:sldIdLst>
    <p:sldId id="320" r:id="rId2"/>
    <p:sldId id="691" r:id="rId3"/>
    <p:sldId id="719" r:id="rId4"/>
    <p:sldId id="720" r:id="rId5"/>
    <p:sldId id="717" r:id="rId6"/>
    <p:sldId id="672" r:id="rId7"/>
    <p:sldId id="703" r:id="rId8"/>
    <p:sldId id="695" r:id="rId9"/>
    <p:sldId id="718" r:id="rId10"/>
    <p:sldId id="678" r:id="rId11"/>
    <p:sldId id="727" r:id="rId12"/>
    <p:sldId id="704" r:id="rId13"/>
    <p:sldId id="705" r:id="rId14"/>
    <p:sldId id="673" r:id="rId15"/>
    <p:sldId id="670" r:id="rId16"/>
    <p:sldId id="707" r:id="rId17"/>
    <p:sldId id="713" r:id="rId18"/>
    <p:sldId id="721" r:id="rId19"/>
    <p:sldId id="679" r:id="rId20"/>
    <p:sldId id="650" r:id="rId21"/>
    <p:sldId id="692" r:id="rId22"/>
    <p:sldId id="726" r:id="rId23"/>
    <p:sldId id="724" r:id="rId24"/>
    <p:sldId id="641" r:id="rId25"/>
    <p:sldId id="680" r:id="rId26"/>
    <p:sldId id="634" r:id="rId27"/>
    <p:sldId id="656" r:id="rId28"/>
    <p:sldId id="698" r:id="rId29"/>
    <p:sldId id="716" r:id="rId30"/>
    <p:sldId id="715" r:id="rId31"/>
    <p:sldId id="702" r:id="rId32"/>
    <p:sldId id="682" r:id="rId33"/>
    <p:sldId id="722" r:id="rId34"/>
    <p:sldId id="701" r:id="rId35"/>
    <p:sldId id="677" r:id="rId36"/>
    <p:sldId id="696" r:id="rId37"/>
    <p:sldId id="693" r:id="rId38"/>
    <p:sldId id="706" r:id="rId39"/>
    <p:sldId id="723" r:id="rId40"/>
    <p:sldId id="728" r:id="rId41"/>
  </p:sldIdLst>
  <p:sldSz cx="12192000" cy="6858000"/>
  <p:notesSz cx="6889750" cy="10018713"/>
  <p:defaultTextStyle>
    <a:defPPr>
      <a:defRPr lang="en-US"/>
    </a:defPPr>
    <a:lvl1pPr algn="l" rtl="0" eaLnBrk="0" fontAlgn="base" hangingPunct="0">
      <a:spcBef>
        <a:spcPct val="0"/>
      </a:spcBef>
      <a:spcAft>
        <a:spcPct val="0"/>
      </a:spcAft>
      <a:defRPr sz="8600" kern="1200">
        <a:solidFill>
          <a:schemeClr val="bg1"/>
        </a:solidFill>
        <a:latin typeface="Rdg Vesta" charset="0"/>
        <a:ea typeface="+mn-ea"/>
        <a:cs typeface="Arial" pitchFamily="34" charset="0"/>
      </a:defRPr>
    </a:lvl1pPr>
    <a:lvl2pPr marL="457200" algn="l" rtl="0" eaLnBrk="0" fontAlgn="base" hangingPunct="0">
      <a:spcBef>
        <a:spcPct val="0"/>
      </a:spcBef>
      <a:spcAft>
        <a:spcPct val="0"/>
      </a:spcAft>
      <a:defRPr sz="8600" kern="1200">
        <a:solidFill>
          <a:schemeClr val="bg1"/>
        </a:solidFill>
        <a:latin typeface="Rdg Vesta" charset="0"/>
        <a:ea typeface="+mn-ea"/>
        <a:cs typeface="Arial" pitchFamily="34" charset="0"/>
      </a:defRPr>
    </a:lvl2pPr>
    <a:lvl3pPr marL="914400" algn="l" rtl="0" eaLnBrk="0" fontAlgn="base" hangingPunct="0">
      <a:spcBef>
        <a:spcPct val="0"/>
      </a:spcBef>
      <a:spcAft>
        <a:spcPct val="0"/>
      </a:spcAft>
      <a:defRPr sz="8600" kern="1200">
        <a:solidFill>
          <a:schemeClr val="bg1"/>
        </a:solidFill>
        <a:latin typeface="Rdg Vesta" charset="0"/>
        <a:ea typeface="+mn-ea"/>
        <a:cs typeface="Arial" pitchFamily="34" charset="0"/>
      </a:defRPr>
    </a:lvl3pPr>
    <a:lvl4pPr marL="1371600" algn="l" rtl="0" eaLnBrk="0" fontAlgn="base" hangingPunct="0">
      <a:spcBef>
        <a:spcPct val="0"/>
      </a:spcBef>
      <a:spcAft>
        <a:spcPct val="0"/>
      </a:spcAft>
      <a:defRPr sz="8600" kern="1200">
        <a:solidFill>
          <a:schemeClr val="bg1"/>
        </a:solidFill>
        <a:latin typeface="Rdg Vesta" charset="0"/>
        <a:ea typeface="+mn-ea"/>
        <a:cs typeface="Arial" pitchFamily="34" charset="0"/>
      </a:defRPr>
    </a:lvl4pPr>
    <a:lvl5pPr marL="1828800" algn="l" rtl="0" eaLnBrk="0" fontAlgn="base" hangingPunct="0">
      <a:spcBef>
        <a:spcPct val="0"/>
      </a:spcBef>
      <a:spcAft>
        <a:spcPct val="0"/>
      </a:spcAft>
      <a:defRPr sz="8600" kern="1200">
        <a:solidFill>
          <a:schemeClr val="bg1"/>
        </a:solidFill>
        <a:latin typeface="Rdg Vesta" charset="0"/>
        <a:ea typeface="+mn-ea"/>
        <a:cs typeface="Arial" pitchFamily="34" charset="0"/>
      </a:defRPr>
    </a:lvl5pPr>
    <a:lvl6pPr marL="2286000" algn="l" defTabSz="914400" rtl="0" eaLnBrk="1" latinLnBrk="0" hangingPunct="1">
      <a:defRPr sz="8600" kern="1200">
        <a:solidFill>
          <a:schemeClr val="bg1"/>
        </a:solidFill>
        <a:latin typeface="Rdg Vesta" charset="0"/>
        <a:ea typeface="+mn-ea"/>
        <a:cs typeface="Arial" pitchFamily="34" charset="0"/>
      </a:defRPr>
    </a:lvl6pPr>
    <a:lvl7pPr marL="2743200" algn="l" defTabSz="914400" rtl="0" eaLnBrk="1" latinLnBrk="0" hangingPunct="1">
      <a:defRPr sz="8600" kern="1200">
        <a:solidFill>
          <a:schemeClr val="bg1"/>
        </a:solidFill>
        <a:latin typeface="Rdg Vesta" charset="0"/>
        <a:ea typeface="+mn-ea"/>
        <a:cs typeface="Arial" pitchFamily="34" charset="0"/>
      </a:defRPr>
    </a:lvl7pPr>
    <a:lvl8pPr marL="3200400" algn="l" defTabSz="914400" rtl="0" eaLnBrk="1" latinLnBrk="0" hangingPunct="1">
      <a:defRPr sz="8600" kern="1200">
        <a:solidFill>
          <a:schemeClr val="bg1"/>
        </a:solidFill>
        <a:latin typeface="Rdg Vesta" charset="0"/>
        <a:ea typeface="+mn-ea"/>
        <a:cs typeface="Arial" pitchFamily="34" charset="0"/>
      </a:defRPr>
    </a:lvl8pPr>
    <a:lvl9pPr marL="3657600" algn="l" defTabSz="914400" rtl="0" eaLnBrk="1" latinLnBrk="0" hangingPunct="1">
      <a:defRPr sz="8600" kern="1200">
        <a:solidFill>
          <a:schemeClr val="bg1"/>
        </a:solidFill>
        <a:latin typeface="Rdg Vesta"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Reiser" initials="RR" lastIdx="9" clrIdx="0">
    <p:extLst>
      <p:ext uri="{19B8F6BF-5375-455C-9EA6-DF929625EA0E}">
        <p15:presenceInfo xmlns:p15="http://schemas.microsoft.com/office/powerpoint/2012/main" userId="61d026bca198337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76B9"/>
    <a:srgbClr val="2569A5"/>
    <a:srgbClr val="0000FF"/>
    <a:srgbClr val="02C8C8"/>
    <a:srgbClr val="FF9900"/>
    <a:srgbClr val="FFCC66"/>
    <a:srgbClr val="FF99FF"/>
    <a:srgbClr val="99FF33"/>
    <a:srgbClr val="CCFF66"/>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08" autoAdjust="0"/>
    <p:restoredTop sz="96747" autoAdjust="0"/>
  </p:normalViewPr>
  <p:slideViewPr>
    <p:cSldViewPr>
      <p:cViewPr varScale="1">
        <p:scale>
          <a:sx n="86" d="100"/>
          <a:sy n="86" d="100"/>
        </p:scale>
        <p:origin x="427" y="5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4" d="100"/>
          <a:sy n="94" d="100"/>
        </p:scale>
        <p:origin x="-2772" y="-120"/>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9778" name="Rectangle 2">
            <a:extLst>
              <a:ext uri="{FF2B5EF4-FFF2-40B4-BE49-F238E27FC236}">
                <a16:creationId xmlns:a16="http://schemas.microsoft.com/office/drawing/2014/main" id="{1C981354-45F9-4D4E-BF68-E477B095BC48}"/>
              </a:ext>
            </a:extLst>
          </p:cNvPr>
          <p:cNvSpPr>
            <a:spLocks noGrp="1" noChangeArrowheads="1"/>
          </p:cNvSpPr>
          <p:nvPr>
            <p:ph type="hdr" sz="quarter"/>
          </p:nvPr>
        </p:nvSpPr>
        <p:spPr bwMode="auto">
          <a:xfrm>
            <a:off x="0" y="0"/>
            <a:ext cx="2986088" cy="501650"/>
          </a:xfrm>
          <a:prstGeom prst="rect">
            <a:avLst/>
          </a:prstGeom>
          <a:noFill/>
          <a:ln w="9525">
            <a:noFill/>
            <a:miter lim="800000"/>
            <a:headEnd/>
            <a:tailEnd/>
          </a:ln>
          <a:effectLst/>
        </p:spPr>
        <p:txBody>
          <a:bodyPr vert="horz" wrap="square" lIns="93225" tIns="46612" rIns="93225" bIns="46612" numCol="1" anchor="ctr" anchorCtr="0" compatLnSpc="1">
            <a:prstTxWarp prst="textNoShape">
              <a:avLst/>
            </a:prstTxWarp>
          </a:bodyPr>
          <a:lstStyle>
            <a:lvl1pPr eaLnBrk="1" hangingPunct="1">
              <a:defRPr sz="1200"/>
            </a:lvl1pPr>
          </a:lstStyle>
          <a:p>
            <a:endParaRPr lang="en-US"/>
          </a:p>
        </p:txBody>
      </p:sp>
      <p:sp>
        <p:nvSpPr>
          <p:cNvPr id="459779" name="Rectangle 3">
            <a:extLst>
              <a:ext uri="{FF2B5EF4-FFF2-40B4-BE49-F238E27FC236}">
                <a16:creationId xmlns:a16="http://schemas.microsoft.com/office/drawing/2014/main" id="{1AD1D303-64FB-455C-A892-04FA31A7972B}"/>
              </a:ext>
            </a:extLst>
          </p:cNvPr>
          <p:cNvSpPr>
            <a:spLocks noGrp="1" noChangeArrowheads="1"/>
          </p:cNvSpPr>
          <p:nvPr>
            <p:ph type="dt" sz="quarter" idx="1"/>
          </p:nvPr>
        </p:nvSpPr>
        <p:spPr bwMode="auto">
          <a:xfrm>
            <a:off x="3903663" y="0"/>
            <a:ext cx="2986087" cy="501650"/>
          </a:xfrm>
          <a:prstGeom prst="rect">
            <a:avLst/>
          </a:prstGeom>
          <a:noFill/>
          <a:ln w="9525">
            <a:noFill/>
            <a:miter lim="800000"/>
            <a:headEnd/>
            <a:tailEnd/>
          </a:ln>
          <a:effectLst/>
        </p:spPr>
        <p:txBody>
          <a:bodyPr vert="horz" wrap="square" lIns="93225" tIns="46612" rIns="93225" bIns="46612" numCol="1" anchor="ctr" anchorCtr="0" compatLnSpc="1">
            <a:prstTxWarp prst="textNoShape">
              <a:avLst/>
            </a:prstTxWarp>
          </a:bodyPr>
          <a:lstStyle>
            <a:lvl1pPr algn="r" eaLnBrk="1" hangingPunct="1">
              <a:defRPr sz="1200"/>
            </a:lvl1pPr>
          </a:lstStyle>
          <a:p>
            <a:endParaRPr lang="en-US"/>
          </a:p>
        </p:txBody>
      </p:sp>
      <p:sp>
        <p:nvSpPr>
          <p:cNvPr id="459780" name="Rectangle 4">
            <a:extLst>
              <a:ext uri="{FF2B5EF4-FFF2-40B4-BE49-F238E27FC236}">
                <a16:creationId xmlns:a16="http://schemas.microsoft.com/office/drawing/2014/main" id="{BB5F89E9-4933-40C4-ACB8-B5FB35A51875}"/>
              </a:ext>
            </a:extLst>
          </p:cNvPr>
          <p:cNvSpPr>
            <a:spLocks noGrp="1" noChangeArrowheads="1"/>
          </p:cNvSpPr>
          <p:nvPr>
            <p:ph type="ftr" sz="quarter" idx="2"/>
          </p:nvPr>
        </p:nvSpPr>
        <p:spPr bwMode="auto">
          <a:xfrm>
            <a:off x="0" y="9517063"/>
            <a:ext cx="2986088" cy="50165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eaLnBrk="1" hangingPunct="1">
              <a:defRPr sz="1200"/>
            </a:lvl1pPr>
          </a:lstStyle>
          <a:p>
            <a:endParaRPr lang="en-US"/>
          </a:p>
        </p:txBody>
      </p:sp>
      <p:sp>
        <p:nvSpPr>
          <p:cNvPr id="459781" name="Rectangle 5">
            <a:extLst>
              <a:ext uri="{FF2B5EF4-FFF2-40B4-BE49-F238E27FC236}">
                <a16:creationId xmlns:a16="http://schemas.microsoft.com/office/drawing/2014/main" id="{DCB38C95-190A-4DBC-9400-3B6D0637934C}"/>
              </a:ext>
            </a:extLst>
          </p:cNvPr>
          <p:cNvSpPr>
            <a:spLocks noGrp="1" noChangeArrowheads="1"/>
          </p:cNvSpPr>
          <p:nvPr>
            <p:ph type="sldNum" sz="quarter" idx="3"/>
          </p:nvPr>
        </p:nvSpPr>
        <p:spPr bwMode="auto">
          <a:xfrm>
            <a:off x="3903663" y="9517063"/>
            <a:ext cx="2986087" cy="50165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algn="r" eaLnBrk="1" hangingPunct="1">
              <a:defRPr sz="1200"/>
            </a:lvl1pPr>
          </a:lstStyle>
          <a:p>
            <a:fld id="{A1DBFD20-646B-4C86-996E-86E60C1A2EF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3FE7374-97D3-4327-A4EF-3F1952503089}"/>
              </a:ext>
            </a:extLst>
          </p:cNvPr>
          <p:cNvSpPr>
            <a:spLocks noGrp="1" noChangeArrowheads="1"/>
          </p:cNvSpPr>
          <p:nvPr>
            <p:ph type="hdr" sz="quarter"/>
          </p:nvPr>
        </p:nvSpPr>
        <p:spPr bwMode="auto">
          <a:xfrm>
            <a:off x="0" y="0"/>
            <a:ext cx="2986088" cy="501650"/>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lvl1pPr eaLnBrk="1" hangingPunct="1">
              <a:defRPr sz="1200">
                <a:solidFill>
                  <a:schemeClr val="tx1"/>
                </a:solidFill>
              </a:defRPr>
            </a:lvl1pPr>
          </a:lstStyle>
          <a:p>
            <a:endParaRPr lang="en-US"/>
          </a:p>
        </p:txBody>
      </p:sp>
      <p:sp>
        <p:nvSpPr>
          <p:cNvPr id="9219" name="Rectangle 3">
            <a:extLst>
              <a:ext uri="{FF2B5EF4-FFF2-40B4-BE49-F238E27FC236}">
                <a16:creationId xmlns:a16="http://schemas.microsoft.com/office/drawing/2014/main" id="{130D0D91-A0C6-445D-A267-0B5908916AD0}"/>
              </a:ext>
            </a:extLst>
          </p:cNvPr>
          <p:cNvSpPr>
            <a:spLocks noGrp="1" noChangeArrowheads="1"/>
          </p:cNvSpPr>
          <p:nvPr>
            <p:ph type="dt" idx="1"/>
          </p:nvPr>
        </p:nvSpPr>
        <p:spPr bwMode="auto">
          <a:xfrm>
            <a:off x="3902075" y="0"/>
            <a:ext cx="2986088" cy="501650"/>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lvl1pPr algn="r" eaLnBrk="1" hangingPunct="1">
              <a:defRPr sz="1200">
                <a:solidFill>
                  <a:schemeClr val="tx1"/>
                </a:solidFill>
              </a:defRPr>
            </a:lvl1pPr>
          </a:lstStyle>
          <a:p>
            <a:endParaRPr lang="en-US"/>
          </a:p>
        </p:txBody>
      </p:sp>
      <p:sp>
        <p:nvSpPr>
          <p:cNvPr id="6148" name="Rectangle 4"/>
          <p:cNvSpPr>
            <a:spLocks noGrp="1" noRot="1" noChangeAspect="1" noChangeArrowheads="1" noTextEdit="1"/>
          </p:cNvSpPr>
          <p:nvPr>
            <p:ph type="sldImg" idx="2"/>
          </p:nvPr>
        </p:nvSpPr>
        <p:spPr bwMode="auto">
          <a:xfrm>
            <a:off x="106363" y="750888"/>
            <a:ext cx="6680200" cy="3757612"/>
          </a:xfrm>
          <a:prstGeom prst="rect">
            <a:avLst/>
          </a:prstGeom>
          <a:noFill/>
          <a:ln w="9525">
            <a:solidFill>
              <a:srgbClr val="000000"/>
            </a:solidFill>
            <a:miter lim="800000"/>
            <a:headEnd/>
            <a:tailEnd/>
          </a:ln>
        </p:spPr>
      </p:sp>
      <p:sp>
        <p:nvSpPr>
          <p:cNvPr id="9221" name="Rectangle 5">
            <a:extLst>
              <a:ext uri="{FF2B5EF4-FFF2-40B4-BE49-F238E27FC236}">
                <a16:creationId xmlns:a16="http://schemas.microsoft.com/office/drawing/2014/main" id="{3165DA4E-7A7D-4BB9-845E-E1C1901D259D}"/>
              </a:ext>
            </a:extLst>
          </p:cNvPr>
          <p:cNvSpPr>
            <a:spLocks noGrp="1" noChangeArrowheads="1"/>
          </p:cNvSpPr>
          <p:nvPr>
            <p:ph type="body" sz="quarter" idx="3"/>
          </p:nvPr>
        </p:nvSpPr>
        <p:spPr bwMode="auto">
          <a:xfrm>
            <a:off x="688975" y="4759325"/>
            <a:ext cx="5511800" cy="4508500"/>
          </a:xfrm>
          <a:prstGeom prst="rect">
            <a:avLst/>
          </a:prstGeom>
          <a:noFill/>
          <a:ln w="9525">
            <a:noFill/>
            <a:miter lim="800000"/>
            <a:headEnd/>
            <a:tailEnd/>
          </a:ln>
          <a:effectLst/>
        </p:spPr>
        <p:txBody>
          <a:bodyPr vert="horz" wrap="square" lIns="93225" tIns="46612" rIns="93225" bIns="466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B528593-60FB-4049-889A-095DD312FAC8}"/>
              </a:ext>
            </a:extLst>
          </p:cNvPr>
          <p:cNvSpPr>
            <a:spLocks noGrp="1" noChangeArrowheads="1"/>
          </p:cNvSpPr>
          <p:nvPr>
            <p:ph type="ftr" sz="quarter" idx="4"/>
          </p:nvPr>
        </p:nvSpPr>
        <p:spPr bwMode="auto">
          <a:xfrm>
            <a:off x="0" y="9515475"/>
            <a:ext cx="2986088" cy="50165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eaLnBrk="1" hangingPunct="1">
              <a:defRPr sz="1200">
                <a:solidFill>
                  <a:schemeClr val="tx1"/>
                </a:solidFill>
              </a:defRPr>
            </a:lvl1pPr>
          </a:lstStyle>
          <a:p>
            <a:endParaRPr lang="en-US"/>
          </a:p>
        </p:txBody>
      </p:sp>
      <p:sp>
        <p:nvSpPr>
          <p:cNvPr id="9223" name="Rectangle 7">
            <a:extLst>
              <a:ext uri="{FF2B5EF4-FFF2-40B4-BE49-F238E27FC236}">
                <a16:creationId xmlns:a16="http://schemas.microsoft.com/office/drawing/2014/main" id="{9409B457-7675-422C-B6BC-C3022BE12178}"/>
              </a:ext>
            </a:extLst>
          </p:cNvPr>
          <p:cNvSpPr>
            <a:spLocks noGrp="1" noChangeArrowheads="1"/>
          </p:cNvSpPr>
          <p:nvPr>
            <p:ph type="sldNum" sz="quarter" idx="5"/>
          </p:nvPr>
        </p:nvSpPr>
        <p:spPr bwMode="auto">
          <a:xfrm>
            <a:off x="3902075" y="9515475"/>
            <a:ext cx="2986088" cy="501650"/>
          </a:xfrm>
          <a:prstGeom prst="rect">
            <a:avLst/>
          </a:prstGeom>
          <a:noFill/>
          <a:ln w="9525">
            <a:noFill/>
            <a:miter lim="800000"/>
            <a:headEnd/>
            <a:tailEnd/>
          </a:ln>
          <a:effectLst/>
        </p:spPr>
        <p:txBody>
          <a:bodyPr vert="horz" wrap="square" lIns="93225" tIns="46612" rIns="93225" bIns="46612" numCol="1" anchor="b" anchorCtr="0" compatLnSpc="1">
            <a:prstTxWarp prst="textNoShape">
              <a:avLst/>
            </a:prstTxWarp>
          </a:bodyPr>
          <a:lstStyle>
            <a:lvl1pPr algn="r" eaLnBrk="1" hangingPunct="1">
              <a:defRPr sz="1200">
                <a:solidFill>
                  <a:schemeClr val="tx1"/>
                </a:solidFill>
              </a:defRPr>
            </a:lvl1pPr>
          </a:lstStyle>
          <a:p>
            <a:fld id="{5E48C1F1-0335-439F-8584-D31F650FEFC9}"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Rdg Vesta" pitchFamily="2" charset="0"/>
        <a:ea typeface="+mn-ea"/>
        <a:cs typeface="+mn-cs"/>
      </a:defRPr>
    </a:lvl1pPr>
    <a:lvl2pPr marL="457200" algn="l" rtl="0" eaLnBrk="0" fontAlgn="base" hangingPunct="0">
      <a:spcBef>
        <a:spcPct val="30000"/>
      </a:spcBef>
      <a:spcAft>
        <a:spcPct val="0"/>
      </a:spcAft>
      <a:defRPr sz="1200" kern="1200">
        <a:solidFill>
          <a:schemeClr val="tx1"/>
        </a:solidFill>
        <a:latin typeface="Rdg Vesta" pitchFamily="2" charset="0"/>
        <a:ea typeface="+mn-ea"/>
        <a:cs typeface="+mn-cs"/>
      </a:defRPr>
    </a:lvl2pPr>
    <a:lvl3pPr marL="914400" algn="l" rtl="0" eaLnBrk="0" fontAlgn="base" hangingPunct="0">
      <a:spcBef>
        <a:spcPct val="30000"/>
      </a:spcBef>
      <a:spcAft>
        <a:spcPct val="0"/>
      </a:spcAft>
      <a:defRPr sz="1200" kern="1200">
        <a:solidFill>
          <a:schemeClr val="tx1"/>
        </a:solidFill>
        <a:latin typeface="Rdg Vesta" pitchFamily="2" charset="0"/>
        <a:ea typeface="+mn-ea"/>
        <a:cs typeface="+mn-cs"/>
      </a:defRPr>
    </a:lvl3pPr>
    <a:lvl4pPr marL="1371600" algn="l" rtl="0" eaLnBrk="0" fontAlgn="base" hangingPunct="0">
      <a:spcBef>
        <a:spcPct val="30000"/>
      </a:spcBef>
      <a:spcAft>
        <a:spcPct val="0"/>
      </a:spcAft>
      <a:defRPr sz="1200" kern="1200">
        <a:solidFill>
          <a:schemeClr val="tx1"/>
        </a:solidFill>
        <a:latin typeface="Rdg Vesta" pitchFamily="2" charset="0"/>
        <a:ea typeface="+mn-ea"/>
        <a:cs typeface="+mn-cs"/>
      </a:defRPr>
    </a:lvl4pPr>
    <a:lvl5pPr marL="1828800" algn="l" rtl="0" eaLnBrk="0" fontAlgn="base" hangingPunct="0">
      <a:spcBef>
        <a:spcPct val="30000"/>
      </a:spcBef>
      <a:spcAft>
        <a:spcPct val="0"/>
      </a:spcAft>
      <a:defRPr sz="1200" kern="1200">
        <a:solidFill>
          <a:schemeClr val="tx1"/>
        </a:solidFill>
        <a:latin typeface="Rdg Vesta"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ChangeArrowheads="1" noTextEdit="1"/>
          </p:cNvSpPr>
          <p:nvPr>
            <p:ph type="sldImg"/>
          </p:nvPr>
        </p:nvSpPr>
        <p:spPr>
          <a:xfrm>
            <a:off x="106363" y="750888"/>
            <a:ext cx="6680200" cy="3757612"/>
          </a:xfrm>
          <a:ln/>
        </p:spPr>
      </p:sp>
      <p:sp>
        <p:nvSpPr>
          <p:cNvPr id="9219" name="Notes Placeholder 2"/>
          <p:cNvSpPr>
            <a:spLocks noGrp="1"/>
          </p:cNvSpPr>
          <p:nvPr>
            <p:ph type="body" idx="1"/>
          </p:nvPr>
        </p:nvSpPr>
        <p:spPr>
          <a:noFill/>
          <a:ln/>
        </p:spPr>
        <p:txBody>
          <a:bodyPr/>
          <a:lstStyle/>
          <a:p>
            <a:pPr eaLnBrk="1" hangingPunct="1"/>
            <a:r>
              <a:rPr lang="en-GB" altLang="en-US" b="1" dirty="0">
                <a:latin typeface="Arial" panose="020B0604020202020204" pitchFamily="34" charset="0"/>
                <a:cs typeface="Arial" panose="020B0604020202020204" pitchFamily="34" charset="0"/>
              </a:rPr>
              <a:t>This slideshow provides a detailed example of how we (Derek Milne &amp; Robert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would plan to lead a one-day (6-hour) workshop on supportive clinical supervision for healthcare professionals.</a:t>
            </a:r>
          </a:p>
          <a:p>
            <a:pPr eaLnBrk="1" hangingPunct="1"/>
            <a:r>
              <a:rPr lang="en-GB" altLang="en-US" b="1" dirty="0">
                <a:latin typeface="Arial" panose="020B0604020202020204" pitchFamily="34" charset="0"/>
                <a:cs typeface="Arial" panose="020B0604020202020204" pitchFamily="34" charset="0"/>
              </a:rPr>
              <a:t>However, we wouldn’t use all of these slides within a workshop.</a:t>
            </a:r>
          </a:p>
          <a:p>
            <a:pPr eaLnBrk="1" hangingPunct="1"/>
            <a:r>
              <a:rPr lang="en-GB" altLang="en-US" b="1" dirty="0">
                <a:latin typeface="Arial" panose="020B0604020202020204" pitchFamily="34" charset="0"/>
                <a:cs typeface="Arial" panose="020B0604020202020204" pitchFamily="34" charset="0"/>
              </a:rPr>
              <a:t>Rather, we would remove 5-10, depending on the participants’ needs, and we would probably aim to spend more time in interactive and experiential work.</a:t>
            </a:r>
          </a:p>
          <a:p>
            <a:pPr eaLnBrk="1" hangingPunct="1"/>
            <a:r>
              <a:rPr lang="en-GB" altLang="en-US" b="1" dirty="0">
                <a:latin typeface="Arial" panose="020B0604020202020204" pitchFamily="34" charset="0"/>
                <a:cs typeface="Arial" panose="020B0604020202020204" pitchFamily="34" charset="0"/>
              </a:rPr>
              <a:t>Just as it is said that a supervisee should do most of the talking in supervision, so we believe that participants should be encouraged to do most of the talking in workshops.</a:t>
            </a:r>
          </a:p>
          <a:p>
            <a:pPr eaLnBrk="1" hangingPunct="1"/>
            <a:r>
              <a:rPr lang="en-GB" altLang="en-US" b="1" dirty="0">
                <a:latin typeface="Arial" panose="020B0604020202020204" pitchFamily="34" charset="0"/>
                <a:cs typeface="Arial" panose="020B0604020202020204" pitchFamily="34" charset="0"/>
              </a:rPr>
              <a:t>We would include 1-2 of our guidelines, to replace the slides/teaching, &amp; might well encourage participants to read one during the workshop, linked to a suitable video-based exercise (e.g. identify examples of the guideline material in the video clip (the video clips &amp; guidelines are from our supervisor training manual: Milne &amp;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2017).</a:t>
            </a:r>
          </a:p>
        </p:txBody>
      </p:sp>
      <p:sp>
        <p:nvSpPr>
          <p:cNvPr id="9220" name="Slide Number Placeholder 3"/>
          <p:cNvSpPr>
            <a:spLocks noGrp="1"/>
          </p:cNvSpPr>
          <p:nvPr>
            <p:ph type="sldNum" sz="quarter" idx="5"/>
          </p:nvPr>
        </p:nvSpPr>
        <p:spPr>
          <a:noFill/>
        </p:spPr>
        <p:txBody>
          <a:bodyPr/>
          <a:lstStyle/>
          <a:p>
            <a:fld id="{AA08EB0D-1607-4768-B22D-9217FEFACF75}" type="slidenum">
              <a:rPr lang="en-US" altLang="en-US"/>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a:xfrm>
            <a:off x="106363" y="750888"/>
            <a:ext cx="6680200" cy="3757612"/>
          </a:xfrm>
          <a:ln/>
        </p:spPr>
      </p:sp>
      <p:sp>
        <p:nvSpPr>
          <p:cNvPr id="26627" name="Notes Placeholder 2"/>
          <p:cNvSpPr>
            <a:spLocks noGrp="1" noChangeArrowheads="1"/>
          </p:cNvSpPr>
          <p:nvPr>
            <p:ph type="body" idx="1"/>
          </p:nvPr>
        </p:nvSpPr>
        <p:spPr>
          <a:noFill/>
          <a:ln/>
        </p:spPr>
        <p:txBody>
          <a:bodyPr/>
          <a:lstStyle/>
          <a:p>
            <a:r>
              <a:rPr lang="en-AU" altLang="en-US" b="1" dirty="0">
                <a:latin typeface="Arial" panose="020B0604020202020204" pitchFamily="34" charset="0"/>
                <a:cs typeface="Arial" panose="020B0604020202020204" pitchFamily="34" charset="0"/>
              </a:rPr>
              <a:t>We call this</a:t>
            </a:r>
            <a:r>
              <a:rPr lang="en-AU" altLang="en-US" b="1" baseline="0" dirty="0">
                <a:latin typeface="Arial" panose="020B0604020202020204" pitchFamily="34" charset="0"/>
                <a:cs typeface="Arial" panose="020B0604020202020204" pitchFamily="34" charset="0"/>
              </a:rPr>
              <a:t> approach ‘supportive’ rather than ‘restorative’ supervision because it is a broader approach, as it includes primary prevention (i.e. the supervisor &amp;/or supervisee seek to remove or reduce organizational stressors (e.g. inefficient care practices; poor communication; lack of feedback).</a:t>
            </a:r>
            <a:endParaRPr lang="en-AU" altLang="en-US" b="1" dirty="0">
              <a:latin typeface="Arial" panose="020B0604020202020204" pitchFamily="34" charset="0"/>
              <a:cs typeface="Arial" panose="020B0604020202020204" pitchFamily="34" charset="0"/>
            </a:endParaRPr>
          </a:p>
        </p:txBody>
      </p:sp>
      <p:sp>
        <p:nvSpPr>
          <p:cNvPr id="26628" name="Slide Number Placeholder 3"/>
          <p:cNvSpPr>
            <a:spLocks noGrp="1" noChangeArrowheads="1"/>
          </p:cNvSpPr>
          <p:nvPr>
            <p:ph type="sldNum" sz="quarter" idx="5"/>
          </p:nvPr>
        </p:nvSpPr>
        <p:spPr>
          <a:noFill/>
        </p:spPr>
        <p:txBody>
          <a:bodyPr/>
          <a:lstStyle/>
          <a:p>
            <a:fld id="{88244BD1-4DF3-4E39-914A-8B7D02FFA3FE}" type="slidenum">
              <a:rPr lang="en-US" altLang="en-US"/>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50888"/>
            <a:ext cx="6680200" cy="3757612"/>
          </a:xfrm>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The book contains more techniques, with greater detail on procedures.</a:t>
            </a:r>
          </a:p>
          <a:p>
            <a:r>
              <a:rPr lang="en-GB" b="1" dirty="0">
                <a:latin typeface="Arial" panose="020B0604020202020204" pitchFamily="34" charset="0"/>
                <a:cs typeface="Arial" panose="020B0604020202020204" pitchFamily="34" charset="0"/>
              </a:rPr>
              <a:t>See especially Tables 3.1 (chapter 3) and 6.1 (chapter 6).</a:t>
            </a:r>
          </a:p>
          <a:p>
            <a:r>
              <a:rPr lang="en-GB" b="1" dirty="0">
                <a:latin typeface="Arial" panose="020B0604020202020204" pitchFamily="34" charset="0"/>
                <a:cs typeface="Arial" panose="020B0604020202020204" pitchFamily="34" charset="0"/>
              </a:rPr>
              <a:t>These represent the essential ‘content’ of SS.</a:t>
            </a:r>
          </a:p>
        </p:txBody>
      </p:sp>
      <p:sp>
        <p:nvSpPr>
          <p:cNvPr id="4" name="Slide Number Placeholder 3"/>
          <p:cNvSpPr>
            <a:spLocks noGrp="1"/>
          </p:cNvSpPr>
          <p:nvPr>
            <p:ph type="sldNum" sz="quarter" idx="10"/>
          </p:nvPr>
        </p:nvSpPr>
        <p:spPr/>
        <p:txBody>
          <a:bodyPr/>
          <a:lstStyle/>
          <a:p>
            <a:fld id="{5E48C1F1-0335-439F-8584-D31F650FEFC9}" type="slidenum">
              <a:rPr lang="en-US" altLang="en-US" smtClean="0"/>
              <a:pPr/>
              <a:t>11</a:t>
            </a:fld>
            <a:endParaRPr lang="en-US" altLang="en-US"/>
          </a:p>
        </p:txBody>
      </p:sp>
    </p:spTree>
    <p:extLst>
      <p:ext uri="{BB962C8B-B14F-4D97-AF65-F5344CB8AC3E}">
        <p14:creationId xmlns:p14="http://schemas.microsoft.com/office/powerpoint/2010/main" val="9045652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06363" y="750888"/>
            <a:ext cx="6680200" cy="3757612"/>
          </a:xfrm>
          <a:ln/>
        </p:spPr>
      </p:sp>
      <p:sp>
        <p:nvSpPr>
          <p:cNvPr id="28675"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NB: This slideshow should be treated as a resource or ‘library’, in that there are more slides in it than we would expect to use in any one workshop.</a:t>
            </a:r>
          </a:p>
          <a:p>
            <a:r>
              <a:rPr lang="en-GB" altLang="en-US" b="1" dirty="0">
                <a:latin typeface="Arial" panose="020B0604020202020204" pitchFamily="34" charset="0"/>
                <a:cs typeface="Arial" panose="020B0604020202020204" pitchFamily="34" charset="0"/>
              </a:rPr>
              <a:t>The inclusion of some of these slides should be based on the learning outcomes for your workshop, and on the participants’ educational needs.</a:t>
            </a:r>
          </a:p>
          <a:p>
            <a:r>
              <a:rPr lang="en-GB" altLang="en-US" b="1" dirty="0">
                <a:latin typeface="Arial" panose="020B0604020202020204" pitchFamily="34" charset="0"/>
                <a:cs typeface="Arial" panose="020B0604020202020204" pitchFamily="34" charset="0"/>
              </a:rPr>
              <a:t>In our experience, fewer ‘theoretical’ or background slides and more of the ‘practical’ or experiential slides makes for the best workshop.</a:t>
            </a:r>
          </a:p>
        </p:txBody>
      </p:sp>
      <p:sp>
        <p:nvSpPr>
          <p:cNvPr id="28676" name="Slide Number Placeholder 3"/>
          <p:cNvSpPr>
            <a:spLocks noGrp="1"/>
          </p:cNvSpPr>
          <p:nvPr>
            <p:ph type="sldNum" sz="quarter" idx="5"/>
          </p:nvPr>
        </p:nvSpPr>
        <p:spPr>
          <a:noFill/>
        </p:spPr>
        <p:txBody>
          <a:bodyPr/>
          <a:lstStyle/>
          <a:p>
            <a:fld id="{D33DDF37-C5D0-485B-8360-5145F30508D8}" type="slidenum">
              <a:rPr lang="en-US" altLang="en-US"/>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50888"/>
            <a:ext cx="6680200" cy="3757612"/>
          </a:xfrm>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The procedure for using PETS is to first observe what the supervisor is doing (e.g. providing</a:t>
            </a:r>
            <a:r>
              <a:rPr lang="en-GB" b="1" baseline="0" dirty="0">
                <a:latin typeface="Arial" panose="020B0604020202020204" pitchFamily="34" charset="0"/>
                <a:cs typeface="Arial" panose="020B0604020202020204" pitchFamily="34" charset="0"/>
              </a:rPr>
              <a:t> social support)</a:t>
            </a:r>
            <a:r>
              <a:rPr lang="en-GB" b="1" dirty="0">
                <a:latin typeface="Arial" panose="020B0604020202020204" pitchFamily="34" charset="0"/>
                <a:cs typeface="Arial" panose="020B0604020202020204" pitchFamily="34" charset="0"/>
              </a:rPr>
              <a:t>, then to note the ‘mini-outcome’ in terms of the supervisee’s reaction (e.g.</a:t>
            </a:r>
            <a:r>
              <a:rPr lang="en-GB" b="1" baseline="0" dirty="0">
                <a:latin typeface="Arial" panose="020B0604020202020204" pitchFamily="34" charset="0"/>
                <a:cs typeface="Arial" panose="020B0604020202020204" pitchFamily="34" charset="0"/>
              </a:rPr>
              <a:t> reflection)</a:t>
            </a:r>
            <a:r>
              <a:rPr lang="en-GB" b="1" dirty="0">
                <a:latin typeface="Arial" panose="020B0604020202020204" pitchFamily="34" charset="0"/>
                <a:cs typeface="Arial" panose="020B0604020202020204" pitchFamily="34" charset="0"/>
              </a:rPr>
              <a:t>.</a:t>
            </a:r>
          </a:p>
          <a:p>
            <a:r>
              <a:rPr lang="en-GB" b="1" dirty="0">
                <a:latin typeface="Arial" panose="020B0604020202020204" pitchFamily="34" charset="0"/>
                <a:cs typeface="Arial" panose="020B0604020202020204" pitchFamily="34" charset="0"/>
              </a:rPr>
              <a:t>In</a:t>
            </a:r>
            <a:r>
              <a:rPr lang="en-GB" b="1" baseline="0" dirty="0">
                <a:latin typeface="Arial" panose="020B0604020202020204" pitchFamily="34" charset="0"/>
                <a:cs typeface="Arial" panose="020B0604020202020204" pitchFamily="34" charset="0"/>
              </a:rPr>
              <a:t> SS, ‘experiencing’ is the primary outcome.</a:t>
            </a:r>
            <a:endParaRPr lang="en-GB"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E48C1F1-0335-439F-8584-D31F650FEFC9}" type="slidenum">
              <a:rPr lang="en-US" altLang="en-US" smtClean="0"/>
              <a:pPr/>
              <a:t>13</a:t>
            </a:fld>
            <a:endParaRPr lang="en-US" altLang="en-US"/>
          </a:p>
        </p:txBody>
      </p:sp>
    </p:spTree>
    <p:extLst>
      <p:ext uri="{BB962C8B-B14F-4D97-AF65-F5344CB8AC3E}">
        <p14:creationId xmlns:p14="http://schemas.microsoft.com/office/powerpoint/2010/main" val="23851695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48C1F1-0335-439F-8584-D31F650FEFC9}" type="slidenum">
              <a:rPr lang="en-US" altLang="en-US" smtClean="0"/>
              <a:pPr/>
              <a:t>14</a:t>
            </a:fld>
            <a:endParaRPr lang="en-US" altLang="en-US"/>
          </a:p>
        </p:txBody>
      </p:sp>
    </p:spTree>
    <p:extLst>
      <p:ext uri="{BB962C8B-B14F-4D97-AF65-F5344CB8AC3E}">
        <p14:creationId xmlns:p14="http://schemas.microsoft.com/office/powerpoint/2010/main" val="422751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ChangeArrowheads="1" noTextEdit="1"/>
          </p:cNvSpPr>
          <p:nvPr>
            <p:ph type="sldImg"/>
          </p:nvPr>
        </p:nvSpPr>
        <p:spPr>
          <a:xfrm>
            <a:off x="106363" y="750888"/>
            <a:ext cx="6680200" cy="3757612"/>
          </a:xfrm>
          <a:ln/>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This slide, like most of the others, is based on a UK context.</a:t>
            </a:r>
          </a:p>
          <a:p>
            <a:r>
              <a:rPr lang="en-AU" b="1" dirty="0">
                <a:latin typeface="Arial" panose="020B0604020202020204" pitchFamily="34" charset="0"/>
                <a:cs typeface="Arial" panose="020B0604020202020204" pitchFamily="34" charset="0"/>
              </a:rPr>
              <a:t>If</a:t>
            </a:r>
            <a:r>
              <a:rPr lang="en-AU" b="1" baseline="0" dirty="0">
                <a:latin typeface="Arial" panose="020B0604020202020204" pitchFamily="34" charset="0"/>
                <a:cs typeface="Arial" panose="020B0604020202020204" pitchFamily="34" charset="0"/>
              </a:rPr>
              <a:t> necessary, t</a:t>
            </a:r>
            <a:r>
              <a:rPr lang="en-AU" b="1" dirty="0">
                <a:latin typeface="Arial" panose="020B0604020202020204" pitchFamily="34" charset="0"/>
                <a:cs typeface="Arial" panose="020B0604020202020204" pitchFamily="34" charset="0"/>
              </a:rPr>
              <a:t>hese policy statements should be replaced with relevant data/quotes from your context, to increase the relevance.</a:t>
            </a:r>
          </a:p>
          <a:p>
            <a:endParaRPr lang="en-AU" b="1"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Some other points for providing SS:</a:t>
            </a:r>
          </a:p>
          <a:p>
            <a:pPr>
              <a:buFontTx/>
              <a:buChar char="-"/>
            </a:pPr>
            <a:r>
              <a:rPr lang="en-AU" b="1" dirty="0">
                <a:latin typeface="Arial" panose="020B0604020202020204" pitchFamily="34" charset="0"/>
                <a:cs typeface="Arial" panose="020B0604020202020204" pitchFamily="34" charset="0"/>
              </a:rPr>
              <a:t>Complex healthcare needs are on the rise</a:t>
            </a:r>
          </a:p>
          <a:p>
            <a:pPr>
              <a:buFontTx/>
              <a:buChar char="-"/>
            </a:pPr>
            <a:r>
              <a:rPr lang="en-AU" b="1" dirty="0">
                <a:latin typeface="Arial" panose="020B0604020202020204" pitchFamily="34" charset="0"/>
                <a:cs typeface="Arial" panose="020B0604020202020204" pitchFamily="34" charset="0"/>
              </a:rPr>
              <a:t>Innovative models of care are stretching health professionals’ roles,</a:t>
            </a:r>
            <a:r>
              <a:rPr lang="en-AU" b="1" baseline="0" dirty="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creating added stress</a:t>
            </a:r>
          </a:p>
          <a:p>
            <a:pPr>
              <a:buFontTx/>
              <a:buChar char="-"/>
            </a:pPr>
            <a:r>
              <a:rPr lang="en-AU" b="1" dirty="0">
                <a:latin typeface="Arial" panose="020B0604020202020204" pitchFamily="34" charset="0"/>
                <a:cs typeface="Arial" panose="020B0604020202020204" pitchFamily="34" charset="0"/>
              </a:rPr>
              <a:t>Healthcare has now become a domain of constant change, given the increasing resource constraints and challenging health and social care needs of the current society</a:t>
            </a:r>
          </a:p>
        </p:txBody>
      </p:sp>
      <p:sp>
        <p:nvSpPr>
          <p:cNvPr id="32772" name="Slide Number Placeholder 3"/>
          <p:cNvSpPr>
            <a:spLocks noGrp="1" noChangeArrowheads="1"/>
          </p:cNvSpPr>
          <p:nvPr>
            <p:ph type="sldNum" sz="quarter" idx="5"/>
          </p:nvPr>
        </p:nvSpPr>
        <p:spPr>
          <a:noFill/>
        </p:spPr>
        <p:txBody>
          <a:bodyPr/>
          <a:lstStyle/>
          <a:p>
            <a:fld id="{C445A98E-337A-4E5B-AB1C-3A950DADDC62}" type="slidenum">
              <a:rPr lang="en-US" altLang="en-US"/>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06363" y="750888"/>
            <a:ext cx="6680200" cy="3757612"/>
          </a:xfrm>
          <a:ln/>
        </p:spPr>
      </p:sp>
      <p:sp>
        <p:nvSpPr>
          <p:cNvPr id="34819"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 coping model clarifies that (unless extreme) it is not usually the ‘demands’ or ‘job stressors’ that ultimately determines whether staff experience burnout (or other forms of personal distress).</a:t>
            </a:r>
          </a:p>
          <a:p>
            <a:r>
              <a:rPr lang="en-GB" altLang="en-US" b="1" dirty="0">
                <a:latin typeface="Arial" panose="020B0604020202020204" pitchFamily="34" charset="0"/>
                <a:cs typeface="Arial" panose="020B0604020202020204" pitchFamily="34" charset="0"/>
              </a:rPr>
              <a:t>Rather, what matters most is the effectiveness of factors such as their personal coping strategies, the strength of their social support, and their organizational morale.</a:t>
            </a:r>
          </a:p>
          <a:p>
            <a:r>
              <a:rPr lang="en-GB" altLang="en-US" b="1" dirty="0">
                <a:latin typeface="Arial" panose="020B0604020202020204" pitchFamily="34" charset="0"/>
                <a:cs typeface="Arial" panose="020B0604020202020204" pitchFamily="34" charset="0"/>
              </a:rPr>
              <a:t>This makes the finding that 28% of staff didn’t have enough time for supervision especially worrying, since supervision is ideally placed to address these factors.</a:t>
            </a:r>
          </a:p>
        </p:txBody>
      </p:sp>
      <p:sp>
        <p:nvSpPr>
          <p:cNvPr id="34820" name="Slide Number Placeholder 3"/>
          <p:cNvSpPr>
            <a:spLocks noGrp="1"/>
          </p:cNvSpPr>
          <p:nvPr>
            <p:ph type="sldNum" sz="quarter" idx="5"/>
          </p:nvPr>
        </p:nvSpPr>
        <p:spPr>
          <a:noFill/>
        </p:spPr>
        <p:txBody>
          <a:bodyPr/>
          <a:lstStyle/>
          <a:p>
            <a:fld id="{C67B67F8-B478-481F-B44C-DA329650B4A2}" type="slidenum">
              <a:rPr lang="en-US" altLang="en-US"/>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06363" y="750888"/>
            <a:ext cx="6680200" cy="3757612"/>
          </a:xfrm>
          <a:ln/>
        </p:spPr>
      </p:sp>
      <p:sp>
        <p:nvSpPr>
          <p:cNvPr id="36867"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manual is the source of the video clips, guidelines, &amp; other resources mentioned in this slideshow.</a:t>
            </a:r>
          </a:p>
          <a:p>
            <a:endParaRPr lang="en-GB" altLang="en-US" b="1" dirty="0">
              <a:latin typeface="Arial" panose="020B0604020202020204" pitchFamily="34" charset="0"/>
              <a:cs typeface="Arial" panose="020B0604020202020204" pitchFamily="34" charset="0"/>
            </a:endParaRPr>
          </a:p>
          <a:p>
            <a:r>
              <a:rPr lang="en-GB" altLang="en-US" b="1" dirty="0">
                <a:latin typeface="Arial" panose="020B0604020202020204" pitchFamily="34" charset="0"/>
                <a:cs typeface="Arial" panose="020B0604020202020204" pitchFamily="34" charset="0"/>
              </a:rPr>
              <a:t>Note the mentions of ‘positive’ outcomes from SS.</a:t>
            </a:r>
          </a:p>
          <a:p>
            <a:r>
              <a:rPr lang="en-GB" altLang="en-US" b="1" dirty="0">
                <a:latin typeface="Arial" panose="020B0604020202020204" pitchFamily="34" charset="0"/>
                <a:cs typeface="Arial" panose="020B0604020202020204" pitchFamily="34" charset="0"/>
              </a:rPr>
              <a:t>Personal/psychological</a:t>
            </a:r>
            <a:r>
              <a:rPr lang="en-GB" altLang="en-US" b="1" baseline="0" dirty="0">
                <a:latin typeface="Arial" panose="020B0604020202020204" pitchFamily="34" charset="0"/>
                <a:cs typeface="Arial" panose="020B0604020202020204" pitchFamily="34" charset="0"/>
              </a:rPr>
              <a:t> w</a:t>
            </a:r>
            <a:r>
              <a:rPr lang="en-GB" altLang="en-US" b="1" dirty="0">
                <a:latin typeface="Arial" panose="020B0604020202020204" pitchFamily="34" charset="0"/>
                <a:cs typeface="Arial" panose="020B0604020202020204" pitchFamily="34" charset="0"/>
              </a:rPr>
              <a:t>ell-being (and specifically</a:t>
            </a:r>
            <a:r>
              <a:rPr lang="en-GB" altLang="en-US" b="1" baseline="0" dirty="0">
                <a:latin typeface="Arial" panose="020B0604020202020204" pitchFamily="34" charset="0"/>
                <a:cs typeface="Arial" panose="020B0604020202020204" pitchFamily="34" charset="0"/>
              </a:rPr>
              <a:t> job engagement) are the opposite of burnout.</a:t>
            </a:r>
          </a:p>
          <a:p>
            <a:r>
              <a:rPr lang="en-GB" altLang="en-US" b="1" baseline="0" dirty="0">
                <a:latin typeface="Arial" panose="020B0604020202020204" pitchFamily="34" charset="0"/>
                <a:cs typeface="Arial" panose="020B0604020202020204" pitchFamily="34" charset="0"/>
              </a:rPr>
              <a:t>This slideshow emphasises burnout, but as the above slide indicates, by reducing burnout through SS we are simultaneously increasing well-being/engagement.</a:t>
            </a:r>
          </a:p>
          <a:p>
            <a:r>
              <a:rPr lang="en-GB" altLang="en-US" b="1" baseline="0" dirty="0">
                <a:latin typeface="Arial" panose="020B0604020202020204" pitchFamily="34" charset="0"/>
                <a:cs typeface="Arial" panose="020B0604020202020204" pitchFamily="34" charset="0"/>
              </a:rPr>
              <a:t>For instance, if we encourage a supervisee to replace a maladaptive coping strategy (e.g. avoiding talking with a colleague about an issue of concern) with an adaptive one, then we are tipping the balance in favour of well-being/engagement.</a:t>
            </a:r>
          </a:p>
          <a:p>
            <a:endParaRPr lang="en-GB" altLang="en-US" b="1" baseline="0" dirty="0">
              <a:latin typeface="Arial" panose="020B0604020202020204" pitchFamily="34" charset="0"/>
              <a:cs typeface="Arial" panose="020B0604020202020204" pitchFamily="34" charset="0"/>
            </a:endParaRPr>
          </a:p>
          <a:p>
            <a:r>
              <a:rPr lang="en-GB" altLang="en-US" b="1" baseline="0" dirty="0">
                <a:latin typeface="Arial" panose="020B0604020202020204" pitchFamily="34" charset="0"/>
                <a:cs typeface="Arial" panose="020B0604020202020204" pitchFamily="34" charset="0"/>
              </a:rPr>
              <a:t>Of course, there is a strong case for boosting well-being/engagement even in the absence of any signs of burnout.</a:t>
            </a:r>
          </a:p>
          <a:p>
            <a:r>
              <a:rPr lang="en-GB" altLang="en-US" b="1" baseline="0" dirty="0">
                <a:latin typeface="Arial" panose="020B0604020202020204" pitchFamily="34" charset="0"/>
                <a:cs typeface="Arial" panose="020B0604020202020204" pitchFamily="34" charset="0"/>
              </a:rPr>
              <a:t>Staff who feel positively about their work enter a ‘virtuous cycle’ where they are more resilient and creative, amongst other things.</a:t>
            </a:r>
          </a:p>
          <a:p>
            <a:r>
              <a:rPr lang="en-GB" altLang="en-US" b="1" baseline="0" dirty="0">
                <a:latin typeface="Arial" panose="020B0604020202020204" pitchFamily="34" charset="0"/>
                <a:cs typeface="Arial" panose="020B0604020202020204" pitchFamily="34" charset="0"/>
              </a:rPr>
              <a:t>Feel free to adjust this workshop to a more positive emphasis on well-being/engagement, perhaps in response to participants’ needs.</a:t>
            </a:r>
            <a:endParaRPr lang="en-GB" altLang="en-US" b="1" dirty="0">
              <a:latin typeface="Arial" panose="020B0604020202020204" pitchFamily="34" charset="0"/>
              <a:cs typeface="Arial" panose="020B0604020202020204" pitchFamily="34" charset="0"/>
            </a:endParaRPr>
          </a:p>
        </p:txBody>
      </p:sp>
      <p:sp>
        <p:nvSpPr>
          <p:cNvPr id="36868" name="Slide Number Placeholder 3"/>
          <p:cNvSpPr>
            <a:spLocks noGrp="1"/>
          </p:cNvSpPr>
          <p:nvPr>
            <p:ph type="sldNum" sz="quarter" idx="5"/>
          </p:nvPr>
        </p:nvSpPr>
        <p:spPr>
          <a:noFill/>
        </p:spPr>
        <p:txBody>
          <a:bodyPr/>
          <a:lstStyle/>
          <a:p>
            <a:fld id="{35EAC2B8-A4BF-4DD5-8CE4-2AEAD2376CF3}" type="slidenum">
              <a:rPr lang="en-US" altLang="en-US"/>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06363" y="750888"/>
            <a:ext cx="6680200" cy="3757612"/>
          </a:xfrm>
          <a:ln/>
        </p:spPr>
      </p:sp>
      <p:sp>
        <p:nvSpPr>
          <p:cNvPr id="38915"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is a longer section of tape, chosen as it tells a story in some depth, with different supervision methods appearing as the session continues.</a:t>
            </a:r>
          </a:p>
          <a:p>
            <a:r>
              <a:rPr lang="en-GB" altLang="en-US" b="1" dirty="0">
                <a:latin typeface="Arial" panose="020B0604020202020204" pitchFamily="34" charset="0"/>
                <a:cs typeface="Arial" panose="020B0604020202020204" pitchFamily="34" charset="0"/>
              </a:rPr>
              <a:t>Apart from the supportive aspect, this tape shows the complexity of supervision, as appropriate for a mid-career/CPD session.</a:t>
            </a:r>
          </a:p>
          <a:p>
            <a:r>
              <a:rPr lang="en-GB" altLang="en-US" b="1" dirty="0">
                <a:latin typeface="Arial" panose="020B0604020202020204" pitchFamily="34" charset="0"/>
                <a:cs typeface="Arial" panose="020B0604020202020204" pitchFamily="34" charset="0"/>
              </a:rPr>
              <a:t>The whole tape could be shown, if time permits, &amp; if this is the participants’ preference.</a:t>
            </a:r>
          </a:p>
          <a:p>
            <a:r>
              <a:rPr lang="en-GB" altLang="en-US" b="1" dirty="0">
                <a:latin typeface="Arial" panose="020B0604020202020204" pitchFamily="34" charset="0"/>
                <a:cs typeface="Arial" panose="020B0604020202020204" pitchFamily="34" charset="0"/>
              </a:rPr>
              <a:t>If the whole tape is used, it might work best if presented in 2 parts, with the learning exercise also divided into 2 parts.</a:t>
            </a:r>
          </a:p>
        </p:txBody>
      </p:sp>
      <p:sp>
        <p:nvSpPr>
          <p:cNvPr id="38916" name="Slide Number Placeholder 3"/>
          <p:cNvSpPr>
            <a:spLocks noGrp="1"/>
          </p:cNvSpPr>
          <p:nvPr>
            <p:ph type="sldNum" sz="quarter" idx="5"/>
          </p:nvPr>
        </p:nvSpPr>
        <p:spPr>
          <a:noFill/>
        </p:spPr>
        <p:txBody>
          <a:bodyPr/>
          <a:lstStyle/>
          <a:p>
            <a:fld id="{E07551A5-7907-40E7-9601-8DECA74B2ED6}" type="slidenum">
              <a:rPr lang="en-US" altLang="en-US"/>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xfrm>
            <a:off x="106363" y="750888"/>
            <a:ext cx="6680200" cy="3757612"/>
          </a:xfrm>
          <a:ln/>
        </p:spPr>
      </p:sp>
      <p:sp>
        <p:nvSpPr>
          <p:cNvPr id="41987"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 ‘tandem’ model is retained from earlier work on an evidence-based approach to clinical supervision (Milne &amp;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2017; Milne, 2019).</a:t>
            </a:r>
          </a:p>
          <a:p>
            <a:r>
              <a:rPr lang="en-GB" altLang="en-US" b="1" dirty="0">
                <a:latin typeface="Arial" panose="020B0604020202020204" pitchFamily="34" charset="0"/>
                <a:cs typeface="Arial" panose="020B0604020202020204" pitchFamily="34" charset="0"/>
              </a:rPr>
              <a:t>It provides 2 parts of the support model: the ‘alliance’ or inter-personal relationship between the supervisor (the leader) &amp; the supervisee (the follower); &amp; the supervisee’s intra-personal coping efforts. </a:t>
            </a:r>
          </a:p>
          <a:p>
            <a:r>
              <a:rPr lang="en-GB" altLang="en-US" b="1" dirty="0">
                <a:latin typeface="Arial" panose="020B0604020202020204" pitchFamily="34" charset="0"/>
                <a:cs typeface="Arial" panose="020B0604020202020204" pitchFamily="34" charset="0"/>
              </a:rPr>
              <a:t>Both are necessary if we are to provide effective SS.</a:t>
            </a:r>
          </a:p>
          <a:p>
            <a:r>
              <a:rPr lang="en-GB" altLang="en-US" b="1" dirty="0">
                <a:latin typeface="Arial" panose="020B0604020202020204" pitchFamily="34" charset="0"/>
                <a:cs typeface="Arial" panose="020B0604020202020204" pitchFamily="34" charset="0"/>
              </a:rPr>
              <a:t>Reflecting the recommendations in the above slide ‘Attending to SS’, we also need to factor in social support, as this represents a vital source of help &amp; guidance, from the supervisor &amp; from peers (especially emotional support).</a:t>
            </a:r>
          </a:p>
          <a:p>
            <a:r>
              <a:rPr lang="en-GB" altLang="en-US" b="1" dirty="0">
                <a:latin typeface="Arial" panose="020B0604020202020204" pitchFamily="34" charset="0"/>
                <a:cs typeface="Arial" panose="020B0604020202020204" pitchFamily="34" charset="0"/>
              </a:rPr>
              <a:t>These 3 factors operate within an organizational context, the fourth &amp; final factor within the support model.</a:t>
            </a:r>
          </a:p>
          <a:p>
            <a:r>
              <a:rPr lang="en-GB" altLang="en-US" b="1" dirty="0">
                <a:latin typeface="Arial" panose="020B0604020202020204" pitchFamily="34" charset="0"/>
                <a:cs typeface="Arial" panose="020B0604020202020204" pitchFamily="34" charset="0"/>
              </a:rPr>
              <a:t>For example, the workplace may have the kind of leadership, resources, communication, &amp; other qualities that can be a barrier or a booster to SS.</a:t>
            </a:r>
          </a:p>
          <a:p>
            <a:r>
              <a:rPr lang="en-GB" altLang="en-US" b="1" dirty="0">
                <a:latin typeface="Arial" panose="020B0604020202020204" pitchFamily="34" charset="0"/>
                <a:cs typeface="Arial" panose="020B0604020202020204" pitchFamily="34" charset="0"/>
              </a:rPr>
              <a:t>Indeed, when SS is focussed on ‘primary prevention’, it involves trying to change these kinds of variables so that supervisees face fewer stressors and enjoy more support.</a:t>
            </a:r>
          </a:p>
        </p:txBody>
      </p:sp>
      <p:sp>
        <p:nvSpPr>
          <p:cNvPr id="41988" name="Slide Number Placeholder 3"/>
          <p:cNvSpPr>
            <a:spLocks noGrp="1"/>
          </p:cNvSpPr>
          <p:nvPr>
            <p:ph type="sldNum" sz="quarter" idx="5"/>
          </p:nvPr>
        </p:nvSpPr>
        <p:spPr>
          <a:noFill/>
        </p:spPr>
        <p:txBody>
          <a:bodyPr/>
          <a:lstStyle/>
          <a:p>
            <a:fld id="{F2C1CFE1-99CA-4326-96EE-381F1E0D65DE}" type="slidenum">
              <a:rPr lang="en-US" altLang="en-US"/>
              <a:pPr/>
              <a:t>20</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06363" y="750888"/>
            <a:ext cx="6680200" cy="3757612"/>
          </a:xfrm>
          <a:ln/>
        </p:spPr>
      </p:sp>
      <p:sp>
        <p:nvSpPr>
          <p:cNvPr id="11267"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These notes explain how we would expect to proceed through the workshop.</a:t>
            </a:r>
          </a:p>
          <a:p>
            <a:r>
              <a:rPr lang="en-GB" altLang="en-US" b="1" dirty="0">
                <a:latin typeface="Arial" panose="020B0604020202020204" pitchFamily="34" charset="0"/>
                <a:cs typeface="Arial" panose="020B0604020202020204" pitchFamily="34" charset="0"/>
              </a:rPr>
              <a:t>They are addressed to the workshop leader, who is expected to use professional judgement about the best use of the workshop materials that follow.</a:t>
            </a:r>
          </a:p>
          <a:p>
            <a:r>
              <a:rPr lang="en-GB" altLang="en-US" b="1" dirty="0">
                <a:latin typeface="Arial" panose="020B0604020202020204" pitchFamily="34" charset="0"/>
                <a:cs typeface="Arial" panose="020B0604020202020204" pitchFamily="34" charset="0"/>
              </a:rPr>
              <a:t>We can take no responsibility for how others use our material.</a:t>
            </a:r>
          </a:p>
        </p:txBody>
      </p:sp>
      <p:sp>
        <p:nvSpPr>
          <p:cNvPr id="11268" name="Slide Number Placeholder 3"/>
          <p:cNvSpPr>
            <a:spLocks noGrp="1"/>
          </p:cNvSpPr>
          <p:nvPr>
            <p:ph type="sldNum" sz="quarter" idx="5"/>
          </p:nvPr>
        </p:nvSpPr>
        <p:spPr>
          <a:noFill/>
        </p:spPr>
        <p:txBody>
          <a:bodyPr/>
          <a:lstStyle/>
          <a:p>
            <a:fld id="{4F7AF237-BE8A-44FF-A55F-A11EDDCF758A}" type="slidenum">
              <a:rPr lang="en-US" altLang="en-US"/>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ChangeArrowheads="1" noTextEdit="1"/>
          </p:cNvSpPr>
          <p:nvPr>
            <p:ph type="sldImg"/>
          </p:nvPr>
        </p:nvSpPr>
        <p:spPr>
          <a:xfrm>
            <a:off x="106363" y="750888"/>
            <a:ext cx="6680200" cy="3757612"/>
          </a:xfrm>
          <a:ln/>
        </p:spPr>
      </p:sp>
      <p:sp>
        <p:nvSpPr>
          <p:cNvPr id="44035" name="Notes Placeholder 2"/>
          <p:cNvSpPr>
            <a:spLocks noGrp="1"/>
          </p:cNvSpPr>
          <p:nvPr>
            <p:ph type="body" idx="1"/>
          </p:nvPr>
        </p:nvSpPr>
        <p:spPr>
          <a:noFill/>
          <a:ln/>
        </p:spPr>
        <p:txBody>
          <a:bodyPr/>
          <a:lstStyle/>
          <a:p>
            <a:r>
              <a:rPr lang="en-AU" altLang="en-US" sz="1800" b="1" dirty="0">
                <a:latin typeface="Arial" panose="020B0604020202020204" pitchFamily="34" charset="0"/>
                <a:cs typeface="Arial" panose="020B0604020202020204" pitchFamily="34" charset="0"/>
              </a:rPr>
              <a:t>The metaphorical back wheel of the tandem model is Kolb’s (1984;2014) experiential learning cycle.</a:t>
            </a:r>
          </a:p>
          <a:p>
            <a:r>
              <a:rPr lang="en-AU" altLang="en-US" sz="1800" b="1" dirty="0">
                <a:latin typeface="Arial" panose="020B0604020202020204" pitchFamily="34" charset="0"/>
                <a:cs typeface="Arial" panose="020B0604020202020204" pitchFamily="34" charset="0"/>
              </a:rPr>
              <a:t>According to this theory, SS could be effective by engaging the supervisee in any of these modes of learning, since they are all content-free.</a:t>
            </a:r>
          </a:p>
          <a:p>
            <a:r>
              <a:rPr lang="en-AU" altLang="en-US" sz="1800" b="1" dirty="0">
                <a:latin typeface="Arial" panose="020B0604020202020204" pitchFamily="34" charset="0"/>
                <a:cs typeface="Arial" panose="020B0604020202020204" pitchFamily="34" charset="0"/>
              </a:rPr>
              <a:t>For example, a supervisee might advantageously reflect on a workplace incident in supervision, and the supervisor might facilitate some action planning to try &amp; resolve the issue.</a:t>
            </a:r>
          </a:p>
          <a:p>
            <a:r>
              <a:rPr lang="en-AU" altLang="en-US" sz="1800" b="1" dirty="0">
                <a:latin typeface="Arial" panose="020B0604020202020204" pitchFamily="34" charset="0"/>
                <a:cs typeface="Arial" panose="020B0604020202020204" pitchFamily="34" charset="0"/>
              </a:rPr>
              <a:t>But the primary mode for SS is ‘experiencing’, because the focus of SS is on the emotional aspect of work</a:t>
            </a:r>
            <a:r>
              <a:rPr lang="en-AU" altLang="en-US" sz="1800" b="1" baseline="0" dirty="0">
                <a:latin typeface="Arial" panose="020B0604020202020204" pitchFamily="34" charset="0"/>
                <a:cs typeface="Arial" panose="020B0604020202020204" pitchFamily="34" charset="0"/>
              </a:rPr>
              <a:t> (including </a:t>
            </a:r>
            <a:r>
              <a:rPr lang="en-AU" altLang="en-US" sz="1800" b="1" dirty="0">
                <a:latin typeface="Arial" panose="020B0604020202020204" pitchFamily="34" charset="0"/>
                <a:cs typeface="Arial" panose="020B0604020202020204" pitchFamily="34" charset="0"/>
              </a:rPr>
              <a:t>supervision). </a:t>
            </a:r>
          </a:p>
          <a:p>
            <a:r>
              <a:rPr lang="en-AU" altLang="en-US" sz="1800" b="1" dirty="0">
                <a:latin typeface="Arial" panose="020B0604020202020204" pitchFamily="34" charset="0"/>
                <a:cs typeface="Arial" panose="020B0604020202020204" pitchFamily="34" charset="0"/>
              </a:rPr>
              <a:t>Some experiencing goals for supervisees include:</a:t>
            </a:r>
          </a:p>
          <a:p>
            <a:endParaRPr lang="en-AU" altLang="en-US" sz="3200" b="1" dirty="0">
              <a:latin typeface="Arial" panose="020B0604020202020204" pitchFamily="34" charset="0"/>
              <a:cs typeface="Arial" panose="020B0604020202020204" pitchFamily="34" charset="0"/>
            </a:endParaRPr>
          </a:p>
          <a:p>
            <a:r>
              <a:rPr lang="en-GB" altLang="en-US" sz="3200" b="1" dirty="0">
                <a:latin typeface="Arial" panose="020B0604020202020204" pitchFamily="34" charset="0"/>
                <a:cs typeface="Arial" panose="020B0604020202020204" pitchFamily="34" charset="0"/>
              </a:rPr>
              <a:t>‘Recognise my own attitudes or motivation better (e.g. concerns; barriers; uplifts)’.</a:t>
            </a:r>
          </a:p>
          <a:p>
            <a:r>
              <a:rPr lang="en-GB" altLang="en-US" sz="3200" b="1" dirty="0">
                <a:latin typeface="Arial" panose="020B0604020202020204" pitchFamily="34" charset="0"/>
                <a:cs typeface="Arial" panose="020B0604020202020204" pitchFamily="34" charset="0"/>
              </a:rPr>
              <a:t>‘Better regulate or manage my emotions (positive or negative ones)’.  </a:t>
            </a:r>
          </a:p>
          <a:p>
            <a:r>
              <a:rPr lang="en-GB" altLang="en-US" sz="3200" b="1" dirty="0">
                <a:latin typeface="Arial" panose="020B0604020202020204" pitchFamily="34" charset="0"/>
                <a:cs typeface="Arial" panose="020B0604020202020204" pitchFamily="34" charset="0"/>
              </a:rPr>
              <a:t>‘Recognise emotional patterns that arise in my work’.</a:t>
            </a:r>
          </a:p>
          <a:p>
            <a:endParaRPr lang="en-GB" altLang="en-US" sz="3200" b="1" dirty="0">
              <a:latin typeface="Arial" panose="020B0604020202020204" pitchFamily="34" charset="0"/>
              <a:cs typeface="Arial" panose="020B0604020202020204" pitchFamily="34" charset="0"/>
            </a:endParaRPr>
          </a:p>
          <a:p>
            <a:r>
              <a:rPr lang="en-GB" altLang="en-US" sz="3200" b="1" dirty="0">
                <a:latin typeface="Arial" panose="020B0604020202020204" pitchFamily="34" charset="0"/>
                <a:cs typeface="Arial" panose="020B0604020202020204" pitchFamily="34" charset="0"/>
              </a:rPr>
              <a:t>Other examples can be found in the appendices to this slideshow.</a:t>
            </a:r>
          </a:p>
        </p:txBody>
      </p:sp>
      <p:sp>
        <p:nvSpPr>
          <p:cNvPr id="44036" name="Slide Number Placeholder 3"/>
          <p:cNvSpPr>
            <a:spLocks noGrp="1" noChangeArrowheads="1"/>
          </p:cNvSpPr>
          <p:nvPr>
            <p:ph type="sldNum" sz="quarter" idx="5"/>
          </p:nvPr>
        </p:nvSpPr>
        <p:spPr>
          <a:noFill/>
        </p:spPr>
        <p:txBody>
          <a:bodyPr/>
          <a:lstStyle/>
          <a:p>
            <a:fld id="{98A94874-04A3-410E-9329-192AF587ACAD}" type="slidenum">
              <a:rPr lang="en-US" altLang="en-US"/>
              <a:pPr/>
              <a:t>21</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50888"/>
            <a:ext cx="6680200" cy="3757612"/>
          </a:xfrm>
        </p:spPr>
      </p:sp>
      <p:sp>
        <p:nvSpPr>
          <p:cNvPr id="3" name="Notes Placeholder 2"/>
          <p:cNvSpPr>
            <a:spLocks noGrp="1"/>
          </p:cNvSpPr>
          <p:nvPr>
            <p:ph type="body" idx="1"/>
          </p:nvPr>
        </p:nvSpPr>
        <p:spPr/>
        <p:txBody>
          <a:bodyPr/>
          <a:lstStyle/>
          <a:p>
            <a:r>
              <a:rPr lang="en-GB" b="1" dirty="0">
                <a:latin typeface="Arial" panose="020B0604020202020204" pitchFamily="34" charset="0"/>
                <a:cs typeface="Arial" panose="020B0604020202020204" pitchFamily="34" charset="0"/>
              </a:rPr>
              <a:t>Some groups will resist this exercise as too uncomfortable, in which case that might be normalised and discussed (relative to the workshop topic).</a:t>
            </a:r>
          </a:p>
          <a:p>
            <a:r>
              <a:rPr lang="en-GB" b="1" dirty="0">
                <a:latin typeface="Arial" panose="020B0604020202020204" pitchFamily="34" charset="0"/>
                <a:cs typeface="Arial" panose="020B0604020202020204" pitchFamily="34" charset="0"/>
              </a:rPr>
              <a:t>And/or the leaders could demonstrate/model how they would approach the exercise,</a:t>
            </a:r>
            <a:r>
              <a:rPr lang="en-GB" b="1" baseline="0" dirty="0">
                <a:latin typeface="Arial" panose="020B0604020202020204" pitchFamily="34" charset="0"/>
                <a:cs typeface="Arial" panose="020B0604020202020204" pitchFamily="34" charset="0"/>
              </a:rPr>
              <a:t> and seek gradual engagement that way (e.g. invite other examples from the group).</a:t>
            </a:r>
          </a:p>
          <a:p>
            <a:endParaRPr lang="en-GB" b="1" baseline="0" dirty="0">
              <a:latin typeface="Arial" panose="020B0604020202020204" pitchFamily="34" charset="0"/>
              <a:cs typeface="Arial" panose="020B0604020202020204" pitchFamily="34" charset="0"/>
            </a:endParaRPr>
          </a:p>
          <a:p>
            <a:r>
              <a:rPr lang="en-GB" b="1" baseline="0" dirty="0">
                <a:latin typeface="Arial" panose="020B0604020202020204" pitchFamily="34" charset="0"/>
                <a:cs typeface="Arial" panose="020B0604020202020204" pitchFamily="34" charset="0"/>
              </a:rPr>
              <a:t>In SS, listing the supervisee’s feeling reactions is a first step towards processing their emotions.</a:t>
            </a:r>
          </a:p>
          <a:p>
            <a:r>
              <a:rPr lang="en-GB" b="1" baseline="0" dirty="0">
                <a:latin typeface="Arial" panose="020B0604020202020204" pitchFamily="34" charset="0"/>
                <a:cs typeface="Arial" panose="020B0604020202020204" pitchFamily="34" charset="0"/>
              </a:rPr>
              <a:t>There are several procedures for taking the next steps, such as The Experiencing Scale (slide below).</a:t>
            </a:r>
          </a:p>
          <a:p>
            <a:endParaRPr lang="en-GB" b="1" baseline="0" dirty="0">
              <a:latin typeface="Arial" panose="020B0604020202020204" pitchFamily="34" charset="0"/>
              <a:cs typeface="Arial" panose="020B0604020202020204" pitchFamily="34" charset="0"/>
            </a:endParaRPr>
          </a:p>
          <a:p>
            <a:r>
              <a:rPr lang="en-GB" b="1" baseline="0" dirty="0">
                <a:latin typeface="Arial" panose="020B0604020202020204" pitchFamily="34" charset="0"/>
                <a:cs typeface="Arial" panose="020B0604020202020204" pitchFamily="34" charset="0"/>
              </a:rPr>
              <a:t>One of the appendices to this slideshow is possibly helpful here, as it provides examples (see: </a:t>
            </a:r>
            <a:r>
              <a:rPr lang="en-GB" altLang="en-US" sz="1200" b="1" dirty="0">
                <a:solidFill>
                  <a:srgbClr val="0000FF"/>
                </a:solidFill>
                <a:latin typeface="Arial" panose="020B0604020202020204" pitchFamily="34" charset="0"/>
                <a:cs typeface="Arial" panose="020B0604020202020204" pitchFamily="34" charset="0"/>
              </a:rPr>
              <a:t>Learning outcomes list: Experiencing) </a:t>
            </a:r>
            <a:endParaRPr lang="en-GB"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E48C1F1-0335-439F-8584-D31F650FEFC9}" type="slidenum">
              <a:rPr lang="en-US" altLang="en-US" smtClean="0"/>
              <a:pPr/>
              <a:t>22</a:t>
            </a:fld>
            <a:endParaRPr lang="en-US" altLang="en-US"/>
          </a:p>
        </p:txBody>
      </p:sp>
    </p:spTree>
    <p:extLst>
      <p:ext uri="{BB962C8B-B14F-4D97-AF65-F5344CB8AC3E}">
        <p14:creationId xmlns:p14="http://schemas.microsoft.com/office/powerpoint/2010/main" val="413018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xfrm>
            <a:off x="106363" y="750888"/>
            <a:ext cx="6680200" cy="3757612"/>
          </a:xfrm>
          <a:ln/>
        </p:spPr>
      </p:sp>
      <p:sp>
        <p:nvSpPr>
          <p:cNvPr id="46083"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Reading &amp; applying a guideline, or other written material, can helpfully vary the learning experience for the participants.</a:t>
            </a:r>
          </a:p>
          <a:p>
            <a:r>
              <a:rPr lang="en-GB" altLang="en-US" b="1" dirty="0">
                <a:latin typeface="Arial" panose="020B0604020202020204" pitchFamily="34" charset="0"/>
                <a:cs typeface="Arial" panose="020B0604020202020204" pitchFamily="34" charset="0"/>
              </a:rPr>
              <a:t>Alternating between video &amp; guideline can strengthen appreciation of the supervision issues.</a:t>
            </a:r>
          </a:p>
          <a:p>
            <a:r>
              <a:rPr lang="en-GB" altLang="en-US" b="1" dirty="0">
                <a:latin typeface="Arial" panose="020B0604020202020204" pitchFamily="34" charset="0"/>
                <a:cs typeface="Arial" panose="020B0604020202020204" pitchFamily="34" charset="0"/>
              </a:rPr>
              <a:t>This can be achieved by ‘zooming in’ on a key moment, by viewing that moment in the tape again, then by re-reading the relevant part of the guideline.</a:t>
            </a:r>
          </a:p>
          <a:p>
            <a:r>
              <a:rPr lang="en-GB" altLang="en-US" b="1" dirty="0">
                <a:latin typeface="Arial" panose="020B0604020202020204" pitchFamily="34" charset="0"/>
                <a:cs typeface="Arial" panose="020B0604020202020204" pitchFamily="34" charset="0"/>
              </a:rPr>
              <a:t>One way that this can deepen learning is through challenging initial perceptions, as in posing some Socratic questions; or through suggesting a different interpretation.</a:t>
            </a:r>
          </a:p>
          <a:p>
            <a:r>
              <a:rPr lang="en-GB" altLang="en-US" b="1" dirty="0">
                <a:latin typeface="Arial" panose="020B0604020202020204" pitchFamily="34" charset="0"/>
                <a:cs typeface="Arial" panose="020B0604020202020204" pitchFamily="34" charset="0"/>
              </a:rPr>
              <a:t>Large group discussion might include inviting the participants to present personal examples of how a supervision alliance has facilitated their own ‘experiencing’ (or has helped them to move around the experiential learning cycle). </a:t>
            </a:r>
          </a:p>
        </p:txBody>
      </p:sp>
      <p:sp>
        <p:nvSpPr>
          <p:cNvPr id="46084" name="Slide Number Placeholder 3"/>
          <p:cNvSpPr>
            <a:spLocks noGrp="1"/>
          </p:cNvSpPr>
          <p:nvPr>
            <p:ph type="sldNum" sz="quarter" idx="5"/>
          </p:nvPr>
        </p:nvSpPr>
        <p:spPr>
          <a:noFill/>
        </p:spPr>
        <p:txBody>
          <a:bodyPr/>
          <a:lstStyle/>
          <a:p>
            <a:fld id="{32BB0164-7C74-4D86-ADBD-27A902C9E798}" type="slidenum">
              <a:rPr lang="en-US" altLang="en-US"/>
              <a:pPr/>
              <a:t>23</a:t>
            </a:fld>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ChangeArrowheads="1" noTextEdit="1"/>
          </p:cNvSpPr>
          <p:nvPr>
            <p:ph type="sldImg"/>
          </p:nvPr>
        </p:nvSpPr>
        <p:spPr>
          <a:xfrm>
            <a:off x="106363" y="750888"/>
            <a:ext cx="6680200" cy="3757612"/>
          </a:xfrm>
          <a:ln/>
        </p:spPr>
      </p:sp>
      <p:sp>
        <p:nvSpPr>
          <p:cNvPr id="48131" name="Notes Placeholder 2"/>
          <p:cNvSpPr>
            <a:spLocks noGrp="1"/>
          </p:cNvSpPr>
          <p:nvPr>
            <p:ph type="body" idx="1"/>
          </p:nvPr>
        </p:nvSpPr>
        <p:spPr>
          <a:noFill/>
          <a:ln/>
        </p:spPr>
        <p:txBody>
          <a:bodyPr/>
          <a:lstStyle/>
          <a:p>
            <a:pPr eaLnBrk="1" hangingPunct="1">
              <a:spcBef>
                <a:spcPct val="0"/>
              </a:spcBef>
            </a:pPr>
            <a:r>
              <a:rPr lang="en-GB" altLang="en-US" sz="1600" b="1" dirty="0">
                <a:latin typeface="Arial" panose="020B0604020202020204" pitchFamily="34" charset="0"/>
                <a:cs typeface="Arial" panose="020B0604020202020204" pitchFamily="34" charset="0"/>
              </a:rPr>
              <a:t>The ‘experiencing scale’ provides a neat &amp; practical way of thinking about the supervisee’s successful engagement in the process of experiencing (last 2 exercises).</a:t>
            </a:r>
          </a:p>
          <a:p>
            <a:pPr eaLnBrk="1" hangingPunct="1">
              <a:spcBef>
                <a:spcPct val="0"/>
              </a:spcBef>
            </a:pPr>
            <a:r>
              <a:rPr lang="en-GB" altLang="en-US" sz="1600" b="1" dirty="0">
                <a:latin typeface="Arial" panose="020B0604020202020204" pitchFamily="34" charset="0"/>
                <a:cs typeface="Arial" panose="020B0604020202020204" pitchFamily="34" charset="0"/>
              </a:rPr>
              <a:t>In effect, supervisors should aim to help their supervisees to work through these 7 stages, so that they progress from ‘warding off’ (denying or distancing from an emotionally upsetting incident) to ‘problem solution’.</a:t>
            </a:r>
          </a:p>
          <a:p>
            <a:pPr eaLnBrk="1" hangingPunct="1">
              <a:spcBef>
                <a:spcPct val="0"/>
              </a:spcBef>
            </a:pPr>
            <a:r>
              <a:rPr lang="en-GB" altLang="en-US" sz="1600" b="1" dirty="0">
                <a:latin typeface="Arial" panose="020B0604020202020204" pitchFamily="34" charset="0"/>
                <a:cs typeface="Arial" panose="020B0604020202020204" pitchFamily="34" charset="0"/>
              </a:rPr>
              <a:t>The methods of SS provide the means to encourage this process of assimilating problematic experiences.</a:t>
            </a:r>
          </a:p>
          <a:p>
            <a:pPr eaLnBrk="1" hangingPunct="1">
              <a:spcBef>
                <a:spcPct val="0"/>
              </a:spcBef>
            </a:pPr>
            <a:r>
              <a:rPr lang="en-GB" altLang="en-US" sz="1600" b="1" dirty="0">
                <a:latin typeface="Arial" panose="020B0604020202020204" pitchFamily="34" charset="0"/>
                <a:cs typeface="Arial" panose="020B0604020202020204" pitchFamily="34" charset="0"/>
              </a:rPr>
              <a:t>For example, a supervisor might use a combination of gentle questioning and self-disclosure to facilitate assimilation.</a:t>
            </a:r>
          </a:p>
          <a:p>
            <a:pPr eaLnBrk="1" hangingPunct="1">
              <a:spcBef>
                <a:spcPct val="0"/>
              </a:spcBef>
            </a:pPr>
            <a:r>
              <a:rPr lang="en-GB" altLang="en-US" sz="1600" b="1" dirty="0">
                <a:latin typeface="Arial" panose="020B0604020202020204" pitchFamily="34" charset="0"/>
                <a:cs typeface="Arial" panose="020B0604020202020204" pitchFamily="34" charset="0"/>
              </a:rPr>
              <a:t>Other methods are listed below.</a:t>
            </a:r>
          </a:p>
          <a:p>
            <a:pPr eaLnBrk="1" hangingPunct="1">
              <a:spcBef>
                <a:spcPct val="0"/>
              </a:spcBef>
            </a:pPr>
            <a:endParaRPr lang="en-GB" altLang="en-US" dirty="0">
              <a:latin typeface="Rdg Vesta" charset="0"/>
            </a:endParaRPr>
          </a:p>
        </p:txBody>
      </p:sp>
      <p:sp>
        <p:nvSpPr>
          <p:cNvPr id="48132" name="Slide Number Placeholder 3"/>
          <p:cNvSpPr>
            <a:spLocks noGrp="1"/>
          </p:cNvSpPr>
          <p:nvPr>
            <p:ph type="sldNum" sz="quarter" idx="5"/>
          </p:nvPr>
        </p:nvSpPr>
        <p:spPr>
          <a:noFill/>
        </p:spPr>
        <p:txBody>
          <a:bodyPr/>
          <a:lstStyle/>
          <a:p>
            <a:fld id="{FE9508D0-BD62-4990-9B23-D0D0CE6AB5AA}" type="slidenum">
              <a:rPr lang="en-GB" altLang="en-US">
                <a:latin typeface="Calibri" pitchFamily="34" charset="0"/>
              </a:rPr>
              <a:pPr/>
              <a:t>24</a:t>
            </a:fld>
            <a:endParaRPr lang="en-GB" altLang="en-US">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106363" y="750888"/>
            <a:ext cx="6680200" cy="3757612"/>
          </a:xfrm>
          <a:ln/>
        </p:spPr>
      </p:sp>
      <p:sp>
        <p:nvSpPr>
          <p:cNvPr id="50179"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We now draw on the review of the research literature (chapter 3) to further illustrate the support model.</a:t>
            </a:r>
          </a:p>
          <a:p>
            <a:r>
              <a:rPr lang="en-GB" altLang="en-US" b="1" dirty="0">
                <a:latin typeface="Arial" panose="020B0604020202020204" pitchFamily="34" charset="0"/>
                <a:cs typeface="Arial" panose="020B0604020202020204" pitchFamily="34" charset="0"/>
              </a:rPr>
              <a:t>The ‘BES’ approach targets only those interventions that have proved successful, asking how they succeeded.</a:t>
            </a:r>
          </a:p>
          <a:p>
            <a:r>
              <a:rPr lang="en-GB" altLang="en-US" b="1" dirty="0">
                <a:latin typeface="Arial" panose="020B0604020202020204" pitchFamily="34" charset="0"/>
                <a:cs typeface="Arial" panose="020B0604020202020204" pitchFamily="34" charset="0"/>
              </a:rPr>
              <a:t>It is a practical way of clarifying ‘what works’, avoiding the usual quagmire created by conflicting findings.</a:t>
            </a:r>
          </a:p>
        </p:txBody>
      </p:sp>
      <p:sp>
        <p:nvSpPr>
          <p:cNvPr id="50180" name="Slide Number Placeholder 3"/>
          <p:cNvSpPr>
            <a:spLocks noGrp="1"/>
          </p:cNvSpPr>
          <p:nvPr>
            <p:ph type="sldNum" sz="quarter" idx="5"/>
          </p:nvPr>
        </p:nvSpPr>
        <p:spPr>
          <a:noFill/>
        </p:spPr>
        <p:txBody>
          <a:bodyPr/>
          <a:lstStyle/>
          <a:p>
            <a:fld id="{EE5C1292-0453-4124-BA29-C05CE4FD8C75}" type="slidenum">
              <a:rPr lang="en-US" altLang="en-US"/>
              <a:pPr/>
              <a:t>25</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ChangeArrowheads="1" noTextEdit="1"/>
          </p:cNvSpPr>
          <p:nvPr>
            <p:ph type="sldImg"/>
          </p:nvPr>
        </p:nvSpPr>
        <p:spPr>
          <a:xfrm>
            <a:off x="106363" y="750888"/>
            <a:ext cx="6680200" cy="3757612"/>
          </a:xfrm>
          <a:ln/>
        </p:spPr>
      </p:sp>
      <p:sp>
        <p:nvSpPr>
          <p:cNvPr id="52227" name="Notes Placeholder 2"/>
          <p:cNvSpPr>
            <a:spLocks noGrp="1"/>
          </p:cNvSpPr>
          <p:nvPr>
            <p:ph type="body" idx="1"/>
          </p:nvPr>
        </p:nvSpPr>
        <p:spPr>
          <a:noFill/>
          <a:ln/>
        </p:spPr>
        <p:txBody>
          <a:bodyPr/>
          <a:lstStyle/>
          <a:p>
            <a:pPr eaLnBrk="1" hangingPunct="1">
              <a:spcBef>
                <a:spcPct val="0"/>
              </a:spcBef>
            </a:pPr>
            <a:r>
              <a:rPr lang="en-GB" altLang="en-US" b="1" dirty="0">
                <a:latin typeface="Arial" panose="020B0604020202020204" pitchFamily="34" charset="0"/>
                <a:cs typeface="Arial" panose="020B0604020202020204" pitchFamily="34" charset="0"/>
              </a:rPr>
              <a:t>This is a complex slide, &amp; you may wish to exclude it/append it.</a:t>
            </a:r>
          </a:p>
          <a:p>
            <a:pPr eaLnBrk="1" hangingPunct="1">
              <a:spcBef>
                <a:spcPct val="0"/>
              </a:spcBef>
            </a:pPr>
            <a:r>
              <a:rPr lang="en-GB" altLang="en-US" b="1" dirty="0">
                <a:latin typeface="Arial" panose="020B0604020202020204" pitchFamily="34" charset="0"/>
                <a:cs typeface="Arial" panose="020B0604020202020204" pitchFamily="34" charset="0"/>
              </a:rPr>
              <a:t>If you use it, make sure that you explain it carefully!</a:t>
            </a:r>
          </a:p>
          <a:p>
            <a:pPr eaLnBrk="1" hangingPunct="1">
              <a:spcBef>
                <a:spcPct val="0"/>
              </a:spcBef>
            </a:pPr>
            <a:r>
              <a:rPr lang="en-GB" altLang="en-US" b="1" dirty="0">
                <a:latin typeface="Arial" panose="020B0604020202020204" pitchFamily="34" charset="0"/>
                <a:cs typeface="Arial" panose="020B0604020202020204" pitchFamily="34" charset="0"/>
              </a:rPr>
              <a:t>For example, ‘structure’ refers to the resources</a:t>
            </a:r>
            <a:r>
              <a:rPr lang="en-GB" altLang="en-US" b="1" baseline="0" dirty="0">
                <a:latin typeface="Arial" panose="020B0604020202020204" pitchFamily="34" charset="0"/>
                <a:cs typeface="Arial" panose="020B0604020202020204" pitchFamily="34" charset="0"/>
              </a:rPr>
              <a:t> that enable supervision to occur (e.g. quiet room; tape playback equipment; available time &amp; energy of participants).</a:t>
            </a:r>
          </a:p>
          <a:p>
            <a:pPr eaLnBrk="1" hangingPunct="1">
              <a:spcBef>
                <a:spcPct val="0"/>
              </a:spcBef>
            </a:pPr>
            <a:r>
              <a:rPr lang="en-GB" altLang="en-US" b="1" baseline="0" dirty="0">
                <a:latin typeface="Arial" panose="020B0604020202020204" pitchFamily="34" charset="0"/>
                <a:cs typeface="Arial" panose="020B0604020202020204" pitchFamily="34" charset="0"/>
              </a:rPr>
              <a:t>If supervision is rare or absent then these processes won’t happen.</a:t>
            </a:r>
          </a:p>
          <a:p>
            <a:pPr eaLnBrk="1" hangingPunct="1">
              <a:spcBef>
                <a:spcPct val="0"/>
              </a:spcBef>
            </a:pPr>
            <a:endParaRPr lang="en-GB" altLang="en-US" b="1" dirty="0">
              <a:latin typeface="Arial" panose="020B0604020202020204" pitchFamily="34" charset="0"/>
              <a:cs typeface="Arial" panose="020B0604020202020204" pitchFamily="34" charset="0"/>
            </a:endParaRPr>
          </a:p>
          <a:p>
            <a:pPr eaLnBrk="1" hangingPunct="1">
              <a:spcBef>
                <a:spcPct val="0"/>
              </a:spcBef>
            </a:pPr>
            <a:r>
              <a:rPr lang="en-GB" altLang="en-US" b="1" dirty="0">
                <a:latin typeface="Arial" panose="020B0604020202020204" pitchFamily="34" charset="0"/>
                <a:cs typeface="Arial" panose="020B0604020202020204" pitchFamily="34" charset="0"/>
              </a:rPr>
              <a:t>This</a:t>
            </a:r>
            <a:r>
              <a:rPr lang="en-GB" altLang="en-US" b="1" baseline="0" dirty="0">
                <a:latin typeface="Arial" panose="020B0604020202020204" pitchFamily="34" charset="0"/>
                <a:cs typeface="Arial" panose="020B0604020202020204" pitchFamily="34" charset="0"/>
              </a:rPr>
              <a:t> complex slide/</a:t>
            </a:r>
            <a:r>
              <a:rPr lang="en-GB" altLang="en-US" b="1" baseline="0" dirty="0" err="1">
                <a:latin typeface="Arial" panose="020B0604020202020204" pitchFamily="34" charset="0"/>
                <a:cs typeface="Arial" panose="020B0604020202020204" pitchFamily="34" charset="0"/>
              </a:rPr>
              <a:t>dendrogram</a:t>
            </a:r>
            <a:r>
              <a:rPr lang="en-GB" altLang="en-US" b="1" baseline="0" dirty="0">
                <a:latin typeface="Arial" panose="020B0604020202020204" pitchFamily="34" charset="0"/>
                <a:cs typeface="Arial" panose="020B0604020202020204" pitchFamily="34" charset="0"/>
              </a:rPr>
              <a:t> figure</a:t>
            </a:r>
            <a:r>
              <a:rPr lang="en-GB" altLang="en-US" b="1" dirty="0">
                <a:latin typeface="Arial" panose="020B0604020202020204" pitchFamily="34" charset="0"/>
                <a:cs typeface="Arial" panose="020B0604020202020204" pitchFamily="34" charset="0"/>
              </a:rPr>
              <a:t> captures the fascinating results of our research review, and it provides a way of understanding how the different variables interact.</a:t>
            </a:r>
          </a:p>
          <a:p>
            <a:pPr eaLnBrk="1" hangingPunct="1">
              <a:spcBef>
                <a:spcPct val="0"/>
              </a:spcBef>
            </a:pPr>
            <a:r>
              <a:rPr lang="en-GB" altLang="en-US" b="1" dirty="0">
                <a:latin typeface="Arial" panose="020B0604020202020204" pitchFamily="34" charset="0"/>
                <a:cs typeface="Arial" panose="020B0604020202020204" pitchFamily="34" charset="0"/>
              </a:rPr>
              <a:t>Note that the ‘purpose’ of SS is double-edged: preventing harm AND improving care.</a:t>
            </a:r>
          </a:p>
          <a:p>
            <a:pPr eaLnBrk="1" hangingPunct="1">
              <a:spcBef>
                <a:spcPct val="0"/>
              </a:spcBef>
            </a:pPr>
            <a:r>
              <a:rPr lang="en-GB" altLang="en-US" b="1" dirty="0">
                <a:latin typeface="Arial" panose="020B0604020202020204" pitchFamily="34" charset="0"/>
                <a:cs typeface="Arial" panose="020B0604020202020204" pitchFamily="34" charset="0"/>
              </a:rPr>
              <a:t>The prevention of harm to patients is the single most significant and distinctive emphasis in SS: harm is largely ignored within the supervision literature.</a:t>
            </a:r>
          </a:p>
        </p:txBody>
      </p:sp>
      <p:sp>
        <p:nvSpPr>
          <p:cNvPr id="52228" name="Slide Number Placeholder 3"/>
          <p:cNvSpPr>
            <a:spLocks noGrp="1"/>
          </p:cNvSpPr>
          <p:nvPr>
            <p:ph type="sldNum" sz="quarter" idx="5"/>
          </p:nvPr>
        </p:nvSpPr>
        <p:spPr>
          <a:noFill/>
        </p:spPr>
        <p:txBody>
          <a:bodyPr/>
          <a:lstStyle/>
          <a:p>
            <a:fld id="{90D3667B-B810-426A-A7DB-86085EAE164D}" type="slidenum">
              <a:rPr lang="en-GB" altLang="en-US">
                <a:latin typeface="Calibri" pitchFamily="34" charset="0"/>
              </a:rPr>
              <a:pPr/>
              <a:t>26</a:t>
            </a:fld>
            <a:endParaRPr lang="en-GB" altLang="en-US">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xfrm>
            <a:off x="106363" y="750888"/>
            <a:ext cx="6680200" cy="3757612"/>
          </a:xfrm>
          <a:ln/>
        </p:spPr>
      </p:sp>
      <p:sp>
        <p:nvSpPr>
          <p:cNvPr id="54275"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 video clip provides several examples of competent (’strong’) supportive supervision, with few weaknesses.</a:t>
            </a:r>
          </a:p>
          <a:p>
            <a:r>
              <a:rPr lang="en-GB" altLang="en-US" b="1" dirty="0">
                <a:latin typeface="Arial" panose="020B0604020202020204" pitchFamily="34" charset="0"/>
                <a:cs typeface="Arial" panose="020B0604020202020204" pitchFamily="34" charset="0"/>
              </a:rPr>
              <a:t>The exercise is challenging in several ways, &amp; the participants may need prompting.</a:t>
            </a:r>
          </a:p>
          <a:p>
            <a:r>
              <a:rPr lang="en-GB" altLang="en-US" b="1" dirty="0">
                <a:latin typeface="Arial" panose="020B0604020202020204" pitchFamily="34" charset="0"/>
                <a:cs typeface="Arial" panose="020B0604020202020204" pitchFamily="34" charset="0"/>
              </a:rPr>
              <a:t>One option is to demonstrate what you as workshop leader might regard as a method, alongside a strength or a weakness.</a:t>
            </a:r>
          </a:p>
          <a:p>
            <a:r>
              <a:rPr lang="en-GB" altLang="en-US" b="1" dirty="0">
                <a:latin typeface="Arial" panose="020B0604020202020204" pitchFamily="34" charset="0"/>
                <a:cs typeface="Arial" panose="020B0604020202020204" pitchFamily="34" charset="0"/>
              </a:rPr>
              <a:t>We have found that a popular technique for demonstrating is the workshop</a:t>
            </a:r>
            <a:r>
              <a:rPr lang="en-GB" altLang="en-US" b="1" baseline="0" dirty="0">
                <a:latin typeface="Arial" panose="020B0604020202020204" pitchFamily="34" charset="0"/>
                <a:cs typeface="Arial" panose="020B0604020202020204" pitchFamily="34" charset="0"/>
              </a:rPr>
              <a:t> leader</a:t>
            </a:r>
            <a:r>
              <a:rPr lang="en-GB" altLang="en-US" b="1" dirty="0">
                <a:latin typeface="Arial" panose="020B0604020202020204" pitchFamily="34" charset="0"/>
                <a:cs typeface="Arial" panose="020B0604020202020204" pitchFamily="34" charset="0"/>
              </a:rPr>
              <a:t> ‘thinking out loud’.</a:t>
            </a:r>
          </a:p>
          <a:p>
            <a:r>
              <a:rPr lang="en-GB" altLang="en-US" b="1" dirty="0">
                <a:latin typeface="Arial" panose="020B0604020202020204" pitchFamily="34" charset="0"/>
                <a:cs typeface="Arial" panose="020B0604020202020204" pitchFamily="34" charset="0"/>
              </a:rPr>
              <a:t>This involves you undertaking the initial part of the exercise, while verbalising your efforts to complete the task (e.g. ‘I’m noticing that the supervisor is listening intently and in other ways is offering empathic understanding to the supervisee. Although the process is unfolding quite nicely, a weakness could be the limited experiencing that is going on’).</a:t>
            </a:r>
          </a:p>
          <a:p>
            <a:r>
              <a:rPr lang="en-GB" altLang="en-US" b="1" dirty="0">
                <a:latin typeface="Arial" panose="020B0604020202020204" pitchFamily="34" charset="0"/>
                <a:cs typeface="Arial" panose="020B0604020202020204" pitchFamily="34" charset="0"/>
              </a:rPr>
              <a:t>This</a:t>
            </a:r>
            <a:r>
              <a:rPr lang="en-GB" altLang="en-US" b="1" baseline="0" dirty="0">
                <a:latin typeface="Arial" panose="020B0604020202020204" pitchFamily="34" charset="0"/>
                <a:cs typeface="Arial" panose="020B0604020202020204" pitchFamily="34" charset="0"/>
              </a:rPr>
              <a:t> usually energises and e</a:t>
            </a:r>
            <a:r>
              <a:rPr lang="en-GB" altLang="en-US" b="1" dirty="0">
                <a:latin typeface="Arial" panose="020B0604020202020204" pitchFamily="34" charset="0"/>
                <a:cs typeface="Arial" panose="020B0604020202020204" pitchFamily="34" charset="0"/>
              </a:rPr>
              <a:t>ngages participants, and immediate reactions can be invited (e.g. ‘Is anyone noticing</a:t>
            </a:r>
            <a:r>
              <a:rPr lang="en-GB" altLang="en-US" b="1" baseline="0" dirty="0">
                <a:latin typeface="Arial" panose="020B0604020202020204" pitchFamily="34" charset="0"/>
                <a:cs typeface="Arial" panose="020B0604020202020204" pitchFamily="34" charset="0"/>
              </a:rPr>
              <a:t> anything else?’)</a:t>
            </a:r>
            <a:r>
              <a:rPr lang="en-GB" altLang="en-US" b="1" dirty="0">
                <a:latin typeface="Arial" panose="020B0604020202020204" pitchFamily="34" charset="0"/>
                <a:cs typeface="Arial" panose="020B0604020202020204" pitchFamily="34" charset="0"/>
              </a:rPr>
              <a:t> </a:t>
            </a:r>
          </a:p>
          <a:p>
            <a:r>
              <a:rPr lang="en-GB" altLang="en-US" b="1" dirty="0">
                <a:latin typeface="Arial" panose="020B0604020202020204" pitchFamily="34" charset="0"/>
                <a:cs typeface="Arial" panose="020B0604020202020204" pitchFamily="34" charset="0"/>
              </a:rPr>
              <a:t>In addition to the usual functions, group discussion should include making explicit links to the earlier material (e.g. to the support model; to problem assimilation through the stages in The Experiencing Scale).</a:t>
            </a:r>
          </a:p>
        </p:txBody>
      </p:sp>
      <p:sp>
        <p:nvSpPr>
          <p:cNvPr id="54276" name="Slide Number Placeholder 3"/>
          <p:cNvSpPr>
            <a:spLocks noGrp="1"/>
          </p:cNvSpPr>
          <p:nvPr>
            <p:ph type="sldNum" sz="quarter" idx="5"/>
          </p:nvPr>
        </p:nvSpPr>
        <p:spPr>
          <a:noFill/>
        </p:spPr>
        <p:txBody>
          <a:bodyPr/>
          <a:lstStyle/>
          <a:p>
            <a:fld id="{A2692A84-FC73-4087-8B42-6F2304241CDB}" type="slidenum">
              <a:rPr lang="en-US" altLang="en-US"/>
              <a:pPr/>
              <a:t>27</a:t>
            </a:fld>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a:xfrm>
            <a:off x="106363" y="750888"/>
            <a:ext cx="6680200" cy="3757612"/>
          </a:xfrm>
          <a:ln/>
        </p:spPr>
      </p:sp>
      <p:sp>
        <p:nvSpPr>
          <p:cNvPr id="56323" name="Notes Placeholder 2"/>
          <p:cNvSpPr>
            <a:spLocks noGrp="1" noChangeArrowheads="1"/>
          </p:cNvSpPr>
          <p:nvPr>
            <p:ph type="body" idx="1"/>
          </p:nvPr>
        </p:nvSpPr>
        <p:spPr>
          <a:noFill/>
          <a:ln/>
        </p:spPr>
        <p:txBody>
          <a:bodyPr/>
          <a:lstStyle/>
          <a:p>
            <a:endParaRPr lang="en-AU" altLang="en-US" b="1">
              <a:latin typeface="Times New Roman" pitchFamily="18" charset="0"/>
              <a:cs typeface="Times New Roman" pitchFamily="18" charset="0"/>
            </a:endParaRPr>
          </a:p>
        </p:txBody>
      </p:sp>
      <p:sp>
        <p:nvSpPr>
          <p:cNvPr id="56324" name="Slide Number Placeholder 3"/>
          <p:cNvSpPr>
            <a:spLocks noGrp="1" noChangeArrowheads="1"/>
          </p:cNvSpPr>
          <p:nvPr>
            <p:ph type="sldNum" sz="quarter" idx="5"/>
          </p:nvPr>
        </p:nvSpPr>
        <p:spPr>
          <a:noFill/>
        </p:spPr>
        <p:txBody>
          <a:bodyPr/>
          <a:lstStyle/>
          <a:p>
            <a:fld id="{CF963A65-B274-4CFC-8144-6E0C2112B123}" type="slidenum">
              <a:rPr lang="en-US" altLang="en-US"/>
              <a:pPr/>
              <a:t>28</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xfrm>
            <a:off x="106363" y="750888"/>
            <a:ext cx="6680200" cy="3757612"/>
          </a:xfrm>
          <a:ln/>
        </p:spPr>
      </p:sp>
      <p:sp>
        <p:nvSpPr>
          <p:cNvPr id="58371"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slide also contains a lot of information &amp; merits simplification (e.g. a gradual revealing of the strategies, perhaps starting with the initial 4 ‘adaptive’ strategies, then proceeding to the remaining 4 ‘maladaptive’ ones).</a:t>
            </a:r>
          </a:p>
          <a:p>
            <a:r>
              <a:rPr lang="en-GB" altLang="en-US" b="1" dirty="0">
                <a:latin typeface="Arial" panose="020B0604020202020204" pitchFamily="34" charset="0"/>
                <a:cs typeface="Arial" panose="020B0604020202020204" pitchFamily="34" charset="0"/>
              </a:rPr>
              <a:t>A learning exercise could also be used to better manage &amp; process this information (e.g. asking participants to work in pairs, possibly with delegated coping strategies on cards, with the task of generating examples from their workplace).</a:t>
            </a:r>
          </a:p>
          <a:p>
            <a:endParaRPr lang="en-GB" altLang="en-US" b="1" dirty="0">
              <a:latin typeface="Times New Roman" pitchFamily="18" charset="0"/>
              <a:cs typeface="Times New Roman" pitchFamily="18" charset="0"/>
            </a:endParaRPr>
          </a:p>
        </p:txBody>
      </p:sp>
      <p:sp>
        <p:nvSpPr>
          <p:cNvPr id="58372" name="Slide Number Placeholder 3"/>
          <p:cNvSpPr>
            <a:spLocks noGrp="1"/>
          </p:cNvSpPr>
          <p:nvPr>
            <p:ph type="sldNum" sz="quarter" idx="5"/>
          </p:nvPr>
        </p:nvSpPr>
        <p:spPr>
          <a:noFill/>
        </p:spPr>
        <p:txBody>
          <a:bodyPr/>
          <a:lstStyle/>
          <a:p>
            <a:fld id="{C758AB21-ADD8-4655-9691-5EE64DD6342E}" type="slidenum">
              <a:rPr lang="en-US" altLang="en-US"/>
              <a:pPr/>
              <a:t>29</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xfrm>
            <a:off x="106363" y="750888"/>
            <a:ext cx="6680200" cy="3757612"/>
          </a:xfrm>
          <a:ln/>
        </p:spPr>
      </p:sp>
      <p:sp>
        <p:nvSpPr>
          <p:cNvPr id="61443" name="Notes Placeholder 2"/>
          <p:cNvSpPr>
            <a:spLocks noGrp="1"/>
          </p:cNvSpPr>
          <p:nvPr>
            <p:ph type="body" idx="1"/>
          </p:nvPr>
        </p:nvSpPr>
        <p:spPr>
          <a:noFill/>
          <a:ln/>
        </p:spPr>
        <p:txBody>
          <a:bodyPr/>
          <a:lstStyle/>
          <a:p>
            <a:r>
              <a:rPr lang="en-GB" altLang="en-US" b="1" dirty="0" err="1">
                <a:latin typeface="Arial" panose="020B0604020202020204" pitchFamily="34" charset="0"/>
                <a:cs typeface="Arial" panose="020B0604020202020204" pitchFamily="34" charset="0"/>
              </a:rPr>
              <a:t>Wallbank</a:t>
            </a:r>
            <a:r>
              <a:rPr lang="en-GB" altLang="en-US" b="1" dirty="0">
                <a:latin typeface="Arial" panose="020B0604020202020204" pitchFamily="34" charset="0"/>
                <a:cs typeface="Arial" panose="020B0604020202020204" pitchFamily="34" charset="0"/>
              </a:rPr>
              <a:t> makes no mention of the tandem model, but we believe that nonetheless she is implementing it.</a:t>
            </a:r>
          </a:p>
          <a:p>
            <a:r>
              <a:rPr lang="en-GB" altLang="en-US" b="1" dirty="0">
                <a:latin typeface="Arial" panose="020B0604020202020204" pitchFamily="34" charset="0"/>
                <a:cs typeface="Arial" panose="020B0604020202020204" pitchFamily="34" charset="0"/>
              </a:rPr>
              <a:t>These kinds of methods are exactly what is encouraged within the tandem model, which is equally relevant to a group supervision format.</a:t>
            </a:r>
          </a:p>
        </p:txBody>
      </p:sp>
      <p:sp>
        <p:nvSpPr>
          <p:cNvPr id="61444" name="Slide Number Placeholder 3"/>
          <p:cNvSpPr>
            <a:spLocks noGrp="1"/>
          </p:cNvSpPr>
          <p:nvPr>
            <p:ph type="sldNum" sz="quarter" idx="5"/>
          </p:nvPr>
        </p:nvSpPr>
        <p:spPr>
          <a:noFill/>
        </p:spPr>
        <p:txBody>
          <a:bodyPr/>
          <a:lstStyle/>
          <a:p>
            <a:fld id="{010E3C0D-CAE0-449C-ACD5-333C99E147B2}" type="slidenum">
              <a:rPr lang="en-US" altLang="en-US"/>
              <a:pPr/>
              <a:t>31</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106363" y="750888"/>
            <a:ext cx="6680200" cy="3757612"/>
          </a:xfrm>
          <a:ln/>
        </p:spPr>
      </p:sp>
      <p:sp>
        <p:nvSpPr>
          <p:cNvPr id="13315"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These are the ‘intended learning outcomes’ (ILO’s), which the ‘plan’ should address squarely.</a:t>
            </a:r>
          </a:p>
        </p:txBody>
      </p:sp>
      <p:sp>
        <p:nvSpPr>
          <p:cNvPr id="13316" name="Slide Number Placeholder 3"/>
          <p:cNvSpPr>
            <a:spLocks noGrp="1"/>
          </p:cNvSpPr>
          <p:nvPr>
            <p:ph type="sldNum" sz="quarter" idx="5"/>
          </p:nvPr>
        </p:nvSpPr>
        <p:spPr>
          <a:noFill/>
        </p:spPr>
        <p:txBody>
          <a:bodyPr/>
          <a:lstStyle/>
          <a:p>
            <a:fld id="{FBF6AA50-15DD-461D-8F68-3C54F7BFCAFB}" type="slidenum">
              <a:rPr lang="en-US" altLang="en-US"/>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06363" y="750888"/>
            <a:ext cx="6680200" cy="3757612"/>
          </a:xfrm>
          <a:ln/>
        </p:spPr>
      </p:sp>
      <p:sp>
        <p:nvSpPr>
          <p:cNvPr id="63491"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slideshow is based on the Milne &amp;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(2020) book ‘Supportive Supervision’, which provides the evidence to back up these claims.</a:t>
            </a:r>
          </a:p>
          <a:p>
            <a:r>
              <a:rPr lang="en-GB" altLang="en-US" b="1" dirty="0">
                <a:latin typeface="Arial" panose="020B0604020202020204" pitchFamily="34" charset="0"/>
                <a:cs typeface="Arial" panose="020B0604020202020204" pitchFamily="34" charset="0"/>
              </a:rPr>
              <a:t>One of the appended slides (‘An evidence-based approach’) provides more detail, if required.</a:t>
            </a:r>
          </a:p>
          <a:p>
            <a:r>
              <a:rPr lang="en-GB" altLang="en-US" b="1" dirty="0">
                <a:latin typeface="Arial" panose="020B0604020202020204" pitchFamily="34" charset="0"/>
                <a:cs typeface="Arial" panose="020B0604020202020204" pitchFamily="34" charset="0"/>
              </a:rPr>
              <a:t>A second one provides another example of one of the studies within the research review.</a:t>
            </a:r>
          </a:p>
        </p:txBody>
      </p:sp>
      <p:sp>
        <p:nvSpPr>
          <p:cNvPr id="63492" name="Slide Number Placeholder 3"/>
          <p:cNvSpPr>
            <a:spLocks noGrp="1"/>
          </p:cNvSpPr>
          <p:nvPr>
            <p:ph type="sldNum" sz="quarter" idx="5"/>
          </p:nvPr>
        </p:nvSpPr>
        <p:spPr>
          <a:noFill/>
        </p:spPr>
        <p:txBody>
          <a:bodyPr/>
          <a:lstStyle/>
          <a:p>
            <a:fld id="{E78B95CF-0676-4E68-9C99-7B8E9C35B91D}" type="slidenum">
              <a:rPr lang="en-US" altLang="en-US"/>
              <a:pPr/>
              <a:t>32</a:t>
            </a:fld>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06363" y="750888"/>
            <a:ext cx="6680200" cy="3757612"/>
          </a:xfrm>
          <a:ln/>
        </p:spPr>
      </p:sp>
      <p:sp>
        <p:nvSpPr>
          <p:cNvPr id="65539"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It can be hard to stimulate discussion at the end of a workshop, especially if running late, but it is appropriate to ask.</a:t>
            </a:r>
          </a:p>
          <a:p>
            <a:r>
              <a:rPr lang="en-GB" altLang="en-US" b="1" dirty="0">
                <a:latin typeface="Arial" panose="020B0604020202020204" pitchFamily="34" charset="0"/>
                <a:cs typeface="Arial" panose="020B0604020202020204" pitchFamily="34" charset="0"/>
              </a:rPr>
              <a:t>One or two carefully-chosen questions to the group may just work (e.g. ‘We have been stressing SS all day, but how well did we support you?’).</a:t>
            </a:r>
          </a:p>
          <a:p>
            <a:r>
              <a:rPr lang="en-GB" altLang="en-US" b="1" dirty="0">
                <a:latin typeface="Arial" panose="020B0604020202020204" pitchFamily="34" charset="0"/>
                <a:cs typeface="Arial" panose="020B0604020202020204" pitchFamily="34" charset="0"/>
              </a:rPr>
              <a:t>Encourage participants to at least offer their feedback on a suitable workshop rating form.</a:t>
            </a:r>
          </a:p>
          <a:p>
            <a:r>
              <a:rPr lang="en-GB" altLang="en-US" b="1" dirty="0">
                <a:latin typeface="Arial" panose="020B0604020202020204" pitchFamily="34" charset="0"/>
                <a:cs typeface="Arial" panose="020B0604020202020204" pitchFamily="34" charset="0"/>
              </a:rPr>
              <a:t>We prefer REACTS, a 1-page form with ratings for experiential learning (</a:t>
            </a:r>
            <a:r>
              <a:rPr lang="en-GB" altLang="en-US" b="1" dirty="0" err="1">
                <a:latin typeface="Arial" panose="020B0604020202020204" pitchFamily="34" charset="0"/>
                <a:cs typeface="Arial" panose="020B0604020202020204" pitchFamily="34" charset="0"/>
              </a:rPr>
              <a:t>inc.</a:t>
            </a:r>
            <a:r>
              <a:rPr lang="en-GB" altLang="en-US" b="1" dirty="0">
                <a:latin typeface="Arial" panose="020B0604020202020204" pitchFamily="34" charset="0"/>
                <a:cs typeface="Arial" panose="020B0604020202020204" pitchFamily="34" charset="0"/>
              </a:rPr>
              <a:t> ‘experiencing’) plus room for comments.</a:t>
            </a:r>
          </a:p>
          <a:p>
            <a:r>
              <a:rPr lang="en-GB" altLang="en-US" b="1" dirty="0">
                <a:latin typeface="Arial" panose="020B0604020202020204" pitchFamily="34" charset="0"/>
                <a:cs typeface="Arial" panose="020B0604020202020204" pitchFamily="34" charset="0"/>
              </a:rPr>
              <a:t>REACTS is in the Milne &amp;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(2020) book, as an appendix.</a:t>
            </a:r>
          </a:p>
          <a:p>
            <a:endParaRPr lang="en-GB" altLang="en-US" b="1" dirty="0">
              <a:latin typeface="Arial" panose="020B0604020202020204" pitchFamily="34" charset="0"/>
              <a:cs typeface="Arial" panose="020B0604020202020204" pitchFamily="34" charset="0"/>
            </a:endParaRPr>
          </a:p>
          <a:p>
            <a:r>
              <a:rPr lang="en-GB" altLang="en-US" b="1" dirty="0">
                <a:latin typeface="Arial" panose="020B0604020202020204" pitchFamily="34" charset="0"/>
                <a:cs typeface="Arial" panose="020B0604020202020204" pitchFamily="34" charset="0"/>
              </a:rPr>
              <a:t>Action-planning is a most valuable part of a workshop,</a:t>
            </a:r>
            <a:r>
              <a:rPr lang="en-GB" altLang="en-US" b="1" baseline="0" dirty="0">
                <a:latin typeface="Arial" panose="020B0604020202020204" pitchFamily="34" charset="0"/>
                <a:cs typeface="Arial" panose="020B0604020202020204" pitchFamily="34" charset="0"/>
              </a:rPr>
              <a:t> especially if you are working with staff from 1 organization/service, where collective plans can be developed (ideally involving line managers, et al.).</a:t>
            </a:r>
          </a:p>
          <a:p>
            <a:r>
              <a:rPr lang="en-GB" altLang="en-US" b="1" dirty="0">
                <a:latin typeface="Arial" panose="020B0604020202020204" pitchFamily="34" charset="0"/>
                <a:cs typeface="Arial" panose="020B0604020202020204" pitchFamily="34" charset="0"/>
              </a:rPr>
              <a:t>Action-planning</a:t>
            </a:r>
            <a:r>
              <a:rPr lang="en-GB" altLang="en-US" b="1" baseline="0" dirty="0">
                <a:latin typeface="Arial" panose="020B0604020202020204" pitchFamily="34" charset="0"/>
                <a:cs typeface="Arial" panose="020B0604020202020204" pitchFamily="34" charset="0"/>
              </a:rPr>
              <a:t> can form a useful learning exercise, where pairs/small groups help one another to draft their plans (e.g. 1 change to make within 1 month + what outcome expected).</a:t>
            </a:r>
          </a:p>
          <a:p>
            <a:r>
              <a:rPr lang="en-GB" altLang="en-US" b="1" baseline="0" dirty="0">
                <a:latin typeface="Arial" panose="020B0604020202020204" pitchFamily="34" charset="0"/>
                <a:cs typeface="Arial" panose="020B0604020202020204" pitchFamily="34" charset="0"/>
              </a:rPr>
              <a:t>It’s worth stressing that workshops alone are unlikely to change staff behaviour, long-term.</a:t>
            </a:r>
          </a:p>
          <a:p>
            <a:r>
              <a:rPr lang="en-GB" altLang="en-US" b="1" baseline="0" dirty="0">
                <a:latin typeface="Arial" panose="020B0604020202020204" pitchFamily="34" charset="0"/>
                <a:cs typeface="Arial" panose="020B0604020202020204" pitchFamily="34" charset="0"/>
              </a:rPr>
              <a:t>For this to occur a plan needs some form of sustained support (e.g. consultancy; peer support groups; supervision-of-supervision: see chapter 8 in book).</a:t>
            </a:r>
          </a:p>
          <a:p>
            <a:endParaRPr lang="en-GB" altLang="en-US" b="1" dirty="0">
              <a:latin typeface="Times New Roman" pitchFamily="18" charset="0"/>
              <a:cs typeface="Times New Roman" pitchFamily="18" charset="0"/>
            </a:endParaRPr>
          </a:p>
        </p:txBody>
      </p:sp>
      <p:sp>
        <p:nvSpPr>
          <p:cNvPr id="65540" name="Slide Number Placeholder 3"/>
          <p:cNvSpPr>
            <a:spLocks noGrp="1"/>
          </p:cNvSpPr>
          <p:nvPr>
            <p:ph type="sldNum" sz="quarter" idx="5"/>
          </p:nvPr>
        </p:nvSpPr>
        <p:spPr>
          <a:noFill/>
        </p:spPr>
        <p:txBody>
          <a:bodyPr/>
          <a:lstStyle/>
          <a:p>
            <a:fld id="{594B9649-4892-4FB4-BCD9-1F755A56E5DA}" type="slidenum">
              <a:rPr lang="en-US" altLang="en-US"/>
              <a:pPr/>
              <a:t>33</a:t>
            </a:fld>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xfrm>
            <a:off x="106363" y="750888"/>
            <a:ext cx="6680200" cy="3757612"/>
          </a:xfrm>
          <a:ln/>
        </p:spPr>
      </p:sp>
      <p:sp>
        <p:nvSpPr>
          <p:cNvPr id="68611"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slide &amp; the ones that follow in these appendices are intended for ‘just-in-time’ teaching: they are resources for elaborating earlier material in response to developments within the workshop, for addressing questions from participants, etc.</a:t>
            </a:r>
          </a:p>
        </p:txBody>
      </p:sp>
      <p:sp>
        <p:nvSpPr>
          <p:cNvPr id="68612" name="Slide Number Placeholder 3"/>
          <p:cNvSpPr>
            <a:spLocks noGrp="1"/>
          </p:cNvSpPr>
          <p:nvPr>
            <p:ph type="sldNum" sz="quarter" idx="5"/>
          </p:nvPr>
        </p:nvSpPr>
        <p:spPr>
          <a:noFill/>
        </p:spPr>
        <p:txBody>
          <a:bodyPr/>
          <a:lstStyle/>
          <a:p>
            <a:fld id="{44C30138-7059-4CE1-81BF-9C1B1ABB11B5}" type="slidenum">
              <a:rPr lang="en-US" altLang="en-US"/>
              <a:pPr/>
              <a:t>35</a:t>
            </a:fld>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106363" y="750888"/>
            <a:ext cx="6680200" cy="3757612"/>
          </a:xfrm>
          <a:ln/>
        </p:spPr>
      </p:sp>
      <p:sp>
        <p:nvSpPr>
          <p:cNvPr id="72707"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is one of the learning outcome lists within Milne (2018), &amp; represents some agenda item suggestions to empower supervisees who wish to process emotional issues arising from their work.</a:t>
            </a:r>
          </a:p>
          <a:p>
            <a:r>
              <a:rPr lang="en-GB" altLang="en-US" b="1" dirty="0">
                <a:latin typeface="Arial" panose="020B0604020202020204" pitchFamily="34" charset="0"/>
                <a:cs typeface="Arial" panose="020B0604020202020204" pitchFamily="34" charset="0"/>
              </a:rPr>
              <a:t>The idea is that supervisees should come to supervision prepared and collaborate with their supervisors, including an openness to addressing tricky issues.</a:t>
            </a:r>
          </a:p>
          <a:p>
            <a:r>
              <a:rPr lang="en-GB" altLang="en-US" b="1" dirty="0">
                <a:latin typeface="Arial" panose="020B0604020202020204" pitchFamily="34" charset="0"/>
                <a:cs typeface="Arial" panose="020B0604020202020204" pitchFamily="34" charset="0"/>
              </a:rPr>
              <a:t>A major challenge to supervisors in working on such emotional issues is to maintain the boundary between supervision and therapy.</a:t>
            </a:r>
          </a:p>
          <a:p>
            <a:r>
              <a:rPr lang="en-GB" altLang="en-US" b="1" dirty="0">
                <a:latin typeface="Arial" panose="020B0604020202020204" pitchFamily="34" charset="0"/>
                <a:cs typeface="Arial" panose="020B0604020202020204" pitchFamily="34" charset="0"/>
              </a:rPr>
              <a:t>This is especially tricky as SS employs methods that represent ‘the preliminaries to therapy’, such as coping strategy enhancement (as does clinical supervision in general).</a:t>
            </a:r>
          </a:p>
          <a:p>
            <a:r>
              <a:rPr lang="en-GB" altLang="en-US" b="1" dirty="0">
                <a:latin typeface="Arial" panose="020B0604020202020204" pitchFamily="34" charset="0"/>
                <a:cs typeface="Arial" panose="020B0604020202020204" pitchFamily="34" charset="0"/>
              </a:rPr>
              <a:t>We share the widely-held view that supervision should remain focussed on the supervisee’s experiences at work, as they apply to their work.</a:t>
            </a:r>
          </a:p>
          <a:p>
            <a:r>
              <a:rPr lang="en-GB" altLang="en-US" b="1" dirty="0">
                <a:latin typeface="Arial" panose="020B0604020202020204" pitchFamily="34" charset="0"/>
                <a:cs typeface="Arial" panose="020B0604020202020204" pitchFamily="34" charset="0"/>
              </a:rPr>
              <a:t>More personal issues should be addressed separately (e.g. through personal therapy).</a:t>
            </a:r>
          </a:p>
          <a:p>
            <a:r>
              <a:rPr lang="en-GB" altLang="en-US" b="1" dirty="0">
                <a:latin typeface="Arial" panose="020B0604020202020204" pitchFamily="34" charset="0"/>
                <a:cs typeface="Arial" panose="020B0604020202020204" pitchFamily="34" charset="0"/>
              </a:rPr>
              <a:t>This boundary should be made explicit to the supervisee, who should be encouraged to guide the process so that it does not become ‘personal’.</a:t>
            </a:r>
          </a:p>
        </p:txBody>
      </p:sp>
      <p:sp>
        <p:nvSpPr>
          <p:cNvPr id="72708" name="Slide Number Placeholder 3"/>
          <p:cNvSpPr>
            <a:spLocks noGrp="1"/>
          </p:cNvSpPr>
          <p:nvPr>
            <p:ph type="sldNum" sz="quarter" idx="5"/>
          </p:nvPr>
        </p:nvSpPr>
        <p:spPr>
          <a:noFill/>
        </p:spPr>
        <p:txBody>
          <a:bodyPr/>
          <a:lstStyle/>
          <a:p>
            <a:fld id="{6E58D06E-D14D-42A6-82B7-11ECEC1F6EFD}" type="slidenum">
              <a:rPr lang="en-US" altLang="en-US"/>
              <a:pPr/>
              <a:t>38</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06363" y="750888"/>
            <a:ext cx="6680200" cy="3757612"/>
          </a:xfrm>
          <a:ln/>
        </p:spPr>
      </p:sp>
      <p:sp>
        <p:nvSpPr>
          <p:cNvPr id="74755"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This is simply to illustrate what we mean by expert consensus.</a:t>
            </a:r>
          </a:p>
        </p:txBody>
      </p:sp>
      <p:sp>
        <p:nvSpPr>
          <p:cNvPr id="74756" name="Slide Number Placeholder 3"/>
          <p:cNvSpPr>
            <a:spLocks noGrp="1"/>
          </p:cNvSpPr>
          <p:nvPr>
            <p:ph type="sldNum" sz="quarter" idx="5"/>
          </p:nvPr>
        </p:nvSpPr>
        <p:spPr>
          <a:noFill/>
        </p:spPr>
        <p:txBody>
          <a:bodyPr/>
          <a:lstStyle/>
          <a:p>
            <a:fld id="{47FE3076-0FB1-4FAD-999C-A74FCB3F4B6A}" type="slidenum">
              <a:rPr lang="en-US" altLang="en-US"/>
              <a:pPr/>
              <a:t>39</a:t>
            </a:fld>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48C1F1-0335-439F-8584-D31F650FEFC9}" type="slidenum">
              <a:rPr lang="en-US" altLang="en-US" smtClean="0"/>
              <a:pPr/>
              <a:t>40</a:t>
            </a:fld>
            <a:endParaRPr lang="en-US" altLang="en-US"/>
          </a:p>
        </p:txBody>
      </p:sp>
    </p:spTree>
    <p:extLst>
      <p:ext uri="{BB962C8B-B14F-4D97-AF65-F5344CB8AC3E}">
        <p14:creationId xmlns:p14="http://schemas.microsoft.com/office/powerpoint/2010/main" val="408534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06363" y="750888"/>
            <a:ext cx="6680200" cy="3757612"/>
          </a:xfrm>
          <a:ln/>
        </p:spPr>
      </p:sp>
      <p:sp>
        <p:nvSpPr>
          <p:cNvPr id="15363"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Clarify the expressed needs in relation the list of ILO’s (e.g. prioritise or refine the ILO’s).</a:t>
            </a:r>
          </a:p>
          <a:p>
            <a:r>
              <a:rPr lang="en-GB" altLang="en-US" b="1" dirty="0">
                <a:latin typeface="Arial" panose="020B0604020202020204" pitchFamily="34" charset="0"/>
                <a:cs typeface="Arial" panose="020B0604020202020204" pitchFamily="34" charset="0"/>
              </a:rPr>
              <a:t>A valuable clarification is to establish the baseline level of the  workshop participants: overall, how close are they to these outcomes at the start of the workshop?</a:t>
            </a:r>
          </a:p>
          <a:p>
            <a:r>
              <a:rPr lang="en-GB" altLang="en-US" b="1" dirty="0">
                <a:latin typeface="Arial" panose="020B0604020202020204" pitchFamily="34" charset="0"/>
                <a:cs typeface="Arial" panose="020B0604020202020204" pitchFamily="34" charset="0"/>
              </a:rPr>
              <a:t>A show of hands can inform this judgement (the higher the hands are raised, the closer participants believe they are to each outcome).</a:t>
            </a:r>
          </a:p>
          <a:p>
            <a:r>
              <a:rPr lang="en-GB" altLang="en-US" b="1" dirty="0">
                <a:latin typeface="Arial" panose="020B0604020202020204" pitchFamily="34" charset="0"/>
                <a:cs typeface="Arial" panose="020B0604020202020204" pitchFamily="34" charset="0"/>
              </a:rPr>
              <a:t>Summarise the gap between ILO’s and the group’s current status (e.g. ‘It seems that most of you are pretty confident in relation to the first 3 outcomes, but that we have work to do on the last few’).</a:t>
            </a:r>
          </a:p>
          <a:p>
            <a:r>
              <a:rPr lang="en-GB" altLang="en-US" b="1" dirty="0">
                <a:latin typeface="Arial" panose="020B0604020202020204" pitchFamily="34" charset="0"/>
                <a:cs typeface="Arial" panose="020B0604020202020204" pitchFamily="34" charset="0"/>
              </a:rPr>
              <a:t>Then refer back to the plan, to make any indicated changes (e.g. agreeing with the group that the topics addressing the largest gaps are given more time).</a:t>
            </a:r>
          </a:p>
          <a:p>
            <a:r>
              <a:rPr lang="en-GB" altLang="en-US" b="1" dirty="0">
                <a:latin typeface="Arial" panose="020B0604020202020204" pitchFamily="34" charset="0"/>
                <a:cs typeface="Arial" panose="020B0604020202020204" pitchFamily="34" charset="0"/>
              </a:rPr>
              <a:t>NB: this represents 2 core parts of supervision:</a:t>
            </a:r>
            <a:r>
              <a:rPr lang="en-GB" altLang="en-US" b="1" baseline="0" dirty="0">
                <a:latin typeface="Arial" panose="020B0604020202020204" pitchFamily="34" charset="0"/>
                <a:cs typeface="Arial" panose="020B0604020202020204" pitchFamily="34" charset="0"/>
              </a:rPr>
              <a:t> educational needs assessment &amp;</a:t>
            </a:r>
            <a:r>
              <a:rPr lang="en-GB" altLang="en-US" b="1" dirty="0">
                <a:latin typeface="Arial" panose="020B0604020202020204" pitchFamily="34" charset="0"/>
                <a:cs typeface="Arial" panose="020B0604020202020204" pitchFamily="34" charset="0"/>
              </a:rPr>
              <a:t> collaborative goal-setting.</a:t>
            </a:r>
          </a:p>
          <a:p>
            <a:r>
              <a:rPr lang="en-GB" altLang="en-US" b="1" dirty="0">
                <a:latin typeface="Arial" panose="020B0604020202020204" pitchFamily="34" charset="0"/>
                <a:cs typeface="Arial" panose="020B0604020202020204" pitchFamily="34" charset="0"/>
              </a:rPr>
              <a:t>To emphasise this parallel between training and supervision, &amp; to encourage active involvement, the group can be asked to reflect on what just happened (e.g. they can be asked: ‘What has the last few minutes got to do with supervision?’ This could be deepened by: ‘What has it to do with restorative supervision?’</a:t>
            </a:r>
          </a:p>
          <a:p>
            <a:r>
              <a:rPr lang="en-GB" altLang="en-US" b="1" dirty="0">
                <a:latin typeface="Arial" panose="020B0604020202020204" pitchFamily="34" charset="0"/>
                <a:cs typeface="Arial" panose="020B0604020202020204" pitchFamily="34" charset="0"/>
              </a:rPr>
              <a:t>It’s tempting to rush past this stage, but the time and effort will prove valuable, and you are modelling best practice.</a:t>
            </a:r>
          </a:p>
        </p:txBody>
      </p:sp>
      <p:sp>
        <p:nvSpPr>
          <p:cNvPr id="15364" name="Slide Number Placeholder 3"/>
          <p:cNvSpPr>
            <a:spLocks noGrp="1"/>
          </p:cNvSpPr>
          <p:nvPr>
            <p:ph type="sldNum" sz="quarter" idx="5"/>
          </p:nvPr>
        </p:nvSpPr>
        <p:spPr>
          <a:noFill/>
        </p:spPr>
        <p:txBody>
          <a:bodyPr/>
          <a:lstStyle/>
          <a:p>
            <a:fld id="{64B935F2-25A7-4923-AB52-D5D544E383D8}" type="slidenum">
              <a:rPr lang="en-US" altLang="en-US"/>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06363" y="750888"/>
            <a:ext cx="6680200" cy="3757612"/>
          </a:xfrm>
          <a:ln/>
        </p:spPr>
      </p:sp>
      <p:sp>
        <p:nvSpPr>
          <p:cNvPr id="17411"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The term ‘supportive’ is preferred to the traditional term ‘restorative’ as it is a broader and more accurate term. </a:t>
            </a:r>
          </a:p>
          <a:p>
            <a:r>
              <a:rPr lang="en-GB" altLang="en-US" b="1" dirty="0">
                <a:latin typeface="Arial" panose="020B0604020202020204" pitchFamily="34" charset="0"/>
                <a:cs typeface="Arial" panose="020B0604020202020204" pitchFamily="34" charset="0"/>
              </a:rPr>
              <a:t>As we use it in the accompanying book (Milne &amp; </a:t>
            </a:r>
            <a:r>
              <a:rPr lang="en-GB" altLang="en-US" b="1" dirty="0" err="1">
                <a:latin typeface="Arial" panose="020B0604020202020204" pitchFamily="34" charset="0"/>
                <a:cs typeface="Arial" panose="020B0604020202020204" pitchFamily="34" charset="0"/>
              </a:rPr>
              <a:t>Reiser</a:t>
            </a:r>
            <a:r>
              <a:rPr lang="en-GB" altLang="en-US" b="1" dirty="0">
                <a:latin typeface="Arial" panose="020B0604020202020204" pitchFamily="34" charset="0"/>
                <a:cs typeface="Arial" panose="020B0604020202020204" pitchFamily="34" charset="0"/>
              </a:rPr>
              <a:t>, 2020), supportive supervision includes prevention as well as rehabilitation.</a:t>
            </a:r>
          </a:p>
          <a:p>
            <a:r>
              <a:rPr lang="en-GB" altLang="en-US" b="1" dirty="0">
                <a:latin typeface="Arial" panose="020B0604020202020204" pitchFamily="34" charset="0"/>
                <a:cs typeface="Arial" panose="020B0604020202020204" pitchFamily="34" charset="0"/>
              </a:rPr>
              <a:t>The definition below gives more detail.</a:t>
            </a:r>
          </a:p>
        </p:txBody>
      </p:sp>
      <p:sp>
        <p:nvSpPr>
          <p:cNvPr id="17412" name="Slide Number Placeholder 3"/>
          <p:cNvSpPr>
            <a:spLocks noGrp="1"/>
          </p:cNvSpPr>
          <p:nvPr>
            <p:ph type="sldNum" sz="quarter" idx="5"/>
          </p:nvPr>
        </p:nvSpPr>
        <p:spPr>
          <a:noFill/>
        </p:spPr>
        <p:txBody>
          <a:bodyPr/>
          <a:lstStyle/>
          <a:p>
            <a:fld id="{FDE857C1-6705-44F3-81EB-0396168B4B20}" type="slidenum">
              <a:rPr lang="en-US" altLang="en-US"/>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ChangeArrowheads="1" noTextEdit="1"/>
          </p:cNvSpPr>
          <p:nvPr>
            <p:ph type="sldImg"/>
          </p:nvPr>
        </p:nvSpPr>
        <p:spPr>
          <a:xfrm>
            <a:off x="106363" y="750888"/>
            <a:ext cx="6680200" cy="3757612"/>
          </a:xfrm>
          <a:ln/>
        </p:spPr>
      </p:sp>
      <p:sp>
        <p:nvSpPr>
          <p:cNvPr id="19459" name="Notes Placeholder 2"/>
          <p:cNvSpPr>
            <a:spLocks noGrp="1"/>
          </p:cNvSpPr>
          <p:nvPr>
            <p:ph type="body" idx="1"/>
          </p:nvPr>
        </p:nvSpPr>
        <p:spPr>
          <a:noFill/>
          <a:ln/>
        </p:spPr>
        <p:txBody>
          <a:bodyPr/>
          <a:lstStyle/>
          <a:p>
            <a:pPr eaLnBrk="1" hangingPunct="1">
              <a:spcBef>
                <a:spcPct val="0"/>
              </a:spcBef>
            </a:pPr>
            <a:r>
              <a:rPr lang="en-AU" altLang="en-US" b="1" dirty="0">
                <a:latin typeface="Arial" panose="020B0604020202020204" pitchFamily="34" charset="0"/>
                <a:cs typeface="Arial" panose="020B0604020202020204" pitchFamily="34" charset="0"/>
              </a:rPr>
              <a:t>Alfred </a:t>
            </a:r>
            <a:r>
              <a:rPr lang="en-AU" altLang="en-US" b="1" dirty="0" err="1">
                <a:latin typeface="Arial" panose="020B0604020202020204" pitchFamily="34" charset="0"/>
                <a:cs typeface="Arial" panose="020B0604020202020204" pitchFamily="34" charset="0"/>
              </a:rPr>
              <a:t>Kadushin</a:t>
            </a:r>
            <a:r>
              <a:rPr lang="en-AU" altLang="en-US" b="1" dirty="0">
                <a:latin typeface="Arial" panose="020B0604020202020204" pitchFamily="34" charset="0"/>
                <a:cs typeface="Arial" panose="020B0604020202020204" pitchFamily="34" charset="0"/>
              </a:rPr>
              <a:t> was the first major figure to use these 3 terms.</a:t>
            </a:r>
          </a:p>
          <a:p>
            <a:pPr eaLnBrk="1" hangingPunct="1">
              <a:spcBef>
                <a:spcPct val="0"/>
              </a:spcBef>
            </a:pPr>
            <a:r>
              <a:rPr lang="en-AU" altLang="en-US" b="1" dirty="0">
                <a:latin typeface="Arial" panose="020B0604020202020204" pitchFamily="34" charset="0"/>
                <a:cs typeface="Arial" panose="020B0604020202020204" pitchFamily="34" charset="0"/>
              </a:rPr>
              <a:t>He was a Professor of Social Work in the USA, and a pioneer of clinical supervision.</a:t>
            </a:r>
          </a:p>
          <a:p>
            <a:pPr eaLnBrk="1" hangingPunct="1">
              <a:spcBef>
                <a:spcPct val="0"/>
              </a:spcBef>
            </a:pPr>
            <a:r>
              <a:rPr lang="en-AU" altLang="en-US" b="1" dirty="0">
                <a:latin typeface="Arial" panose="020B0604020202020204" pitchFamily="34" charset="0"/>
                <a:cs typeface="Arial" panose="020B0604020202020204" pitchFamily="34" charset="0"/>
              </a:rPr>
              <a:t>His work remains incisive and valuable to this day, as indicated in a later edition of his famous 1976 book, co-authored with Harkness.</a:t>
            </a:r>
          </a:p>
          <a:p>
            <a:pPr eaLnBrk="1" hangingPunct="1">
              <a:spcBef>
                <a:spcPct val="0"/>
              </a:spcBef>
            </a:pPr>
            <a:r>
              <a:rPr lang="en-AU" altLang="en-US" b="1" baseline="0" dirty="0">
                <a:latin typeface="Arial" panose="020B0604020202020204" pitchFamily="34" charset="0"/>
                <a:cs typeface="Arial" panose="020B0604020202020204" pitchFamily="34" charset="0"/>
              </a:rPr>
              <a:t>T</a:t>
            </a:r>
            <a:r>
              <a:rPr lang="en-AU" altLang="en-US" b="1" dirty="0">
                <a:latin typeface="Arial" panose="020B0604020202020204" pitchFamily="34" charset="0"/>
                <a:cs typeface="Arial" panose="020B0604020202020204" pitchFamily="34" charset="0"/>
              </a:rPr>
              <a:t>he present SS book builds from and extends the work of </a:t>
            </a:r>
            <a:r>
              <a:rPr lang="en-AU" altLang="en-US" b="1" dirty="0" err="1">
                <a:latin typeface="Arial" panose="020B0604020202020204" pitchFamily="34" charset="0"/>
                <a:cs typeface="Arial" panose="020B0604020202020204" pitchFamily="34" charset="0"/>
              </a:rPr>
              <a:t>Kadushin</a:t>
            </a:r>
            <a:r>
              <a:rPr lang="en-AU" altLang="en-US" b="1" dirty="0">
                <a:latin typeface="Arial" panose="020B0604020202020204" pitchFamily="34" charset="0"/>
                <a:cs typeface="Arial" panose="020B0604020202020204" pitchFamily="34" charset="0"/>
              </a:rPr>
              <a:t>, more</a:t>
            </a:r>
            <a:r>
              <a:rPr lang="en-AU" altLang="en-US" b="1" baseline="0" dirty="0">
                <a:latin typeface="Arial" panose="020B0604020202020204" pitchFamily="34" charset="0"/>
                <a:cs typeface="Arial" panose="020B0604020202020204" pitchFamily="34" charset="0"/>
              </a:rPr>
              <a:t> than any other author. </a:t>
            </a:r>
          </a:p>
          <a:p>
            <a:pPr eaLnBrk="1" hangingPunct="1">
              <a:spcBef>
                <a:spcPct val="0"/>
              </a:spcBef>
            </a:pPr>
            <a:endParaRPr lang="en-AU" altLang="en-US" b="1" baseline="0" dirty="0">
              <a:latin typeface="Arial" panose="020B0604020202020204" pitchFamily="34" charset="0"/>
              <a:cs typeface="Arial" panose="020B0604020202020204" pitchFamily="34" charset="0"/>
            </a:endParaRPr>
          </a:p>
          <a:p>
            <a:pPr eaLnBrk="1" hangingPunct="1">
              <a:spcBef>
                <a:spcPct val="0"/>
              </a:spcBef>
            </a:pPr>
            <a:r>
              <a:rPr lang="en-AU" altLang="en-US" b="1" dirty="0">
                <a:latin typeface="Arial" panose="020B0604020202020204" pitchFamily="34" charset="0"/>
                <a:cs typeface="Arial" panose="020B0604020202020204" pitchFamily="34" charset="0"/>
              </a:rPr>
              <a:t>In</a:t>
            </a:r>
            <a:r>
              <a:rPr lang="en-AU" altLang="en-US" b="1" baseline="0" dirty="0">
                <a:latin typeface="Arial" panose="020B0604020202020204" pitchFamily="34" charset="0"/>
                <a:cs typeface="Arial" panose="020B0604020202020204" pitchFamily="34" charset="0"/>
              </a:rPr>
              <a:t> addition to the Dorsey reference, y</a:t>
            </a:r>
            <a:r>
              <a:rPr lang="en-AU" altLang="en-US" b="1" dirty="0">
                <a:latin typeface="Arial" panose="020B0604020202020204" pitchFamily="34" charset="0"/>
                <a:cs typeface="Arial" panose="020B0604020202020204" pitchFamily="34" charset="0"/>
              </a:rPr>
              <a:t>ou can also mention the Simpson-Southward, Waller &amp; Hardy, 2017 analysis: their analysis of 52 supervision models found that models focus more on the supervisees’ learning and development (89%), and less on the emotional aspects of work (62%).</a:t>
            </a:r>
          </a:p>
          <a:p>
            <a:pPr eaLnBrk="1" hangingPunct="1">
              <a:spcBef>
                <a:spcPct val="0"/>
              </a:spcBef>
            </a:pPr>
            <a:r>
              <a:rPr lang="en-AU" altLang="en-US" b="1" dirty="0">
                <a:latin typeface="Arial" panose="020B0604020202020204" pitchFamily="34" charset="0"/>
                <a:cs typeface="Arial" panose="020B0604020202020204" pitchFamily="34" charset="0"/>
              </a:rPr>
              <a:t>This is still a much greater emphasis on SS than in the Dorsey survey (% data in slide).</a:t>
            </a:r>
          </a:p>
          <a:p>
            <a:pPr eaLnBrk="1" hangingPunct="1">
              <a:spcBef>
                <a:spcPct val="0"/>
              </a:spcBef>
            </a:pPr>
            <a:r>
              <a:rPr lang="en-AU" altLang="en-US" b="1" dirty="0">
                <a:latin typeface="Arial" panose="020B0604020202020204" pitchFamily="34" charset="0"/>
                <a:cs typeface="Arial" panose="020B0604020202020204" pitchFamily="34" charset="0"/>
              </a:rPr>
              <a:t>This may indicate that nearly everyone agrees that SS is desirable in theory, but that in practice it is marginalized.</a:t>
            </a:r>
          </a:p>
          <a:p>
            <a:pPr eaLnBrk="1" hangingPunct="1">
              <a:spcBef>
                <a:spcPct val="0"/>
              </a:spcBef>
            </a:pPr>
            <a:endParaRPr lang="en-GB" altLang="en-US" dirty="0">
              <a:latin typeface="Rdg Vesta" charset="0"/>
            </a:endParaRPr>
          </a:p>
        </p:txBody>
      </p:sp>
      <p:sp>
        <p:nvSpPr>
          <p:cNvPr id="19460" name="Slide Number Placeholder 3"/>
          <p:cNvSpPr>
            <a:spLocks noGrp="1"/>
          </p:cNvSpPr>
          <p:nvPr>
            <p:ph type="sldNum" sz="quarter" idx="5"/>
          </p:nvPr>
        </p:nvSpPr>
        <p:spPr>
          <a:noFill/>
        </p:spPr>
        <p:txBody>
          <a:bodyPr/>
          <a:lstStyle/>
          <a:p>
            <a:fld id="{5E98A1BE-8EB8-4400-A0CD-716C4C466FC1}" type="slidenum">
              <a:rPr lang="en-GB" altLang="en-US">
                <a:latin typeface="Calibri" pitchFamily="34" charset="0"/>
              </a:rPr>
              <a:pPr/>
              <a:t>6</a:t>
            </a:fld>
            <a:endParaRPr lang="en-GB" altLang="en-US">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6363" y="750888"/>
            <a:ext cx="6680200" cy="3757612"/>
          </a:xfrm>
        </p:spPr>
      </p:sp>
      <p:sp>
        <p:nvSpPr>
          <p:cNvPr id="3" name="Notes Placeholder 2"/>
          <p:cNvSpPr>
            <a:spLocks noGrp="1"/>
          </p:cNvSpPr>
          <p:nvPr>
            <p:ph type="body" idx="1"/>
          </p:nvPr>
        </p:nvSpPr>
        <p:spPr/>
        <p:txBody>
          <a:bodyPr>
            <a:normAutofit/>
          </a:bodyPr>
          <a:lstStyle/>
          <a:p>
            <a:r>
              <a:rPr lang="en-GB" sz="1800" b="1" dirty="0">
                <a:latin typeface="Arial" panose="020B0604020202020204" pitchFamily="34" charset="0"/>
                <a:cs typeface="Arial" panose="020B0604020202020204" pitchFamily="34" charset="0"/>
              </a:rPr>
              <a:t>In this workshop, we will show that this neglect is not only unwise, but also inefficient.</a:t>
            </a:r>
          </a:p>
          <a:p>
            <a:r>
              <a:rPr lang="en-GB" sz="1800" b="1" dirty="0">
                <a:latin typeface="Arial" panose="020B0604020202020204" pitchFamily="34" charset="0"/>
                <a:cs typeface="Arial" panose="020B0604020202020204" pitchFamily="34" charset="0"/>
              </a:rPr>
              <a:t>Specifically,</a:t>
            </a:r>
            <a:r>
              <a:rPr lang="en-GB" sz="1800" b="1" baseline="0" dirty="0">
                <a:latin typeface="Arial" panose="020B0604020202020204" pitchFamily="34" charset="0"/>
                <a:cs typeface="Arial" panose="020B0604020202020204" pitchFamily="34" charset="0"/>
              </a:rPr>
              <a:t> there is reason to believe that supporting staff needn’t take long, and is necessary for them to support patients.</a:t>
            </a:r>
            <a:endParaRPr lang="en-GB" sz="18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E48C1F1-0335-439F-8584-D31F650FEFC9}" type="slidenum">
              <a:rPr lang="en-US" altLang="en-US" smtClean="0"/>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a:xfrm>
            <a:off x="106363" y="750888"/>
            <a:ext cx="6680200" cy="3757612"/>
          </a:xfrm>
          <a:ln/>
        </p:spPr>
      </p:sp>
      <p:sp>
        <p:nvSpPr>
          <p:cNvPr id="22531" name="Notes Placeholder 2"/>
          <p:cNvSpPr>
            <a:spLocks noGrp="1" noChangeArrowheads="1"/>
          </p:cNvSpPr>
          <p:nvPr>
            <p:ph type="body" idx="1"/>
          </p:nvPr>
        </p:nvSpPr>
        <p:spPr>
          <a:noFill/>
          <a:ln/>
        </p:spPr>
        <p:txBody>
          <a:bodyPr/>
          <a:lstStyle/>
          <a:p>
            <a:r>
              <a:rPr lang="en-AU" altLang="en-US" b="1" dirty="0">
                <a:latin typeface="Arial" panose="020B0604020202020204" pitchFamily="34" charset="0"/>
                <a:cs typeface="Arial" panose="020B0604020202020204" pitchFamily="34" charset="0"/>
              </a:rPr>
              <a:t>We rarely view a full video clip, preferring to show the best section, one that enables us to take this</a:t>
            </a:r>
            <a:r>
              <a:rPr lang="en-AU" altLang="en-US" b="1" baseline="0" dirty="0">
                <a:latin typeface="Arial" panose="020B0604020202020204" pitchFamily="34" charset="0"/>
                <a:cs typeface="Arial" panose="020B0604020202020204" pitchFamily="34" charset="0"/>
              </a:rPr>
              <a:t> </a:t>
            </a:r>
            <a:r>
              <a:rPr lang="en-AU" altLang="en-US" b="1" dirty="0">
                <a:latin typeface="Arial" panose="020B0604020202020204" pitchFamily="34" charset="0"/>
                <a:cs typeface="Arial" panose="020B0604020202020204" pitchFamily="34" charset="0"/>
              </a:rPr>
              <a:t>workshop forward most efficiently.</a:t>
            </a:r>
          </a:p>
          <a:p>
            <a:r>
              <a:rPr lang="en-AU" altLang="en-US" b="1" dirty="0">
                <a:latin typeface="Arial" panose="020B0604020202020204" pitchFamily="34" charset="0"/>
                <a:cs typeface="Arial" panose="020B0604020202020204" pitchFamily="34" charset="0"/>
              </a:rPr>
              <a:t>This 2-minute example is just enough to see how supportive supervision can be neglected.</a:t>
            </a:r>
          </a:p>
          <a:p>
            <a:r>
              <a:rPr lang="en-AU" altLang="en-US" b="1" dirty="0">
                <a:latin typeface="Arial" panose="020B0604020202020204" pitchFamily="34" charset="0"/>
                <a:cs typeface="Arial" panose="020B0604020202020204" pitchFamily="34" charset="0"/>
              </a:rPr>
              <a:t>The rest of this clip is not relevant. But we’ve found that participants like to know a bit</a:t>
            </a:r>
            <a:r>
              <a:rPr lang="en-AU" altLang="en-US" b="1" baseline="0" dirty="0">
                <a:latin typeface="Arial" panose="020B0604020202020204" pitchFamily="34" charset="0"/>
                <a:cs typeface="Arial" panose="020B0604020202020204" pitchFamily="34" charset="0"/>
              </a:rPr>
              <a:t> about the clip.</a:t>
            </a:r>
            <a:endParaRPr lang="en-AU" altLang="en-US" b="1" dirty="0">
              <a:latin typeface="Arial" panose="020B0604020202020204" pitchFamily="34" charset="0"/>
              <a:cs typeface="Arial" panose="020B0604020202020204" pitchFamily="34" charset="0"/>
            </a:endParaRPr>
          </a:p>
          <a:p>
            <a:endParaRPr lang="en-AU" altLang="en-US" b="1" dirty="0">
              <a:latin typeface="Arial" panose="020B0604020202020204" pitchFamily="34" charset="0"/>
              <a:cs typeface="Arial" panose="020B0604020202020204" pitchFamily="34" charset="0"/>
            </a:endParaRPr>
          </a:p>
          <a:p>
            <a:r>
              <a:rPr lang="en-AU" altLang="en-US" b="1" dirty="0">
                <a:latin typeface="Arial" panose="020B0604020202020204" pitchFamily="34" charset="0"/>
                <a:cs typeface="Arial" panose="020B0604020202020204" pitchFamily="34" charset="0"/>
              </a:rPr>
              <a:t>Discussion: In our experience, workshop participants in the UK also experience a general neglect of SS.</a:t>
            </a:r>
          </a:p>
          <a:p>
            <a:r>
              <a:rPr lang="en-AU" altLang="en-US" b="1" dirty="0">
                <a:latin typeface="Arial" panose="020B0604020202020204" pitchFamily="34" charset="0"/>
                <a:cs typeface="Arial" panose="020B0604020202020204" pitchFamily="34" charset="0"/>
              </a:rPr>
              <a:t>They</a:t>
            </a:r>
            <a:r>
              <a:rPr lang="en-AU" altLang="en-US" b="1" baseline="0" dirty="0">
                <a:latin typeface="Arial" panose="020B0604020202020204" pitchFamily="34" charset="0"/>
                <a:cs typeface="Arial" panose="020B0604020202020204" pitchFamily="34" charset="0"/>
              </a:rPr>
              <a:t> welcome attention to the formative function, but resent it when their supervisors (in this case usually also their line managers) emphasise normative aspects.</a:t>
            </a:r>
          </a:p>
          <a:p>
            <a:endParaRPr lang="en-AU" altLang="en-US" b="1" baseline="0" dirty="0">
              <a:latin typeface="Arial" panose="020B0604020202020204" pitchFamily="34" charset="0"/>
              <a:cs typeface="Arial" panose="020B0604020202020204" pitchFamily="34" charset="0"/>
            </a:endParaRPr>
          </a:p>
          <a:p>
            <a:r>
              <a:rPr lang="en-AU" altLang="en-US" b="1" baseline="0" dirty="0">
                <a:latin typeface="Arial" panose="020B0604020202020204" pitchFamily="34" charset="0"/>
                <a:cs typeface="Arial" panose="020B0604020202020204" pitchFamily="34" charset="0"/>
              </a:rPr>
              <a:t>Why should SS be neglected? One powerful reason that may well be mentioned is that it is a personal/sensitive topic, suggestive of poor </a:t>
            </a:r>
            <a:r>
              <a:rPr lang="en-AU" altLang="en-US" b="1" i="0" baseline="0" dirty="0">
                <a:latin typeface="Arial" panose="020B0604020202020204" pitchFamily="34" charset="0"/>
                <a:cs typeface="Arial" panose="020B0604020202020204" pitchFamily="34" charset="0"/>
              </a:rPr>
              <a:t>coping or a personal weakness.</a:t>
            </a:r>
          </a:p>
          <a:p>
            <a:r>
              <a:rPr lang="en-AU" altLang="en-US" b="1" i="0" baseline="0" dirty="0">
                <a:latin typeface="Arial" panose="020B0604020202020204" pitchFamily="34" charset="0"/>
                <a:cs typeface="Arial" panose="020B0604020202020204" pitchFamily="34" charset="0"/>
              </a:rPr>
              <a:t>Another reason is that we are not skilled or comfortable discussing our feelings.</a:t>
            </a:r>
          </a:p>
          <a:p>
            <a:r>
              <a:rPr lang="en-AU" altLang="en-US" b="1" i="0" baseline="0" dirty="0">
                <a:latin typeface="Arial" panose="020B0604020202020204" pitchFamily="34" charset="0"/>
                <a:cs typeface="Arial" panose="020B0604020202020204" pitchFamily="34" charset="0"/>
              </a:rPr>
              <a:t>This could be a good moment to start attending to the kinds of emotions that we experience at work.</a:t>
            </a:r>
          </a:p>
          <a:p>
            <a:endParaRPr lang="en-AU" altLang="en-US" b="1" dirty="0">
              <a:latin typeface="Times New Roman" pitchFamily="18" charset="0"/>
              <a:cs typeface="Times New Roman" pitchFamily="18" charset="0"/>
            </a:endParaRPr>
          </a:p>
        </p:txBody>
      </p:sp>
      <p:sp>
        <p:nvSpPr>
          <p:cNvPr id="22532" name="Slide Number Placeholder 3"/>
          <p:cNvSpPr>
            <a:spLocks noGrp="1" noChangeArrowheads="1"/>
          </p:cNvSpPr>
          <p:nvPr>
            <p:ph type="sldNum" sz="quarter" idx="5"/>
          </p:nvPr>
        </p:nvSpPr>
        <p:spPr>
          <a:noFill/>
        </p:spPr>
        <p:txBody>
          <a:bodyPr/>
          <a:lstStyle/>
          <a:p>
            <a:fld id="{815CDE19-646C-48EA-8BC4-EA34862BF62C}" type="slidenum">
              <a:rPr lang="en-US" altLang="en-US"/>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06363" y="750888"/>
            <a:ext cx="6680200" cy="3757612"/>
          </a:xfrm>
          <a:ln/>
        </p:spPr>
      </p:sp>
      <p:sp>
        <p:nvSpPr>
          <p:cNvPr id="24579" name="Notes Placeholder 2"/>
          <p:cNvSpPr>
            <a:spLocks noGrp="1"/>
          </p:cNvSpPr>
          <p:nvPr>
            <p:ph type="body" idx="1"/>
          </p:nvPr>
        </p:nvSpPr>
        <p:spPr>
          <a:noFill/>
          <a:ln/>
        </p:spPr>
        <p:txBody>
          <a:bodyPr/>
          <a:lstStyle/>
          <a:p>
            <a:r>
              <a:rPr lang="en-GB" altLang="en-US" b="1" dirty="0">
                <a:latin typeface="Arial" panose="020B0604020202020204" pitchFamily="34" charset="0"/>
                <a:cs typeface="Arial" panose="020B0604020202020204" pitchFamily="34" charset="0"/>
              </a:rPr>
              <a:t>An empirical definition is one that is developed from and tested against the relevant research literature.</a:t>
            </a:r>
          </a:p>
          <a:p>
            <a:r>
              <a:rPr lang="en-GB" altLang="en-US" b="1" dirty="0">
                <a:latin typeface="Arial" panose="020B0604020202020204" pitchFamily="34" charset="0"/>
                <a:cs typeface="Arial" panose="020B0604020202020204" pitchFamily="34" charset="0"/>
              </a:rPr>
              <a:t>That</a:t>
            </a:r>
            <a:r>
              <a:rPr lang="en-GB" altLang="en-US" b="1" baseline="0" dirty="0">
                <a:latin typeface="Arial" panose="020B0604020202020204" pitchFamily="34" charset="0"/>
                <a:cs typeface="Arial" panose="020B0604020202020204" pitchFamily="34" charset="0"/>
              </a:rPr>
              <a:t> is, i</a:t>
            </a:r>
            <a:r>
              <a:rPr lang="en-GB" altLang="en-US" b="1" dirty="0">
                <a:latin typeface="Arial" panose="020B0604020202020204" pitchFamily="34" charset="0"/>
                <a:cs typeface="Arial" panose="020B0604020202020204" pitchFamily="34" charset="0"/>
              </a:rPr>
              <a:t>t’s a definition that has been observed to be accurate, in successful manipulations of supervision.</a:t>
            </a:r>
          </a:p>
          <a:p>
            <a:r>
              <a:rPr lang="en-GB" altLang="en-US" b="1" dirty="0">
                <a:latin typeface="Arial" panose="020B0604020202020204" pitchFamily="34" charset="0"/>
                <a:cs typeface="Arial" panose="020B0604020202020204" pitchFamily="34" charset="0"/>
              </a:rPr>
              <a:t>See Milne (2018) for details and an example.</a:t>
            </a:r>
          </a:p>
        </p:txBody>
      </p:sp>
      <p:sp>
        <p:nvSpPr>
          <p:cNvPr id="24580" name="Slide Number Placeholder 3"/>
          <p:cNvSpPr>
            <a:spLocks noGrp="1"/>
          </p:cNvSpPr>
          <p:nvPr>
            <p:ph type="sldNum" sz="quarter" idx="5"/>
          </p:nvPr>
        </p:nvSpPr>
        <p:spPr>
          <a:noFill/>
        </p:spPr>
        <p:txBody>
          <a:bodyPr/>
          <a:lstStyle/>
          <a:p>
            <a:fld id="{226A2394-0137-490B-9122-B88D464EDB85}" type="slidenum">
              <a:rPr lang="en-US" altLang="en-US"/>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6E345-E23C-B340-9BFE-66DF94F28258}"/>
              </a:ext>
            </a:extLst>
          </p:cNvPr>
          <p:cNvSpPr>
            <a:spLocks noGrp="1"/>
          </p:cNvSpPr>
          <p:nvPr>
            <p:ph type="ctrTitle"/>
          </p:nvPr>
        </p:nvSpPr>
        <p:spPr>
          <a:xfrm>
            <a:off x="1524000" y="1122363"/>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444FB7D4-2737-0F47-BD2D-6143C93E4A12}"/>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7" name="Picture 6">
            <a:extLst>
              <a:ext uri="{FF2B5EF4-FFF2-40B4-BE49-F238E27FC236}">
                <a16:creationId xmlns:a16="http://schemas.microsoft.com/office/drawing/2014/main" id="{144A5E18-692E-074F-A0C9-450626724F2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400800"/>
            <a:ext cx="12192000" cy="457200"/>
          </a:xfrm>
          <a:prstGeom prst="rect">
            <a:avLst/>
          </a:prstGeom>
        </p:spPr>
      </p:pic>
      <p:sp>
        <p:nvSpPr>
          <p:cNvPr id="8" name="Footer Placeholder 7">
            <a:extLst>
              <a:ext uri="{FF2B5EF4-FFF2-40B4-BE49-F238E27FC236}">
                <a16:creationId xmlns:a16="http://schemas.microsoft.com/office/drawing/2014/main" id="{5251E8FD-DB00-EE44-85E9-0A0458F165CE}"/>
              </a:ext>
            </a:extLst>
          </p:cNvPr>
          <p:cNvSpPr txBox="1">
            <a:spLocks/>
          </p:cNvSpPr>
          <p:nvPr userDrawn="1"/>
        </p:nvSpPr>
        <p:spPr bwMode="auto">
          <a:xfrm>
            <a:off x="0" y="6448425"/>
            <a:ext cx="121920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400" dirty="0">
                <a:solidFill>
                  <a:schemeClr val="bg1"/>
                </a:solidFill>
              </a:rPr>
              <a:t>Supportive Clinical Supervision © Pavilion Publishing and Media Ltd and its licensors 2021.</a:t>
            </a:r>
            <a:endParaRPr lang="en-GB" altLang="en-US" sz="1400" baseline="30000" dirty="0">
              <a:solidFill>
                <a:schemeClr val="bg1"/>
              </a:solidFill>
              <a:latin typeface="AvenirLTStd-Light" panose="020B0503020203020204" pitchFamily="34" charset="77"/>
            </a:endParaRPr>
          </a:p>
        </p:txBody>
      </p:sp>
    </p:spTree>
    <p:extLst>
      <p:ext uri="{BB962C8B-B14F-4D97-AF65-F5344CB8AC3E}">
        <p14:creationId xmlns:p14="http://schemas.microsoft.com/office/powerpoint/2010/main" val="317388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5A633-BB1F-D444-BB1E-3B74FF1F40A4}"/>
              </a:ext>
            </a:extLst>
          </p:cNvPr>
          <p:cNvSpPr>
            <a:spLocks noGrp="1"/>
          </p:cNvSpPr>
          <p:nvPr>
            <p:ph type="title"/>
          </p:nvPr>
        </p:nvSpPr>
        <p:spPr/>
        <p:txBody>
          <a:bodyPr/>
          <a:lstStyle>
            <a:lvl1pPr algn="ctr">
              <a:defRPr b="1">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F7B55CB7-B1FF-5E4B-9B42-8B75D85BE392}"/>
              </a:ext>
            </a:extLst>
          </p:cNvPr>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5190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49B78-F4B4-B64F-8AF7-C5681A427DCC}"/>
              </a:ext>
            </a:extLst>
          </p:cNvPr>
          <p:cNvSpPr>
            <a:spLocks noGrp="1"/>
          </p:cNvSpPr>
          <p:nvPr>
            <p:ph type="title"/>
          </p:nvPr>
        </p:nvSpPr>
        <p:spPr/>
        <p:txBody>
          <a:bodyPr/>
          <a:lstStyle>
            <a:lvl1pPr algn="ctr">
              <a:defRPr b="1">
                <a:latin typeface="Arial" panose="020B0604020202020204" pitchFamily="34" charset="0"/>
                <a:cs typeface="Arial" panose="020B0604020202020204" pitchFamily="34" charset="0"/>
              </a:defRPr>
            </a:lvl1pPr>
          </a:lstStyle>
          <a:p>
            <a:r>
              <a:rPr lang="en-GB" dirty="0"/>
              <a:t>Click to edit Master title style</a:t>
            </a:r>
            <a:endParaRPr lang="en-US" dirty="0"/>
          </a:p>
        </p:txBody>
      </p:sp>
    </p:spTree>
    <p:extLst>
      <p:ext uri="{BB962C8B-B14F-4D97-AF65-F5344CB8AC3E}">
        <p14:creationId xmlns:p14="http://schemas.microsoft.com/office/powerpoint/2010/main" val="22786421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5521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014513-FEE9-0346-BB7B-3664ADBE2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8AF8D766-1578-ED48-8395-175FF1847D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AEE4EA27-712B-294A-B34C-FD77B8EB7E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A6A559-269B-184A-B5EF-931A2340012C}" type="datetimeFigureOut">
              <a:rPr lang="en-US" smtClean="0"/>
              <a:t>2/10/2021</a:t>
            </a:fld>
            <a:endParaRPr lang="en-US"/>
          </a:p>
        </p:txBody>
      </p:sp>
      <p:sp>
        <p:nvSpPr>
          <p:cNvPr id="5" name="Footer Placeholder 4">
            <a:extLst>
              <a:ext uri="{FF2B5EF4-FFF2-40B4-BE49-F238E27FC236}">
                <a16:creationId xmlns:a16="http://schemas.microsoft.com/office/drawing/2014/main" id="{8825F424-0BEB-0148-A1E8-F3EC8193BC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348549-148E-3A4F-96E9-0220F3964C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8AA2C-C5FB-415B-976D-25A994682876}" type="slidenum">
              <a:rPr lang="en-US" altLang="en-US" smtClean="0"/>
              <a:pPr/>
              <a:t>‹#›</a:t>
            </a:fld>
            <a:endParaRPr lang="en-US" altLang="en-US"/>
          </a:p>
        </p:txBody>
      </p:sp>
      <p:pic>
        <p:nvPicPr>
          <p:cNvPr id="7" name="Picture 6">
            <a:extLst>
              <a:ext uri="{FF2B5EF4-FFF2-40B4-BE49-F238E27FC236}">
                <a16:creationId xmlns:a16="http://schemas.microsoft.com/office/drawing/2014/main" id="{D1C755F4-91E3-B340-B436-3F0CB2841CBC}"/>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6400800"/>
            <a:ext cx="12192000" cy="457200"/>
          </a:xfrm>
          <a:prstGeom prst="rect">
            <a:avLst/>
          </a:prstGeom>
        </p:spPr>
      </p:pic>
      <p:sp>
        <p:nvSpPr>
          <p:cNvPr id="8" name="Footer Placeholder 7">
            <a:extLst>
              <a:ext uri="{FF2B5EF4-FFF2-40B4-BE49-F238E27FC236}">
                <a16:creationId xmlns:a16="http://schemas.microsoft.com/office/drawing/2014/main" id="{727DAC19-B2EB-3749-B14F-1DB9746D8BDC}"/>
              </a:ext>
            </a:extLst>
          </p:cNvPr>
          <p:cNvSpPr txBox="1">
            <a:spLocks/>
          </p:cNvSpPr>
          <p:nvPr userDrawn="1"/>
        </p:nvSpPr>
        <p:spPr bwMode="auto">
          <a:xfrm>
            <a:off x="0" y="6448425"/>
            <a:ext cx="121920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400" dirty="0">
                <a:solidFill>
                  <a:schemeClr val="bg1"/>
                </a:solidFill>
              </a:rPr>
              <a:t>Supportive Clinical Supervision © Pavilion Publishing and Media Ltd and its licensors 2021.</a:t>
            </a:r>
            <a:endParaRPr lang="en-GB" altLang="en-US" sz="1400" baseline="30000" dirty="0">
              <a:solidFill>
                <a:schemeClr val="bg1"/>
              </a:solidFill>
              <a:latin typeface="AvenirLTStd-Light" panose="020B0503020203020204" pitchFamily="34" charset="77"/>
            </a:endParaRPr>
          </a:p>
        </p:txBody>
      </p:sp>
    </p:spTree>
    <p:extLst>
      <p:ext uri="{BB962C8B-B14F-4D97-AF65-F5344CB8AC3E}">
        <p14:creationId xmlns:p14="http://schemas.microsoft.com/office/powerpoint/2010/main" val="4170880412"/>
      </p:ext>
    </p:extLst>
  </p:cSld>
  <p:clrMap bg1="lt1" tx1="dk1" bg2="lt2" tx2="dk2" accent1="accent1" accent2="accent2" accent3="accent3" accent4="accent4" accent5="accent5" accent6="accent6" hlink="hlink" folHlink="folHlink"/>
  <p:sldLayoutIdLst>
    <p:sldLayoutId id="2147486351" r:id="rId1"/>
    <p:sldLayoutId id="2147486352" r:id="rId2"/>
    <p:sldLayoutId id="2147486356" r:id="rId3"/>
    <p:sldLayoutId id="2147486357" r:id="rId4"/>
  </p:sldLayoutIdLst>
  <p:hf sldNum="0" hdr="0"/>
  <p:txStyles>
    <p:titleStyle>
      <a:lvl1pPr algn="ctr"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11BD4BD6-6EF4-4DAF-81BC-DE8FC74B0B0D}"/>
              </a:ext>
            </a:extLst>
          </p:cNvPr>
          <p:cNvSpPr>
            <a:spLocks noGrp="1" noChangeArrowheads="1"/>
          </p:cNvSpPr>
          <p:nvPr>
            <p:ph type="ctrTitle"/>
          </p:nvPr>
        </p:nvSpPr>
        <p:spPr>
          <a:xfrm>
            <a:off x="1883569" y="3140570"/>
            <a:ext cx="8424863" cy="1152525"/>
          </a:xfrm>
        </p:spPr>
        <p:txBody>
          <a:bodyPr/>
          <a:lstStyle/>
          <a:p>
            <a:pPr>
              <a:lnSpc>
                <a:spcPct val="100000"/>
              </a:lnSpc>
              <a:spcBef>
                <a:spcPts val="1200"/>
              </a:spcBef>
            </a:pPr>
            <a:br>
              <a:rPr lang="en-GB" altLang="en-US" sz="3200" b="1" dirty="0">
                <a:latin typeface="Times New Roman" pitchFamily="18" charset="0"/>
                <a:cs typeface="Times New Roman" pitchFamily="18" charset="0"/>
              </a:rPr>
            </a:br>
            <a:r>
              <a:rPr lang="en-GB" altLang="en-US" sz="2800" b="1" dirty="0">
                <a:latin typeface="Arial" panose="020B0604020202020204" pitchFamily="34" charset="0"/>
                <a:cs typeface="Arial" panose="020B0604020202020204" pitchFamily="34" charset="0"/>
              </a:rPr>
              <a:t>Enhancing Well-being and Reducing Burnout through Restorative Leadership</a:t>
            </a:r>
          </a:p>
        </p:txBody>
      </p:sp>
      <p:sp>
        <p:nvSpPr>
          <p:cNvPr id="8195" name="Rectangle 3"/>
          <p:cNvSpPr>
            <a:spLocks noGrp="1"/>
          </p:cNvSpPr>
          <p:nvPr>
            <p:ph type="subTitle" idx="1"/>
          </p:nvPr>
        </p:nvSpPr>
        <p:spPr>
          <a:xfrm>
            <a:off x="1996281" y="4725144"/>
            <a:ext cx="8199438" cy="717406"/>
          </a:xfrm>
        </p:spPr>
        <p:txBody>
          <a:bodyPr/>
          <a:lstStyle/>
          <a:p>
            <a:pPr eaLnBrk="1" hangingPunct="1">
              <a:lnSpc>
                <a:spcPct val="80000"/>
              </a:lnSpc>
            </a:pPr>
            <a:endParaRPr lang="en-GB" altLang="en-US" sz="2000" b="1" dirty="0">
              <a:solidFill>
                <a:srgbClr val="898989"/>
              </a:solidFill>
            </a:endParaRPr>
          </a:p>
          <a:p>
            <a:pPr eaLnBrk="1" hangingPunct="1">
              <a:lnSpc>
                <a:spcPct val="80000"/>
              </a:lnSpc>
            </a:pPr>
            <a:r>
              <a:rPr lang="en-GB" altLang="en-US" sz="2000" dirty="0">
                <a:latin typeface="Arial" panose="020B0604020202020204" pitchFamily="34" charset="0"/>
                <a:cs typeface="Arial" panose="020B0604020202020204" pitchFamily="34" charset="0"/>
              </a:rPr>
              <a:t>Derek Milne &amp; Robert Reiser 2021</a:t>
            </a:r>
          </a:p>
          <a:p>
            <a:pPr eaLnBrk="1" hangingPunct="1">
              <a:lnSpc>
                <a:spcPct val="80000"/>
              </a:lnSpc>
            </a:pPr>
            <a:endParaRPr lang="en-GB" altLang="en-US" sz="2000" b="1" dirty="0"/>
          </a:p>
        </p:txBody>
      </p:sp>
      <p:sp>
        <p:nvSpPr>
          <p:cNvPr id="2" name="Rectangle 1">
            <a:extLst>
              <a:ext uri="{FF2B5EF4-FFF2-40B4-BE49-F238E27FC236}">
                <a16:creationId xmlns:a16="http://schemas.microsoft.com/office/drawing/2014/main" id="{D4126739-A88D-BF41-84CC-6D618107D15C}"/>
              </a:ext>
            </a:extLst>
          </p:cNvPr>
          <p:cNvSpPr/>
          <p:nvPr/>
        </p:nvSpPr>
        <p:spPr>
          <a:xfrm>
            <a:off x="2207568" y="1127418"/>
            <a:ext cx="7440488" cy="1761123"/>
          </a:xfrm>
          <a:prstGeom prst="rect">
            <a:avLst/>
          </a:prstGeom>
        </p:spPr>
        <p:txBody>
          <a:bodyPr wrap="square">
            <a:spAutoFit/>
          </a:bodyPr>
          <a:lstStyle/>
          <a:p>
            <a:pPr algn="ctr">
              <a:lnSpc>
                <a:spcPts val="6700"/>
              </a:lnSpc>
            </a:pPr>
            <a:r>
              <a:rPr lang="en-GB" altLang="en-US" sz="5500" b="1" dirty="0">
                <a:solidFill>
                  <a:schemeClr val="tx1"/>
                </a:solidFill>
                <a:latin typeface="Arial" panose="020B0604020202020204" pitchFamily="34" charset="0"/>
              </a:rPr>
              <a:t>Supportive clinical supervision</a:t>
            </a:r>
            <a:endParaRPr lang="en-US" sz="5500" dirty="0">
              <a:solidFill>
                <a:schemeClr val="tx1"/>
              </a:solidFill>
            </a:endParaRPr>
          </a:p>
        </p:txBody>
      </p:sp>
      <p:pic>
        <p:nvPicPr>
          <p:cNvPr id="4" name="Picture 3" descr="Company name&#10;&#10;Description automatically generated with low confidence">
            <a:extLst>
              <a:ext uri="{FF2B5EF4-FFF2-40B4-BE49-F238E27FC236}">
                <a16:creationId xmlns:a16="http://schemas.microsoft.com/office/drawing/2014/main" id="{BC6DD11D-EEF5-3D4C-A591-2845BBB5B3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36360" y="5442550"/>
            <a:ext cx="2646059" cy="717406"/>
          </a:xfrm>
          <a:prstGeom prst="rect">
            <a:avLst/>
          </a:prstGeom>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ctrTitle"/>
          </p:nvPr>
        </p:nvSpPr>
        <p:spPr>
          <a:xfrm>
            <a:off x="1798291" y="404663"/>
            <a:ext cx="9072363" cy="1213295"/>
          </a:xfrm>
        </p:spPr>
        <p:txBody>
          <a:bodyPr>
            <a:normAutofit/>
          </a:bodyPr>
          <a:lstStyle/>
          <a:p>
            <a:r>
              <a:rPr lang="en-GB" altLang="en-US" sz="4000" b="1" dirty="0">
                <a:latin typeface="Arial" panose="020B0604020202020204" pitchFamily="34" charset="0"/>
                <a:cs typeface="Arial" panose="020B0604020202020204" pitchFamily="34" charset="0"/>
              </a:rPr>
              <a:t>An empirical definition of </a:t>
            </a:r>
            <a:br>
              <a:rPr lang="en-GB" altLang="en-US" sz="4000" b="1" dirty="0">
                <a:latin typeface="Arial" panose="020B0604020202020204" pitchFamily="34" charset="0"/>
                <a:cs typeface="Arial" panose="020B0604020202020204" pitchFamily="34" charset="0"/>
              </a:rPr>
            </a:br>
            <a:r>
              <a:rPr lang="en-GB" altLang="en-US" sz="4000" b="1" dirty="0">
                <a:latin typeface="Arial" panose="020B0604020202020204" pitchFamily="34" charset="0"/>
                <a:cs typeface="Arial" panose="020B0604020202020204" pitchFamily="34" charset="0"/>
              </a:rPr>
              <a:t>supportive supervision (SS)</a:t>
            </a:r>
            <a:endParaRPr lang="en-GB" altLang="en-US" sz="4000" dirty="0">
              <a:latin typeface="Arial" panose="020B0604020202020204" pitchFamily="34" charset="0"/>
              <a:cs typeface="Arial" panose="020B0604020202020204" pitchFamily="34" charset="0"/>
            </a:endParaRPr>
          </a:p>
        </p:txBody>
      </p:sp>
      <p:sp>
        <p:nvSpPr>
          <p:cNvPr id="25603" name="Subtitle 2"/>
          <p:cNvSpPr>
            <a:spLocks noGrp="1"/>
          </p:cNvSpPr>
          <p:nvPr>
            <p:ph type="subTitle" idx="1"/>
          </p:nvPr>
        </p:nvSpPr>
        <p:spPr>
          <a:xfrm>
            <a:off x="1145197" y="1988840"/>
            <a:ext cx="9937104" cy="4104455"/>
          </a:xfrm>
        </p:spPr>
        <p:txBody>
          <a:bodyPr>
            <a:noAutofit/>
          </a:bodyPr>
          <a:lstStyle/>
          <a:p>
            <a:pPr marL="342900" indent="-342900" algn="l">
              <a:lnSpc>
                <a:spcPct val="100000"/>
              </a:lnSpc>
              <a:spcBef>
                <a:spcPts val="1600"/>
              </a:spcBef>
              <a:buSzPct val="150000"/>
              <a:buFont typeface="Arial" panose="020B0604020202020204" pitchFamily="34" charset="0"/>
              <a:buChar char="•"/>
            </a:pPr>
            <a:r>
              <a:rPr lang="en-GB" altLang="en-US" sz="2000" b="1" dirty="0">
                <a:latin typeface="Arial" panose="020B0604020202020204" pitchFamily="34" charset="0"/>
                <a:cs typeface="Arial" panose="020B0604020202020204" pitchFamily="34" charset="0"/>
              </a:rPr>
              <a:t>STRUCTURE: </a:t>
            </a:r>
            <a:r>
              <a:rPr lang="en-GB" altLang="en-US" sz="2000" dirty="0">
                <a:latin typeface="Arial" panose="020B0604020202020204" pitchFamily="34" charset="0"/>
                <a:cs typeface="Arial" panose="020B0604020202020204" pitchFamily="34" charset="0"/>
              </a:rPr>
              <a:t>SS addresses supervisees’ emotional experiences of work, and their personal functioning in that context. It is a formal, case-focussed, and intensively relational process, conducted regularly by a trained and authorised supervisor. </a:t>
            </a:r>
          </a:p>
          <a:p>
            <a:pPr marL="342900" indent="-342900" algn="l">
              <a:lnSpc>
                <a:spcPct val="100000"/>
              </a:lnSpc>
              <a:spcBef>
                <a:spcPts val="1600"/>
              </a:spcBef>
              <a:buSzPct val="150000"/>
              <a:buFont typeface="Arial" panose="020B0604020202020204" pitchFamily="34" charset="0"/>
              <a:buChar char="•"/>
            </a:pPr>
            <a:r>
              <a:rPr lang="en-GB" altLang="en-US" sz="2000" b="1" dirty="0">
                <a:latin typeface="Arial" panose="020B0604020202020204" pitchFamily="34" charset="0"/>
                <a:cs typeface="Arial" panose="020B0604020202020204" pitchFamily="34" charset="0"/>
              </a:rPr>
              <a:t>PROCESS: </a:t>
            </a:r>
            <a:r>
              <a:rPr lang="en-GB" altLang="en-US" sz="2000" dirty="0">
                <a:latin typeface="Arial" panose="020B0604020202020204" pitchFamily="34" charset="0"/>
                <a:cs typeface="Arial" panose="020B0604020202020204" pitchFamily="34" charset="0"/>
              </a:rPr>
              <a:t>Specific SS methods include problem formulation, coping strategy enhancement, social support, and empathic debriefing. Some organizational goals too (primary prevention).</a:t>
            </a:r>
          </a:p>
          <a:p>
            <a:pPr marL="342900" indent="-342900" algn="l">
              <a:lnSpc>
                <a:spcPct val="100000"/>
              </a:lnSpc>
              <a:spcBef>
                <a:spcPts val="1600"/>
              </a:spcBef>
              <a:buSzPct val="150000"/>
              <a:buFont typeface="Arial" panose="020B0604020202020204" pitchFamily="34" charset="0"/>
              <a:buChar char="•"/>
            </a:pPr>
            <a:r>
              <a:rPr lang="en-GB" altLang="en-US" sz="2000" b="1" dirty="0">
                <a:latin typeface="Arial" panose="020B0604020202020204" pitchFamily="34" charset="0"/>
                <a:cs typeface="Arial" panose="020B0604020202020204" pitchFamily="34" charset="0"/>
              </a:rPr>
              <a:t>OUTCOME: </a:t>
            </a:r>
            <a:r>
              <a:rPr lang="en-GB" altLang="en-US" sz="2000" dirty="0">
                <a:latin typeface="Arial" panose="020B0604020202020204" pitchFamily="34" charset="0"/>
                <a:cs typeface="Arial" panose="020B0604020202020204" pitchFamily="34" charset="0"/>
              </a:rPr>
              <a:t>SS mechanisms are experiential learning (esp. ‘experiencing’), strengthening the supervision alliance, and social support (acceptance, validation, </a:t>
            </a:r>
            <a:br>
              <a:rPr lang="en-GB" altLang="en-US" sz="2000" dirty="0">
                <a:latin typeface="Arial" panose="020B0604020202020204" pitchFamily="34" charset="0"/>
                <a:cs typeface="Arial" panose="020B0604020202020204" pitchFamily="34" charset="0"/>
              </a:rPr>
            </a:br>
            <a:r>
              <a:rPr lang="en-GB" altLang="en-US" sz="2000" dirty="0">
                <a:latin typeface="Arial" panose="020B0604020202020204" pitchFamily="34" charset="0"/>
                <a:cs typeface="Arial" panose="020B0604020202020204" pitchFamily="34" charset="0"/>
              </a:rPr>
              <a:t>&amp; belonging; coping strategy enhancement). The main intended outcomes for supervisees are reduced personal distress and increased psychological well-being. </a:t>
            </a:r>
            <a:endParaRPr lang="en-GB" altLang="en-US" sz="1800" dirty="0">
              <a:latin typeface="Arial" panose="020B0604020202020204" pitchFamily="34" charset="0"/>
              <a:cs typeface="Arial" panose="020B0604020202020204" pitchFamily="34" charset="0"/>
            </a:endParaRPr>
          </a:p>
          <a:p>
            <a:pPr algn="l">
              <a:lnSpc>
                <a:spcPct val="100000"/>
              </a:lnSpc>
              <a:spcBef>
                <a:spcPts val="1600"/>
              </a:spcBef>
            </a:pPr>
            <a:r>
              <a:rPr lang="en-GB" altLang="en-US" sz="1800" dirty="0">
                <a:latin typeface="Arial" panose="020B0604020202020204" pitchFamily="34" charset="0"/>
                <a:cs typeface="Arial" panose="020B0604020202020204" pitchFamily="34" charset="0"/>
              </a:rPr>
              <a:t>Milne &amp; </a:t>
            </a:r>
            <a:r>
              <a:rPr lang="en-GB" altLang="en-US" sz="1800" dirty="0" err="1">
                <a:latin typeface="Arial" panose="020B0604020202020204" pitchFamily="34" charset="0"/>
                <a:cs typeface="Arial" panose="020B0604020202020204" pitchFamily="34" charset="0"/>
              </a:rPr>
              <a:t>Reiser</a:t>
            </a:r>
            <a:r>
              <a:rPr lang="en-GB" altLang="en-US" sz="1800" dirty="0">
                <a:latin typeface="Arial" panose="020B0604020202020204" pitchFamily="34" charset="0"/>
                <a:cs typeface="Arial" panose="020B0604020202020204" pitchFamily="34" charset="0"/>
              </a:rPr>
              <a:t> (2020)</a:t>
            </a:r>
          </a:p>
        </p:txBody>
      </p:sp>
      <p:sp>
        <p:nvSpPr>
          <p:cNvPr id="10" name="Rectangle 9">
            <a:extLst>
              <a:ext uri="{FF2B5EF4-FFF2-40B4-BE49-F238E27FC236}">
                <a16:creationId xmlns:a16="http://schemas.microsoft.com/office/drawing/2014/main" id="{98755F0C-8B17-3548-9CD9-95FFA07A02BF}"/>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6</a:t>
            </a:r>
            <a:endParaRPr lang="en-US" sz="16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31504" y="332656"/>
            <a:ext cx="8928992" cy="947440"/>
          </a:xfrm>
        </p:spPr>
        <p:txBody>
          <a:bodyPr>
            <a:normAutofit/>
          </a:bodyPr>
          <a:lstStyle/>
          <a:p>
            <a:r>
              <a:rPr lang="en-GB" sz="4400" b="1" dirty="0">
                <a:latin typeface="Arial" panose="020B0604020202020204" pitchFamily="34" charset="0"/>
                <a:cs typeface="Arial" panose="020B0604020202020204" pitchFamily="34" charset="0"/>
              </a:rPr>
              <a:t>Main specific techniques of SS:</a:t>
            </a:r>
          </a:p>
        </p:txBody>
      </p:sp>
      <p:sp>
        <p:nvSpPr>
          <p:cNvPr id="3" name="Subtitle 2"/>
          <p:cNvSpPr>
            <a:spLocks noGrp="1"/>
          </p:cNvSpPr>
          <p:nvPr>
            <p:ph type="subTitle" idx="1"/>
          </p:nvPr>
        </p:nvSpPr>
        <p:spPr>
          <a:xfrm>
            <a:off x="1415480" y="1916832"/>
            <a:ext cx="9793088" cy="3769712"/>
          </a:xfrm>
        </p:spPr>
        <p:txBody>
          <a:bodyPr/>
          <a:lstStyle/>
          <a:p>
            <a:pPr algn="l">
              <a:lnSpc>
                <a:spcPct val="100000"/>
              </a:lnSpc>
              <a:spcBef>
                <a:spcPts val="1600"/>
              </a:spcBef>
            </a:pPr>
            <a:r>
              <a:rPr lang="en-GB" sz="2200" b="1" dirty="0">
                <a:latin typeface="Arial" panose="020B0604020202020204" pitchFamily="34" charset="0"/>
                <a:cs typeface="Arial" panose="020B0604020202020204" pitchFamily="34" charset="0"/>
              </a:rPr>
              <a:t>Coping strategy enhancement: </a:t>
            </a:r>
            <a:r>
              <a:rPr lang="en-GB" sz="2200" dirty="0">
                <a:latin typeface="Arial" panose="020B0604020202020204" pitchFamily="34" charset="0"/>
                <a:cs typeface="Arial" panose="020B0604020202020204" pitchFamily="34" charset="0"/>
              </a:rPr>
              <a:t>through questioning (to help to formulate issues; to heighten self-awareness), guided reflection, clarification, reconceptualising problems, &amp; changing expectations: revise/rehearse better (more adaptive, approach-based) coping strategies.</a:t>
            </a:r>
          </a:p>
          <a:p>
            <a:pPr algn="l">
              <a:lnSpc>
                <a:spcPct val="100000"/>
              </a:lnSpc>
              <a:spcBef>
                <a:spcPts val="1600"/>
              </a:spcBef>
            </a:pPr>
            <a:r>
              <a:rPr lang="en-GB" sz="2200" b="1" dirty="0">
                <a:latin typeface="Arial" panose="020B0604020202020204" pitchFamily="34" charset="0"/>
                <a:cs typeface="Arial" panose="020B0604020202020204" pitchFamily="34" charset="0"/>
              </a:rPr>
              <a:t>Social support: </a:t>
            </a:r>
            <a:r>
              <a:rPr lang="en-GB" sz="2200" dirty="0">
                <a:latin typeface="Arial" panose="020B0604020202020204" pitchFamily="34" charset="0"/>
                <a:cs typeface="Arial" panose="020B0604020202020204" pitchFamily="34" charset="0"/>
              </a:rPr>
              <a:t>strengthen support in supervision (e.g. greater collaboration; deeper alliance; more emotional support &amp; empowerment); encourage greater informal support-seeking &amp; reciprocation (e.g. peer support).</a:t>
            </a:r>
          </a:p>
          <a:p>
            <a:pPr algn="l">
              <a:lnSpc>
                <a:spcPct val="100000"/>
              </a:lnSpc>
              <a:spcBef>
                <a:spcPts val="1600"/>
              </a:spcBef>
            </a:pPr>
            <a:r>
              <a:rPr lang="en-GB" sz="2200" b="1" dirty="0">
                <a:latin typeface="Arial" panose="020B0604020202020204" pitchFamily="34" charset="0"/>
                <a:cs typeface="Arial" panose="020B0604020202020204" pitchFamily="34" charset="0"/>
              </a:rPr>
              <a:t>Empathic debriefing: </a:t>
            </a:r>
            <a:r>
              <a:rPr lang="en-GB" sz="2200" dirty="0">
                <a:latin typeface="Arial" panose="020B0604020202020204" pitchFamily="34" charset="0"/>
                <a:cs typeface="Arial" panose="020B0604020202020204" pitchFamily="34" charset="0"/>
              </a:rPr>
              <a:t>attend to &amp; clarify emotional aspects of the job; work-through uncomfortable feelings; challenge thinking errors. </a:t>
            </a:r>
          </a:p>
          <a:p>
            <a:endParaRPr lang="en-GB"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6FBA0ADD-80D8-CD4D-82EC-D5274CCB5B51}"/>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7</a:t>
            </a:r>
            <a:endParaRPr lang="en-US" sz="1600" dirty="0">
              <a:solidFill>
                <a:schemeClr val="tx1"/>
              </a:solidFill>
            </a:endParaRPr>
          </a:p>
        </p:txBody>
      </p:sp>
    </p:spTree>
    <p:extLst>
      <p:ext uri="{BB962C8B-B14F-4D97-AF65-F5344CB8AC3E}">
        <p14:creationId xmlns:p14="http://schemas.microsoft.com/office/powerpoint/2010/main" val="2025768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ctrTitle"/>
          </p:nvPr>
        </p:nvSpPr>
        <p:spPr>
          <a:xfrm>
            <a:off x="1451136" y="188640"/>
            <a:ext cx="9289727" cy="2462214"/>
          </a:xfrm>
        </p:spPr>
        <p:txBody>
          <a:bodyPr/>
          <a:lstStyle/>
          <a:p>
            <a:pPr>
              <a:spcBef>
                <a:spcPts val="0"/>
              </a:spcBef>
            </a:pPr>
            <a:r>
              <a:rPr lang="en-GB" altLang="en-US" sz="4400" b="1" dirty="0">
                <a:latin typeface="Arial" panose="020B0604020202020204" pitchFamily="34" charset="0"/>
                <a:cs typeface="Arial" panose="020B0604020202020204" pitchFamily="34" charset="0"/>
              </a:rPr>
              <a:t>Measurement of supportive supervision: questionnaire.</a:t>
            </a:r>
            <a:br>
              <a:rPr lang="en-GB" altLang="en-US" sz="4400" b="1" dirty="0">
                <a:latin typeface="Arial" panose="020B0604020202020204" pitchFamily="34" charset="0"/>
                <a:cs typeface="Arial" panose="020B0604020202020204" pitchFamily="34" charset="0"/>
              </a:rPr>
            </a:br>
            <a:br>
              <a:rPr lang="en-GB" altLang="en-US" sz="2400" b="1" dirty="0">
                <a:latin typeface="Arial" panose="020B0604020202020204" pitchFamily="34" charset="0"/>
                <a:cs typeface="Arial" panose="020B0604020202020204" pitchFamily="34" charset="0"/>
              </a:rPr>
            </a:br>
            <a:r>
              <a:rPr lang="en-GB" altLang="en-US" sz="2400" b="1" dirty="0">
                <a:latin typeface="Arial" panose="020B0604020202020204" pitchFamily="34" charset="0"/>
                <a:cs typeface="Arial" panose="020B0604020202020204" pitchFamily="34" charset="0"/>
              </a:rPr>
              <a:t>Most used questionnaire: The Manchester Clinical Supervision Scale (summary in Winstanley &amp; White, 2014).</a:t>
            </a:r>
            <a:endParaRPr lang="en-GB" altLang="en-US" dirty="0">
              <a:latin typeface="Arial" panose="020B0604020202020204" pitchFamily="34" charset="0"/>
              <a:cs typeface="Arial" panose="020B0604020202020204" pitchFamily="34" charset="0"/>
            </a:endParaRPr>
          </a:p>
        </p:txBody>
      </p:sp>
      <p:sp>
        <p:nvSpPr>
          <p:cNvPr id="27651" name="Subtitle 2"/>
          <p:cNvSpPr>
            <a:spLocks noGrp="1"/>
          </p:cNvSpPr>
          <p:nvPr>
            <p:ph type="subTitle" idx="1"/>
          </p:nvPr>
        </p:nvSpPr>
        <p:spPr>
          <a:xfrm>
            <a:off x="1137119" y="3068960"/>
            <a:ext cx="10441160" cy="3168352"/>
          </a:xfrm>
        </p:spPr>
        <p:txBody>
          <a:bodyPr/>
          <a:lstStyle/>
          <a:p>
            <a:pPr algn="l">
              <a:lnSpc>
                <a:spcPct val="100000"/>
              </a:lnSpc>
            </a:pPr>
            <a:r>
              <a:rPr lang="en-GB" altLang="en-US" sz="2400" b="1" dirty="0">
                <a:latin typeface="Arial" panose="020B0604020202020204" pitchFamily="34" charset="0"/>
                <a:cs typeface="Arial" panose="020B0604020202020204" pitchFamily="34" charset="0"/>
              </a:rPr>
              <a:t>Trust/rapport factor (5 items about discussing sensitive issues)</a:t>
            </a:r>
          </a:p>
          <a:p>
            <a:pPr algn="l">
              <a:lnSpc>
                <a:spcPct val="100000"/>
              </a:lnSpc>
              <a:spcBef>
                <a:spcPts val="400"/>
              </a:spcBef>
            </a:pPr>
            <a:r>
              <a:rPr lang="en-GB" altLang="en-US" sz="2000" dirty="0">
                <a:latin typeface="Arial" panose="020B0604020202020204" pitchFamily="34" charset="0"/>
                <a:cs typeface="Arial" panose="020B0604020202020204" pitchFamily="34" charset="0"/>
              </a:rPr>
              <a:t>‘I can discuss sensitive issues encountered during my clinical casework with my supervisor’</a:t>
            </a:r>
          </a:p>
          <a:p>
            <a:pPr algn="l">
              <a:lnSpc>
                <a:spcPct val="100000"/>
              </a:lnSpc>
              <a:spcBef>
                <a:spcPts val="400"/>
              </a:spcBef>
              <a:spcAft>
                <a:spcPts val="1200"/>
              </a:spcAft>
            </a:pPr>
            <a:r>
              <a:rPr lang="en-GB" altLang="en-US" sz="2000" dirty="0">
                <a:latin typeface="Arial" panose="020B0604020202020204" pitchFamily="34" charset="0"/>
                <a:cs typeface="Arial" panose="020B0604020202020204" pitchFamily="34" charset="0"/>
              </a:rPr>
              <a:t>‘My supervisor is very open with me’</a:t>
            </a:r>
          </a:p>
          <a:p>
            <a:pPr algn="l">
              <a:lnSpc>
                <a:spcPct val="100000"/>
              </a:lnSpc>
            </a:pPr>
            <a:r>
              <a:rPr lang="en-GB" altLang="en-US" sz="2400" b="1" dirty="0">
                <a:latin typeface="Arial" panose="020B0604020202020204" pitchFamily="34" charset="0"/>
                <a:cs typeface="Arial" panose="020B0604020202020204" pitchFamily="34" charset="0"/>
              </a:rPr>
              <a:t>Advice/support factor (5 items about feeling supported; </a:t>
            </a:r>
            <a:br>
              <a:rPr lang="en-GB" altLang="en-US" sz="2400" b="1" dirty="0">
                <a:latin typeface="Arial" panose="020B0604020202020204" pitchFamily="34" charset="0"/>
                <a:cs typeface="Arial" panose="020B0604020202020204" pitchFamily="34" charset="0"/>
              </a:rPr>
            </a:br>
            <a:r>
              <a:rPr lang="en-GB" altLang="en-US" sz="2400" b="1" dirty="0">
                <a:latin typeface="Arial" panose="020B0604020202020204" pitchFamily="34" charset="0"/>
                <a:cs typeface="Arial" panose="020B0604020202020204" pitchFamily="34" charset="0"/>
              </a:rPr>
              <a:t>getting advice &amp; guidance)</a:t>
            </a:r>
          </a:p>
          <a:p>
            <a:pPr algn="l">
              <a:lnSpc>
                <a:spcPct val="100000"/>
              </a:lnSpc>
              <a:spcBef>
                <a:spcPts val="400"/>
              </a:spcBef>
            </a:pPr>
            <a:r>
              <a:rPr lang="en-GB" altLang="en-US" sz="2000" dirty="0">
                <a:latin typeface="Arial" panose="020B0604020202020204" pitchFamily="34" charset="0"/>
                <a:cs typeface="Arial" panose="020B0604020202020204" pitchFamily="34" charset="0"/>
              </a:rPr>
              <a:t>‘My supervisor gives me support and encouragement’</a:t>
            </a:r>
          </a:p>
          <a:p>
            <a:pPr algn="l">
              <a:lnSpc>
                <a:spcPct val="100000"/>
              </a:lnSpc>
              <a:spcBef>
                <a:spcPts val="400"/>
              </a:spcBef>
            </a:pPr>
            <a:r>
              <a:rPr lang="en-GB" altLang="en-US" sz="2000" dirty="0">
                <a:latin typeface="Arial" panose="020B0604020202020204" pitchFamily="34" charset="0"/>
                <a:cs typeface="Arial" panose="020B0604020202020204" pitchFamily="34" charset="0"/>
              </a:rPr>
              <a:t>‘My supervisor provides me with valuable advice’</a:t>
            </a:r>
          </a:p>
        </p:txBody>
      </p:sp>
      <p:sp>
        <p:nvSpPr>
          <p:cNvPr id="6" name="Rectangle 5">
            <a:extLst>
              <a:ext uri="{FF2B5EF4-FFF2-40B4-BE49-F238E27FC236}">
                <a16:creationId xmlns:a16="http://schemas.microsoft.com/office/drawing/2014/main" id="{B8E3FFFA-745A-EE45-A9C9-ABCD091951E4}"/>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8</a:t>
            </a:r>
            <a:endParaRPr lang="en-US" sz="16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ctrTitle"/>
          </p:nvPr>
        </p:nvSpPr>
        <p:spPr>
          <a:xfrm>
            <a:off x="1451484" y="254882"/>
            <a:ext cx="9289032" cy="1944216"/>
          </a:xfrm>
        </p:spPr>
        <p:txBody>
          <a:bodyPr/>
          <a:lstStyle/>
          <a:p>
            <a:pPr>
              <a:spcBef>
                <a:spcPts val="1200"/>
              </a:spcBef>
              <a:spcAft>
                <a:spcPts val="1200"/>
              </a:spcAft>
            </a:pPr>
            <a:r>
              <a:rPr lang="en-GB" altLang="en-US" sz="4400" b="1" dirty="0">
                <a:latin typeface="Arial" panose="020B0604020202020204" pitchFamily="34" charset="0"/>
                <a:cs typeface="Arial" panose="020B0604020202020204" pitchFamily="34" charset="0"/>
              </a:rPr>
              <a:t>Measurement of supportive supervision: observation.</a:t>
            </a:r>
            <a:br>
              <a:rPr lang="en-GB" altLang="en-US" sz="4400" b="1" dirty="0">
                <a:latin typeface="Arial" panose="020B0604020202020204" pitchFamily="34" charset="0"/>
                <a:cs typeface="Arial" panose="020B0604020202020204" pitchFamily="34" charset="0"/>
              </a:rPr>
            </a:br>
            <a:br>
              <a:rPr lang="en-GB" altLang="en-US" sz="1200" b="1" dirty="0">
                <a:latin typeface="Arial" panose="020B0604020202020204" pitchFamily="34" charset="0"/>
                <a:cs typeface="Arial" panose="020B0604020202020204" pitchFamily="34" charset="0"/>
              </a:rPr>
            </a:br>
            <a:r>
              <a:rPr lang="en-GB" altLang="en-US" sz="2000" dirty="0">
                <a:latin typeface="Arial" panose="020B0604020202020204" pitchFamily="34" charset="0"/>
                <a:cs typeface="Arial" panose="020B0604020202020204" pitchFamily="34" charset="0"/>
              </a:rPr>
              <a:t>‘Teachers’ PETS’ (Milne &amp; </a:t>
            </a:r>
            <a:r>
              <a:rPr lang="en-GB" altLang="en-US" sz="2000" dirty="0" err="1">
                <a:latin typeface="Arial" panose="020B0604020202020204" pitchFamily="34" charset="0"/>
                <a:cs typeface="Arial" panose="020B0604020202020204" pitchFamily="34" charset="0"/>
              </a:rPr>
              <a:t>Westerman</a:t>
            </a:r>
            <a:r>
              <a:rPr lang="en-GB" altLang="en-US" sz="2000" dirty="0">
                <a:latin typeface="Arial" panose="020B0604020202020204" pitchFamily="34" charset="0"/>
                <a:cs typeface="Arial" panose="020B0604020202020204" pitchFamily="34" charset="0"/>
              </a:rPr>
              <a:t>, 2001)</a:t>
            </a:r>
          </a:p>
        </p:txBody>
      </p:sp>
      <p:sp>
        <p:nvSpPr>
          <p:cNvPr id="29699" name="Subtitle 2"/>
          <p:cNvSpPr>
            <a:spLocks noGrp="1"/>
          </p:cNvSpPr>
          <p:nvPr>
            <p:ph type="subTitle" idx="1"/>
          </p:nvPr>
        </p:nvSpPr>
        <p:spPr>
          <a:xfrm>
            <a:off x="1847528" y="2420888"/>
            <a:ext cx="9397044" cy="3818408"/>
          </a:xfrm>
        </p:spPr>
        <p:txBody>
          <a:bodyPr/>
          <a:lstStyle/>
          <a:p>
            <a:pPr algn="l">
              <a:lnSpc>
                <a:spcPct val="100000"/>
              </a:lnSpc>
              <a:spcAft>
                <a:spcPts val="600"/>
              </a:spcAft>
            </a:pPr>
            <a:r>
              <a:rPr lang="en-GB" altLang="en-US" sz="2000" b="1" dirty="0">
                <a:latin typeface="Arial" panose="020B0604020202020204" pitchFamily="34" charset="0"/>
                <a:cs typeface="Arial" panose="020B0604020202020204" pitchFamily="34" charset="0"/>
              </a:rPr>
              <a:t>Supervisor </a:t>
            </a:r>
            <a:r>
              <a:rPr lang="en-GB" altLang="en-US" sz="2000" b="1" u="sng" dirty="0">
                <a:latin typeface="Arial" panose="020B0604020202020204" pitchFamily="34" charset="0"/>
                <a:cs typeface="Arial" panose="020B0604020202020204" pitchFamily="34" charset="0"/>
              </a:rPr>
              <a:t>‘listening’</a:t>
            </a:r>
            <a:r>
              <a:rPr lang="en-GB" altLang="en-US" sz="2000" b="1"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Active listening/ observing, silent attention. </a:t>
            </a:r>
          </a:p>
          <a:p>
            <a:pPr algn="l">
              <a:lnSpc>
                <a:spcPct val="100000"/>
              </a:lnSpc>
              <a:spcAft>
                <a:spcPts val="600"/>
              </a:spcAft>
            </a:pPr>
            <a:r>
              <a:rPr lang="en-GB" altLang="en-US" sz="2000" b="1" dirty="0">
                <a:latin typeface="Arial" panose="020B0604020202020204" pitchFamily="34" charset="0"/>
                <a:cs typeface="Arial" panose="020B0604020202020204" pitchFamily="34" charset="0"/>
              </a:rPr>
              <a:t>Supervisor ‘</a:t>
            </a:r>
            <a:r>
              <a:rPr lang="en-GB" altLang="en-US" sz="2000" b="1" u="sng" dirty="0">
                <a:latin typeface="Arial" panose="020B0604020202020204" pitchFamily="34" charset="0"/>
                <a:cs typeface="Arial" panose="020B0604020202020204" pitchFamily="34" charset="0"/>
              </a:rPr>
              <a:t>feedback</a:t>
            </a:r>
            <a:r>
              <a:rPr lang="en-GB" altLang="en-US" sz="2000" b="1"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speciﬁc feedback intended to weaken/ strengthen supervisee’s behaviour/ thoughts/ feelings; can be positive or negative </a:t>
            </a:r>
          </a:p>
          <a:p>
            <a:pPr algn="l">
              <a:lnSpc>
                <a:spcPct val="100000"/>
              </a:lnSpc>
              <a:spcAft>
                <a:spcPts val="600"/>
              </a:spcAft>
            </a:pPr>
            <a:r>
              <a:rPr lang="en-GB" altLang="en-US" sz="2000" b="1" dirty="0">
                <a:latin typeface="Arial" panose="020B0604020202020204" pitchFamily="34" charset="0"/>
                <a:cs typeface="Arial" panose="020B0604020202020204" pitchFamily="34" charset="0"/>
              </a:rPr>
              <a:t>Supervisor </a:t>
            </a:r>
            <a:r>
              <a:rPr lang="en-GB" altLang="en-US" sz="2000" b="1" u="sng" dirty="0">
                <a:latin typeface="Arial" panose="020B0604020202020204" pitchFamily="34" charset="0"/>
                <a:cs typeface="Arial" panose="020B0604020202020204" pitchFamily="34" charset="0"/>
              </a:rPr>
              <a:t>‘supporting</a:t>
            </a:r>
            <a:r>
              <a:rPr lang="en-GB" altLang="en-US" sz="2000" b="1"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Verbal and non-verbal non-speciﬁc reassurance, agreeing and encouraging (e.g. ‘well done’; empathy, warmth, genuineness)</a:t>
            </a:r>
          </a:p>
          <a:p>
            <a:pPr algn="l">
              <a:lnSpc>
                <a:spcPct val="100000"/>
              </a:lnSpc>
              <a:spcAft>
                <a:spcPts val="600"/>
              </a:spcAft>
            </a:pPr>
            <a:r>
              <a:rPr lang="en-GB" altLang="en-US" sz="2000" b="1" dirty="0">
                <a:latin typeface="Arial" panose="020B0604020202020204" pitchFamily="34" charset="0"/>
                <a:cs typeface="Arial" panose="020B0604020202020204" pitchFamily="34" charset="0"/>
              </a:rPr>
              <a:t>Supervisor ‘</a:t>
            </a:r>
            <a:r>
              <a:rPr lang="en-GB" altLang="en-US" sz="2000" b="1" u="sng" dirty="0">
                <a:latin typeface="Arial" panose="020B0604020202020204" pitchFamily="34" charset="0"/>
                <a:cs typeface="Arial" panose="020B0604020202020204" pitchFamily="34" charset="0"/>
              </a:rPr>
              <a:t>self-disclosing</a:t>
            </a:r>
            <a:r>
              <a:rPr lang="en-GB" altLang="en-US" sz="2000" b="1"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Supervisor reveals something new about self </a:t>
            </a:r>
            <a:br>
              <a:rPr lang="en-GB" altLang="en-US" sz="2000" dirty="0">
                <a:latin typeface="Arial" panose="020B0604020202020204" pitchFamily="34" charset="0"/>
                <a:cs typeface="Arial" panose="020B0604020202020204" pitchFamily="34" charset="0"/>
              </a:rPr>
            </a:br>
            <a:r>
              <a:rPr lang="en-GB" altLang="en-US" sz="2000" dirty="0">
                <a:latin typeface="Arial" panose="020B0604020202020204" pitchFamily="34" charset="0"/>
                <a:cs typeface="Arial" panose="020B0604020202020204" pitchFamily="34" charset="0"/>
              </a:rPr>
              <a:t>(e.g. ‘I would like to improve myself in...’, ‘I ﬁnd it very hard to... ’) </a:t>
            </a:r>
          </a:p>
          <a:p>
            <a:pPr algn="l">
              <a:lnSpc>
                <a:spcPct val="100000"/>
              </a:lnSpc>
              <a:spcAft>
                <a:spcPts val="600"/>
              </a:spcAft>
            </a:pPr>
            <a:r>
              <a:rPr lang="en-GB" altLang="en-US" sz="2000" b="1" dirty="0">
                <a:latin typeface="Arial" panose="020B0604020202020204" pitchFamily="34" charset="0"/>
                <a:cs typeface="Arial" panose="020B0604020202020204" pitchFamily="34" charset="0"/>
              </a:rPr>
              <a:t>Supervisee ‘</a:t>
            </a:r>
            <a:r>
              <a:rPr lang="en-GB" altLang="en-US" sz="2000" b="1" u="sng" dirty="0">
                <a:latin typeface="Arial" panose="020B0604020202020204" pitchFamily="34" charset="0"/>
                <a:cs typeface="Arial" panose="020B0604020202020204" pitchFamily="34" charset="0"/>
              </a:rPr>
              <a:t>experiencing emotion</a:t>
            </a:r>
            <a:r>
              <a:rPr lang="en-GB" altLang="en-US" sz="2000" b="1" dirty="0">
                <a:latin typeface="Arial" panose="020B0604020202020204" pitchFamily="34" charset="0"/>
                <a:cs typeface="Arial" panose="020B0604020202020204" pitchFamily="34" charset="0"/>
              </a:rPr>
              <a:t>’: </a:t>
            </a:r>
            <a:r>
              <a:rPr lang="en-GB" altLang="en-US" sz="2000" dirty="0">
                <a:latin typeface="Arial" panose="020B0604020202020204" pitchFamily="34" charset="0"/>
                <a:cs typeface="Arial" panose="020B0604020202020204" pitchFamily="34" charset="0"/>
              </a:rPr>
              <a:t>expressing emotion or attitude </a:t>
            </a:r>
            <a:br>
              <a:rPr lang="en-GB" altLang="en-US" sz="2000" dirty="0">
                <a:latin typeface="Arial" panose="020B0604020202020204" pitchFamily="34" charset="0"/>
                <a:cs typeface="Arial" panose="020B0604020202020204" pitchFamily="34" charset="0"/>
              </a:rPr>
            </a:br>
            <a:r>
              <a:rPr lang="en-GB" altLang="en-US" sz="2000" dirty="0">
                <a:latin typeface="Arial" panose="020B0604020202020204" pitchFamily="34" charset="0"/>
                <a:cs typeface="Arial" panose="020B0604020202020204" pitchFamily="34" charset="0"/>
              </a:rPr>
              <a:t>(e.g. ‘I feel more conﬁdent now’; ‘I felt uneasy about this’).</a:t>
            </a:r>
            <a:endParaRPr lang="en-GB" altLang="en-US" b="1" dirty="0"/>
          </a:p>
        </p:txBody>
      </p:sp>
      <p:sp>
        <p:nvSpPr>
          <p:cNvPr id="6" name="Rectangle 5">
            <a:extLst>
              <a:ext uri="{FF2B5EF4-FFF2-40B4-BE49-F238E27FC236}">
                <a16:creationId xmlns:a16="http://schemas.microsoft.com/office/drawing/2014/main" id="{62996960-9B13-7B4D-BD88-2FF2317C1B43}"/>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9</a:t>
            </a:r>
            <a:endParaRPr lang="en-US" sz="160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2332831" y="692696"/>
            <a:ext cx="7526338" cy="1298575"/>
          </a:xfrm>
        </p:spPr>
        <p:txBody>
          <a:bodyPr>
            <a:normAutofit/>
          </a:bodyPr>
          <a:lstStyle/>
          <a:p>
            <a:pPr eaLnBrk="1" hangingPunct="1"/>
            <a:r>
              <a:rPr lang="en-GB" altLang="en-US" sz="4400" b="1" dirty="0">
                <a:latin typeface="Arial" panose="020B0604020202020204" pitchFamily="34" charset="0"/>
                <a:cs typeface="Arial" panose="020B0604020202020204" pitchFamily="34" charset="0"/>
              </a:rPr>
              <a:t>Why should we provide supportive supervision?</a:t>
            </a:r>
          </a:p>
        </p:txBody>
      </p:sp>
      <p:sp>
        <p:nvSpPr>
          <p:cNvPr id="30723" name="Subtitle 2"/>
          <p:cNvSpPr>
            <a:spLocks noGrp="1"/>
          </p:cNvSpPr>
          <p:nvPr>
            <p:ph type="subTitle" idx="1"/>
          </p:nvPr>
        </p:nvSpPr>
        <p:spPr>
          <a:xfrm>
            <a:off x="2135560" y="2492896"/>
            <a:ext cx="8280920" cy="3456384"/>
          </a:xfrm>
        </p:spPr>
        <p:txBody>
          <a:bodyPr>
            <a:normAutofit/>
          </a:bodyPr>
          <a:lstStyle/>
          <a:p>
            <a:pPr algn="l" eaLnBrk="1" hangingPunct="1">
              <a:lnSpc>
                <a:spcPct val="100000"/>
              </a:lnSpc>
              <a:spcAft>
                <a:spcPts val="1200"/>
              </a:spcAft>
            </a:pPr>
            <a:r>
              <a:rPr lang="en-GB" altLang="en-US" dirty="0">
                <a:latin typeface="Arial" panose="020B0604020202020204" pitchFamily="34" charset="0"/>
                <a:cs typeface="Arial" panose="020B0604020202020204" pitchFamily="34" charset="0"/>
              </a:rPr>
              <a:t>SS can reduce depression &amp; burnout in the workforce, and has other practical benefits (including staff retention; raised productivity; fewer safety concerns, accidents, &amp; disasters).</a:t>
            </a:r>
          </a:p>
          <a:p>
            <a:pPr algn="l" eaLnBrk="1" hangingPunct="1">
              <a:lnSpc>
                <a:spcPct val="100000"/>
              </a:lnSpc>
            </a:pPr>
            <a:r>
              <a:rPr lang="en-GB" altLang="en-US" dirty="0">
                <a:latin typeface="Arial" panose="020B0604020202020204" pitchFamily="34" charset="0"/>
                <a:cs typeface="Arial" panose="020B0604020202020204" pitchFamily="34" charset="0"/>
              </a:rPr>
              <a:t>Staff who feel supported provide support to their patients, and feel valued.</a:t>
            </a:r>
          </a:p>
          <a:p>
            <a:pPr algn="l" eaLnBrk="1" hangingPunct="1">
              <a:lnSpc>
                <a:spcPct val="100000"/>
              </a:lnSpc>
            </a:pPr>
            <a:r>
              <a:rPr lang="en-GB" altLang="en-US" dirty="0">
                <a:latin typeface="Arial" panose="020B0604020202020204" pitchFamily="34" charset="0"/>
                <a:cs typeface="Arial" panose="020B0604020202020204" pitchFamily="34" charset="0"/>
              </a:rPr>
              <a:t>Supervision is often perceived to represent &amp; signal the employer’s attitude to support.</a:t>
            </a:r>
          </a:p>
        </p:txBody>
      </p:sp>
      <p:sp>
        <p:nvSpPr>
          <p:cNvPr id="6" name="Rectangle 5">
            <a:extLst>
              <a:ext uri="{FF2B5EF4-FFF2-40B4-BE49-F238E27FC236}">
                <a16:creationId xmlns:a16="http://schemas.microsoft.com/office/drawing/2014/main" id="{A1C1F98C-B32A-1742-9036-B88867E94668}"/>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10</a:t>
            </a:r>
            <a:endParaRPr lang="en-US" sz="16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a:xfrm>
            <a:off x="1681200" y="764704"/>
            <a:ext cx="8829600" cy="647353"/>
          </a:xfrm>
        </p:spPr>
        <p:txBody>
          <a:bodyPr>
            <a:noAutofit/>
          </a:bodyPr>
          <a:lstStyle/>
          <a:p>
            <a:r>
              <a:rPr lang="en-GB" altLang="en-US" sz="4400" b="1" dirty="0">
                <a:latin typeface="Arial" panose="020B0604020202020204" pitchFamily="34" charset="0"/>
                <a:cs typeface="Arial" panose="020B0604020202020204" pitchFamily="34" charset="0"/>
              </a:rPr>
              <a:t>Political impetus to provide SS</a:t>
            </a:r>
          </a:p>
        </p:txBody>
      </p:sp>
      <p:sp>
        <p:nvSpPr>
          <p:cNvPr id="31747" name="Subtitle 2"/>
          <p:cNvSpPr>
            <a:spLocks noGrp="1"/>
          </p:cNvSpPr>
          <p:nvPr>
            <p:ph type="subTitle" idx="1"/>
          </p:nvPr>
        </p:nvSpPr>
        <p:spPr>
          <a:xfrm>
            <a:off x="1559496" y="1916832"/>
            <a:ext cx="9361040" cy="3744416"/>
          </a:xfrm>
        </p:spPr>
        <p:txBody>
          <a:bodyPr/>
          <a:lstStyle/>
          <a:p>
            <a:pPr algn="l">
              <a:lnSpc>
                <a:spcPct val="100000"/>
              </a:lnSpc>
            </a:pPr>
            <a:r>
              <a:rPr lang="en-GB" altLang="en-US" sz="2000" b="1" dirty="0">
                <a:latin typeface="Arial" panose="020B0604020202020204" pitchFamily="34" charset="0"/>
                <a:cs typeface="Arial" panose="020B0604020202020204" pitchFamily="34" charset="0"/>
              </a:rPr>
              <a:t>“There is an urgent need to develop interventions that address the high levels of stress, burnout and dissatisfaction among mental health nurses”</a:t>
            </a:r>
          </a:p>
          <a:p>
            <a:pPr algn="l">
              <a:lnSpc>
                <a:spcPct val="100000"/>
              </a:lnSpc>
              <a:spcAft>
                <a:spcPts val="1200"/>
              </a:spcAft>
            </a:pPr>
            <a:r>
              <a:rPr lang="en-GB" altLang="en-US" sz="1600" dirty="0">
                <a:latin typeface="Arial" panose="020B0604020202020204" pitchFamily="34" charset="0"/>
                <a:cs typeface="Arial" panose="020B0604020202020204" pitchFamily="34" charset="0"/>
              </a:rPr>
              <a:t>(The Scottish Executive, 2006, p.57). </a:t>
            </a:r>
          </a:p>
          <a:p>
            <a:pPr algn="l">
              <a:lnSpc>
                <a:spcPct val="100000"/>
              </a:lnSpc>
            </a:pPr>
            <a:r>
              <a:rPr lang="en-GB" altLang="en-US" sz="2000" b="1" dirty="0">
                <a:latin typeface="Arial" panose="020B0604020202020204" pitchFamily="34" charset="0"/>
                <a:cs typeface="Arial" panose="020B0604020202020204" pitchFamily="34" charset="0"/>
              </a:rPr>
              <a:t>“The first priority is a healthy workforce: the nation's health is determined by the health of the workforce”. </a:t>
            </a:r>
          </a:p>
          <a:p>
            <a:pPr algn="l">
              <a:lnSpc>
                <a:spcPct val="100000"/>
              </a:lnSpc>
              <a:spcAft>
                <a:spcPts val="1200"/>
              </a:spcAft>
            </a:pPr>
            <a:r>
              <a:rPr lang="en-GB" altLang="en-US" sz="1600" dirty="0">
                <a:latin typeface="Arial" panose="020B0604020202020204" pitchFamily="34" charset="0"/>
                <a:cs typeface="Arial" panose="020B0604020202020204" pitchFamily="34" charset="0"/>
              </a:rPr>
              <a:t>(Health and Social Care Secretary, Matt Hancock, taking up post, 2018).</a:t>
            </a:r>
          </a:p>
          <a:p>
            <a:pPr algn="l">
              <a:lnSpc>
                <a:spcPct val="100000"/>
              </a:lnSpc>
            </a:pPr>
            <a:r>
              <a:rPr lang="en-GB" altLang="en-US" sz="2000" b="1" dirty="0">
                <a:latin typeface="Arial" panose="020B0604020202020204" pitchFamily="34" charset="0"/>
                <a:cs typeface="Arial" panose="020B0604020202020204" pitchFamily="34" charset="0"/>
              </a:rPr>
              <a:t>Staff retention an urgent priority; increase support; workforce development (improve skills &amp; motivation); promote well-being.</a:t>
            </a:r>
          </a:p>
          <a:p>
            <a:pPr algn="l">
              <a:lnSpc>
                <a:spcPct val="100000"/>
              </a:lnSpc>
            </a:pPr>
            <a:r>
              <a:rPr lang="en-GB" altLang="en-US" sz="1600" dirty="0">
                <a:latin typeface="Arial" panose="020B0604020202020204" pitchFamily="34" charset="0"/>
                <a:cs typeface="Arial" panose="020B0604020202020204" pitchFamily="34" charset="0"/>
              </a:rPr>
              <a:t>(The National Health Service long-term plan, 2019)</a:t>
            </a:r>
          </a:p>
        </p:txBody>
      </p:sp>
      <p:sp>
        <p:nvSpPr>
          <p:cNvPr id="6" name="Rectangle 5">
            <a:extLst>
              <a:ext uri="{FF2B5EF4-FFF2-40B4-BE49-F238E27FC236}">
                <a16:creationId xmlns:a16="http://schemas.microsoft.com/office/drawing/2014/main" id="{EB92862A-495A-A149-B90C-361825B79CCE}"/>
              </a:ext>
            </a:extLst>
          </p:cNvPr>
          <p:cNvSpPr/>
          <p:nvPr/>
        </p:nvSpPr>
        <p:spPr>
          <a:xfrm>
            <a:off x="335360" y="254882"/>
            <a:ext cx="908390"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11</a:t>
            </a:r>
            <a:endParaRPr lang="en-US" sz="1600"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ctrTitle"/>
          </p:nvPr>
        </p:nvSpPr>
        <p:spPr>
          <a:xfrm>
            <a:off x="1487488" y="442085"/>
            <a:ext cx="9217024" cy="888961"/>
          </a:xfrm>
        </p:spPr>
        <p:txBody>
          <a:bodyPr>
            <a:normAutofit/>
          </a:bodyPr>
          <a:lstStyle/>
          <a:p>
            <a:r>
              <a:rPr lang="en-GB" altLang="en-US" sz="4400" b="1" dirty="0">
                <a:latin typeface="Arial" panose="020B0604020202020204" pitchFamily="34" charset="0"/>
                <a:cs typeface="Arial" panose="020B0604020202020204" pitchFamily="34" charset="0"/>
              </a:rPr>
              <a:t>Why now? It’s a growing problem</a:t>
            </a:r>
          </a:p>
        </p:txBody>
      </p:sp>
      <p:sp>
        <p:nvSpPr>
          <p:cNvPr id="33795" name="Subtitle 2"/>
          <p:cNvSpPr>
            <a:spLocks noGrp="1"/>
          </p:cNvSpPr>
          <p:nvPr>
            <p:ph type="subTitle" idx="1"/>
          </p:nvPr>
        </p:nvSpPr>
        <p:spPr>
          <a:xfrm>
            <a:off x="1631504" y="1844824"/>
            <a:ext cx="9217024" cy="3982594"/>
          </a:xfrm>
        </p:spPr>
        <p:txBody>
          <a:bodyPr/>
          <a:lstStyle/>
          <a:p>
            <a:pPr algn="l">
              <a:lnSpc>
                <a:spcPct val="100000"/>
              </a:lnSpc>
            </a:pPr>
            <a:r>
              <a:rPr lang="en-GB" altLang="en-US" sz="2000" b="1" dirty="0">
                <a:latin typeface="Arial" panose="020B0604020202020204" pitchFamily="34" charset="0"/>
                <a:cs typeface="Arial" panose="020B0604020202020204" pitchFamily="34" charset="0"/>
              </a:rPr>
              <a:t>“…the demands on the existing workforce have increased” </a:t>
            </a:r>
          </a:p>
          <a:p>
            <a:pPr algn="l">
              <a:lnSpc>
                <a:spcPct val="100000"/>
              </a:lnSpc>
              <a:spcAft>
                <a:spcPts val="1200"/>
              </a:spcAft>
            </a:pPr>
            <a:r>
              <a:rPr lang="en-GB" altLang="en-US" sz="1600" dirty="0">
                <a:latin typeface="Arial" panose="020B0604020202020204" pitchFamily="34" charset="0"/>
                <a:cs typeface="Arial" panose="020B0604020202020204" pitchFamily="34" charset="0"/>
              </a:rPr>
              <a:t>(</a:t>
            </a:r>
            <a:r>
              <a:rPr lang="en-GB" altLang="en-US" sz="1600" dirty="0" err="1">
                <a:latin typeface="Arial" panose="020B0604020202020204" pitchFamily="34" charset="0"/>
                <a:cs typeface="Arial" panose="020B0604020202020204" pitchFamily="34" charset="0"/>
              </a:rPr>
              <a:t>Bhui</a:t>
            </a:r>
            <a:r>
              <a:rPr lang="en-GB" altLang="en-US" sz="1600" dirty="0">
                <a:latin typeface="Arial" panose="020B0604020202020204" pitchFamily="34" charset="0"/>
                <a:cs typeface="Arial" panose="020B0604020202020204" pitchFamily="34" charset="0"/>
              </a:rPr>
              <a:t> et al., 2012, p1).</a:t>
            </a:r>
            <a:endParaRPr lang="en-GB" altLang="en-US" sz="1400" dirty="0">
              <a:latin typeface="Arial" panose="020B0604020202020204" pitchFamily="34" charset="0"/>
              <a:cs typeface="Arial" panose="020B0604020202020204" pitchFamily="34" charset="0"/>
            </a:endParaRPr>
          </a:p>
          <a:p>
            <a:pPr algn="l">
              <a:lnSpc>
                <a:spcPct val="100000"/>
              </a:lnSpc>
            </a:pPr>
            <a:r>
              <a:rPr lang="en-GB" altLang="en-US" sz="2000" b="1" dirty="0">
                <a:latin typeface="Arial" panose="020B0604020202020204" pitchFamily="34" charset="0"/>
                <a:cs typeface="Arial" panose="020B0604020202020204" pitchFamily="34" charset="0"/>
              </a:rPr>
              <a:t>75% of American employees believe that workers have more on-the-job stress than a generation ago.</a:t>
            </a:r>
          </a:p>
          <a:p>
            <a:pPr algn="l">
              <a:lnSpc>
                <a:spcPct val="100000"/>
              </a:lnSpc>
              <a:spcAft>
                <a:spcPts val="1200"/>
              </a:spcAft>
            </a:pPr>
            <a:r>
              <a:rPr lang="en-GB" altLang="en-US" sz="1600" dirty="0">
                <a:latin typeface="Arial" panose="020B0604020202020204" pitchFamily="34" charset="0"/>
                <a:cs typeface="Arial" panose="020B0604020202020204" pitchFamily="34" charset="0"/>
              </a:rPr>
              <a:t>The National Institute of Occupational Safety and Health in the US (NIOSH, 2010) </a:t>
            </a:r>
            <a:endParaRPr lang="en-GB" altLang="en-US" sz="1200" dirty="0">
              <a:solidFill>
                <a:srgbClr val="0000FF"/>
              </a:solidFill>
              <a:latin typeface="Arial" panose="020B0604020202020204" pitchFamily="34" charset="0"/>
              <a:cs typeface="Arial" panose="020B0604020202020204" pitchFamily="34" charset="0"/>
            </a:endParaRPr>
          </a:p>
          <a:p>
            <a:pPr algn="l">
              <a:lnSpc>
                <a:spcPct val="100000"/>
              </a:lnSpc>
            </a:pPr>
            <a:r>
              <a:rPr lang="en-GB" altLang="en-US" sz="2000" b="1" dirty="0">
                <a:latin typeface="Arial" panose="020B0604020202020204" pitchFamily="34" charset="0"/>
                <a:cs typeface="Arial" panose="020B0604020202020204" pitchFamily="34" charset="0"/>
              </a:rPr>
              <a:t>A survey of 1300 psychological staff in the NHS indicated that… the great majority (70%) were finding their work stressful, an increase of 12% from the previous year; 28% said that they did not have enough time to participate in supervision.  </a:t>
            </a:r>
          </a:p>
          <a:p>
            <a:pPr algn="l">
              <a:lnSpc>
                <a:spcPct val="100000"/>
              </a:lnSpc>
            </a:pPr>
            <a:r>
              <a:rPr lang="en-GB" altLang="en-US" sz="1600" dirty="0">
                <a:latin typeface="Arial" panose="020B0604020202020204" pitchFamily="34" charset="0"/>
                <a:cs typeface="Arial" panose="020B0604020202020204" pitchFamily="34" charset="0"/>
              </a:rPr>
              <a:t>(New Savoy Partnership, 2016</a:t>
            </a:r>
            <a:r>
              <a:rPr lang="en-GB" altLang="en-US" sz="1600" b="1" dirty="0">
                <a:latin typeface="Arial" panose="020B0604020202020204" pitchFamily="34" charset="0"/>
                <a:cs typeface="Arial" panose="020B0604020202020204" pitchFamily="34" charset="0"/>
              </a:rPr>
              <a:t>).</a:t>
            </a:r>
          </a:p>
        </p:txBody>
      </p:sp>
      <p:sp>
        <p:nvSpPr>
          <p:cNvPr id="6" name="Rectangle 5">
            <a:extLst>
              <a:ext uri="{FF2B5EF4-FFF2-40B4-BE49-F238E27FC236}">
                <a16:creationId xmlns:a16="http://schemas.microsoft.com/office/drawing/2014/main" id="{FB5D7AB0-1E2F-2D46-ADAD-93DA133F2498}"/>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12</a:t>
            </a:r>
            <a:endParaRPr lang="en-US" sz="16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ubtitle 2"/>
          <p:cNvSpPr>
            <a:spLocks noGrp="1"/>
          </p:cNvSpPr>
          <p:nvPr>
            <p:ph idx="1"/>
          </p:nvPr>
        </p:nvSpPr>
        <p:spPr>
          <a:xfrm>
            <a:off x="1127448" y="1772816"/>
            <a:ext cx="10729192" cy="3675560"/>
          </a:xfrm>
        </p:spPr>
        <p:txBody>
          <a:bodyPr/>
          <a:lstStyle/>
          <a:p>
            <a:pPr marL="0" indent="0">
              <a:buNone/>
            </a:pPr>
            <a:r>
              <a:rPr lang="en-US" altLang="en-US" b="1" dirty="0">
                <a:latin typeface="Arial" panose="020B0604020202020204" pitchFamily="34" charset="0"/>
                <a:ea typeface="Kozuka Gothic Pro R"/>
                <a:cs typeface="Arial" panose="020B0604020202020204" pitchFamily="34" charset="0"/>
              </a:rPr>
              <a:t>Chapter 9: </a:t>
            </a:r>
            <a:r>
              <a:rPr lang="en-GB" altLang="en-US" b="1" dirty="0">
                <a:latin typeface="Arial" panose="020B0604020202020204" pitchFamily="34" charset="0"/>
                <a:ea typeface="Kozuka Gothic Pro R"/>
                <a:cs typeface="Arial" panose="020B0604020202020204" pitchFamily="34" charset="0"/>
              </a:rPr>
              <a:t>Support and guidance in CBT supervision</a:t>
            </a:r>
          </a:p>
          <a:p>
            <a:pPr marL="0" indent="0">
              <a:spcBef>
                <a:spcPts val="0"/>
              </a:spcBef>
              <a:buNone/>
            </a:pPr>
            <a:br>
              <a:rPr lang="en-GB" altLang="en-US" sz="2400" dirty="0">
                <a:latin typeface="Arial" panose="020B0604020202020204" pitchFamily="34" charset="0"/>
                <a:ea typeface="Kozuka Gothic Pro R"/>
                <a:cs typeface="Arial" panose="020B0604020202020204" pitchFamily="34" charset="0"/>
              </a:rPr>
            </a:br>
            <a:r>
              <a:rPr lang="en-US" altLang="en-US" sz="2400" b="1" dirty="0">
                <a:latin typeface="Arial" panose="020B0604020202020204" pitchFamily="34" charset="0"/>
                <a:ea typeface="Kozuka Gothic Pro R"/>
                <a:cs typeface="Arial" panose="020B0604020202020204" pitchFamily="34" charset="0"/>
              </a:rPr>
              <a:t>Summary of recommendations:</a:t>
            </a:r>
            <a:endParaRPr lang="en-US" altLang="en-US" sz="2000" b="1" dirty="0">
              <a:latin typeface="Arial" panose="020B0604020202020204" pitchFamily="34" charset="0"/>
              <a:ea typeface="Kozuka Gothic Pro R"/>
              <a:cs typeface="Arial" panose="020B0604020202020204" pitchFamily="34" charset="0"/>
            </a:endParaRPr>
          </a:p>
          <a:p>
            <a:pPr marL="342900" indent="-342900"/>
            <a:r>
              <a:rPr lang="en-GB" altLang="en-US" sz="2400" dirty="0">
                <a:latin typeface="Arial" panose="020B0604020202020204" pitchFamily="34" charset="0"/>
                <a:ea typeface="Kozuka Gothic Pro R"/>
                <a:cs typeface="Arial" panose="020B0604020202020204" pitchFamily="34" charset="0"/>
              </a:rPr>
              <a:t>Clarify the situation: what is challenging about the supervisee’s workplace?</a:t>
            </a:r>
          </a:p>
          <a:p>
            <a:pPr marL="342900" indent="-342900"/>
            <a:r>
              <a:rPr lang="en-GB" altLang="en-US" sz="2400" dirty="0">
                <a:latin typeface="Arial" panose="020B0604020202020204" pitchFamily="34" charset="0"/>
                <a:ea typeface="Kozuka Gothic Pro R"/>
                <a:cs typeface="Arial" panose="020B0604020202020204" pitchFamily="34" charset="0"/>
              </a:rPr>
              <a:t>Encourage emotional processing and personal growth. </a:t>
            </a:r>
          </a:p>
          <a:p>
            <a:pPr marL="342900" indent="-342900"/>
            <a:r>
              <a:rPr lang="en-GB" altLang="en-US" sz="2400" dirty="0">
                <a:latin typeface="Arial" panose="020B0604020202020204" pitchFamily="34" charset="0"/>
                <a:ea typeface="Kozuka Gothic Pro R"/>
                <a:cs typeface="Arial" panose="020B0604020202020204" pitchFamily="34" charset="0"/>
              </a:rPr>
              <a:t>Strengthen the supervisee’s coping strategies. </a:t>
            </a:r>
          </a:p>
          <a:p>
            <a:pPr marL="342900" indent="-342900"/>
            <a:r>
              <a:rPr lang="en-GB" altLang="en-US" sz="2400" dirty="0">
                <a:latin typeface="Arial" panose="020B0604020202020204" pitchFamily="34" charset="0"/>
                <a:ea typeface="Kozuka Gothic Pro R"/>
                <a:cs typeface="Arial" panose="020B0604020202020204" pitchFamily="34" charset="0"/>
              </a:rPr>
              <a:t>Boost morale, motivation and job satisfaction.</a:t>
            </a:r>
          </a:p>
          <a:p>
            <a:pPr marL="342900" indent="-342900"/>
            <a:r>
              <a:rPr lang="en-GB" altLang="en-US" sz="2400" dirty="0">
                <a:latin typeface="Arial" panose="020B0604020202020204" pitchFamily="34" charset="0"/>
                <a:ea typeface="Kozuka Gothic Pro R"/>
                <a:cs typeface="Arial" panose="020B0604020202020204" pitchFamily="34" charset="0"/>
              </a:rPr>
              <a:t>Encourage the supervisee to use social support (supervisor and peers).</a:t>
            </a:r>
          </a:p>
        </p:txBody>
      </p:sp>
      <p:sp>
        <p:nvSpPr>
          <p:cNvPr id="2" name="Rectangle 1">
            <a:extLst>
              <a:ext uri="{FF2B5EF4-FFF2-40B4-BE49-F238E27FC236}">
                <a16:creationId xmlns:a16="http://schemas.microsoft.com/office/drawing/2014/main" id="{73F2AD0C-1DB8-42C8-A369-5909C35CFCE7}"/>
              </a:ext>
            </a:extLst>
          </p:cNvPr>
          <p:cNvSpPr/>
          <p:nvPr/>
        </p:nvSpPr>
        <p:spPr>
          <a:xfrm>
            <a:off x="1055440" y="5589240"/>
            <a:ext cx="7776864" cy="338554"/>
          </a:xfrm>
          <a:prstGeom prst="rect">
            <a:avLst/>
          </a:prstGeom>
        </p:spPr>
        <p:txBody>
          <a:bodyPr wrap="square">
            <a:spAutoFit/>
          </a:bodyPr>
          <a:lstStyle/>
          <a:p>
            <a:r>
              <a:rPr lang="en-US" altLang="en-US" sz="1600" dirty="0">
                <a:solidFill>
                  <a:prstClr val="black"/>
                </a:solidFill>
                <a:latin typeface="Arial" panose="020B0604020202020204" pitchFamily="34" charset="0"/>
                <a:ea typeface="+mj-ea"/>
              </a:rPr>
              <a:t>Milne and Reiser (2017).</a:t>
            </a:r>
            <a:r>
              <a:rPr lang="en-GB" altLang="en-US" sz="1600" dirty="0">
                <a:solidFill>
                  <a:prstClr val="black"/>
                </a:solidFill>
                <a:latin typeface="Arial" panose="020B0604020202020204" pitchFamily="34" charset="0"/>
                <a:ea typeface="Kozuka Gothic Pro B"/>
              </a:rPr>
              <a:t> A Manual for Evidence-Based CBT Supervision. Wiley</a:t>
            </a:r>
            <a:r>
              <a:rPr lang="en-GB" altLang="en-US" sz="1200" dirty="0">
                <a:solidFill>
                  <a:prstClr val="black"/>
                </a:solidFill>
                <a:latin typeface="Arial" panose="020B0604020202020204" pitchFamily="34" charset="0"/>
                <a:ea typeface="Kozuka Gothic Pro B"/>
              </a:rPr>
              <a:t>.</a:t>
            </a:r>
            <a:endParaRPr lang="en-US" dirty="0">
              <a:latin typeface="Arial" panose="020B0604020202020204" pitchFamily="34" charset="0"/>
            </a:endParaRPr>
          </a:p>
        </p:txBody>
      </p:sp>
      <p:sp>
        <p:nvSpPr>
          <p:cNvPr id="3" name="Rectangle 2">
            <a:extLst>
              <a:ext uri="{FF2B5EF4-FFF2-40B4-BE49-F238E27FC236}">
                <a16:creationId xmlns:a16="http://schemas.microsoft.com/office/drawing/2014/main" id="{45013C3F-C301-4924-B2D3-B71B30B45E38}"/>
              </a:ext>
            </a:extLst>
          </p:cNvPr>
          <p:cNvSpPr/>
          <p:nvPr/>
        </p:nvSpPr>
        <p:spPr>
          <a:xfrm>
            <a:off x="2075059" y="558710"/>
            <a:ext cx="8041882" cy="769441"/>
          </a:xfrm>
          <a:prstGeom prst="rect">
            <a:avLst/>
          </a:prstGeom>
        </p:spPr>
        <p:txBody>
          <a:bodyPr wrap="square">
            <a:spAutoFit/>
          </a:bodyPr>
          <a:lstStyle/>
          <a:p>
            <a:pPr algn="ctr"/>
            <a:r>
              <a:rPr lang="en-US" altLang="en-US" sz="4400" b="1" dirty="0">
                <a:solidFill>
                  <a:schemeClr val="tx1"/>
                </a:solidFill>
                <a:latin typeface="Arial" panose="020B0604020202020204" pitchFamily="34" charset="0"/>
              </a:rPr>
              <a:t>Attending to SS:</a:t>
            </a:r>
            <a:endParaRPr lang="en-US" sz="4400" dirty="0">
              <a:solidFill>
                <a:schemeClr val="tx1"/>
              </a:solidFill>
              <a:latin typeface="Arial" panose="020B0604020202020204" pitchFamily="34" charset="0"/>
            </a:endParaRPr>
          </a:p>
        </p:txBody>
      </p:sp>
      <p:sp>
        <p:nvSpPr>
          <p:cNvPr id="8" name="Rectangle 7">
            <a:extLst>
              <a:ext uri="{FF2B5EF4-FFF2-40B4-BE49-F238E27FC236}">
                <a16:creationId xmlns:a16="http://schemas.microsoft.com/office/drawing/2014/main" id="{19B28ABF-4F6E-4E41-A468-94857B20BF0C}"/>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13</a:t>
            </a:r>
            <a:endParaRPr lang="en-US" sz="16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ctrTitle"/>
          </p:nvPr>
        </p:nvSpPr>
        <p:spPr>
          <a:xfrm>
            <a:off x="2667000" y="424159"/>
            <a:ext cx="6858000" cy="737306"/>
          </a:xfrm>
        </p:spPr>
        <p:txBody>
          <a:bodyPr>
            <a:normAutofit/>
          </a:bodyPr>
          <a:lstStyle/>
          <a:p>
            <a:pPr eaLnBrk="1" hangingPunct="1"/>
            <a:r>
              <a:rPr lang="en-GB" altLang="en-US" sz="4400" b="1" dirty="0">
                <a:latin typeface="Arial" panose="020B0604020202020204" pitchFamily="34" charset="0"/>
                <a:cs typeface="Arial" panose="020B0604020202020204" pitchFamily="34" charset="0"/>
              </a:rPr>
              <a:t>Video illustration</a:t>
            </a:r>
          </a:p>
        </p:txBody>
      </p:sp>
      <p:sp>
        <p:nvSpPr>
          <p:cNvPr id="37891" name="Subtitle 2"/>
          <p:cNvSpPr>
            <a:spLocks noGrp="1"/>
          </p:cNvSpPr>
          <p:nvPr>
            <p:ph type="subTitle" idx="1"/>
          </p:nvPr>
        </p:nvSpPr>
        <p:spPr>
          <a:xfrm>
            <a:off x="1919536" y="1340768"/>
            <a:ext cx="9133692" cy="4896544"/>
          </a:xfrm>
        </p:spPr>
        <p:txBody>
          <a:bodyPr/>
          <a:lstStyle/>
          <a:p>
            <a:pPr algn="l" eaLnBrk="1" hangingPunct="1">
              <a:lnSpc>
                <a:spcPct val="100000"/>
              </a:lnSpc>
            </a:pPr>
            <a:r>
              <a:rPr lang="en-GB" altLang="en-US" b="1" dirty="0">
                <a:latin typeface="Arial" panose="020B0604020202020204" pitchFamily="34" charset="0"/>
                <a:cs typeface="Arial" panose="020B0604020202020204" pitchFamily="34" charset="0"/>
              </a:rPr>
              <a:t>‘Restorative supervision with a cultural focus</a:t>
            </a:r>
            <a:r>
              <a:rPr lang="en-GB" altLang="en-US" sz="2400" b="1" dirty="0">
                <a:latin typeface="Arial" panose="020B0604020202020204" pitchFamily="34" charset="0"/>
                <a:cs typeface="Arial" panose="020B0604020202020204" pitchFamily="34" charset="0"/>
              </a:rPr>
              <a:t>’</a:t>
            </a:r>
          </a:p>
          <a:p>
            <a:pPr algn="l" eaLnBrk="1" hangingPunct="1">
              <a:lnSpc>
                <a:spcPct val="100000"/>
              </a:lnSpc>
            </a:pPr>
            <a:r>
              <a:rPr lang="en-GB" altLang="en-US" sz="1600" dirty="0">
                <a:latin typeface="Arial" panose="020B0604020202020204" pitchFamily="34" charset="0"/>
                <a:cs typeface="Arial" panose="020B0604020202020204" pitchFamily="34" charset="0"/>
              </a:rPr>
              <a:t>Chapter 9, video clip 18, CBT supervision manual, 2.20-end (12.20 mins.)</a:t>
            </a:r>
          </a:p>
          <a:p>
            <a:pPr algn="l" eaLnBrk="1" hangingPunct="1">
              <a:lnSpc>
                <a:spcPct val="100000"/>
              </a:lnSpc>
              <a:spcBef>
                <a:spcPts val="400"/>
              </a:spcBef>
            </a:pPr>
            <a:r>
              <a:rPr lang="en-GB" altLang="en-US" sz="1600" dirty="0">
                <a:latin typeface="Arial" panose="020B0604020202020204" pitchFamily="34" charset="0"/>
                <a:cs typeface="Arial" panose="020B0604020202020204" pitchFamily="34" charset="0"/>
              </a:rPr>
              <a:t>(Milne &amp; Reiser, 2017).</a:t>
            </a:r>
          </a:p>
          <a:p>
            <a:pPr algn="l" eaLnBrk="1" hangingPunct="1">
              <a:lnSpc>
                <a:spcPct val="100000"/>
              </a:lnSpc>
              <a:spcAft>
                <a:spcPts val="1200"/>
              </a:spcAft>
            </a:pPr>
            <a:r>
              <a:rPr lang="en-GB" altLang="en-US" sz="2000" b="1" i="1" dirty="0">
                <a:latin typeface="Arial" panose="020B0604020202020204" pitchFamily="34" charset="0"/>
                <a:cs typeface="Arial" panose="020B0604020202020204" pitchFamily="34" charset="0"/>
              </a:rPr>
              <a:t>Clip shows supervisee Sean puzzling over his patient’s non-compliance. Supervisor Louise formulates collaboratively, leading to an action plan</a:t>
            </a:r>
            <a:r>
              <a:rPr lang="en-GB" altLang="en-US" sz="2000" i="1" dirty="0">
                <a:latin typeface="Arial" panose="020B0604020202020204" pitchFamily="34" charset="0"/>
                <a:cs typeface="Arial" panose="020B0604020202020204" pitchFamily="34" charset="0"/>
              </a:rPr>
              <a:t>.</a:t>
            </a:r>
          </a:p>
          <a:p>
            <a:pPr algn="l" eaLnBrk="1" hangingPunct="1">
              <a:lnSpc>
                <a:spcPct val="100000"/>
              </a:lnSpc>
            </a:pPr>
            <a:r>
              <a:rPr lang="en-GB" altLang="en-US" b="1" dirty="0">
                <a:latin typeface="Arial" panose="020B0604020202020204" pitchFamily="34" charset="0"/>
                <a:cs typeface="Arial" panose="020B0604020202020204" pitchFamily="34" charset="0"/>
              </a:rPr>
              <a:t>Learning exercise</a:t>
            </a:r>
          </a:p>
          <a:p>
            <a:pPr marL="457200" indent="-457200" algn="l" eaLnBrk="1" hangingPunct="1">
              <a:lnSpc>
                <a:spcPct val="100000"/>
              </a:lnSpc>
              <a:spcBef>
                <a:spcPts val="600"/>
              </a:spcBef>
              <a:buFont typeface="+mj-lt"/>
              <a:buAutoNum type="arabicPeriod"/>
            </a:pPr>
            <a:r>
              <a:rPr lang="en-GB" altLang="en-US" sz="2000" dirty="0">
                <a:latin typeface="Arial" panose="020B0604020202020204" pitchFamily="34" charset="0"/>
                <a:cs typeface="Arial" panose="020B0604020202020204" pitchFamily="34" charset="0"/>
              </a:rPr>
              <a:t>Use the previous slide as a checklist (‘Attending to SS’);</a:t>
            </a:r>
          </a:p>
          <a:p>
            <a:pPr marL="457200" indent="-457200" algn="l" eaLnBrk="1" hangingPunct="1">
              <a:lnSpc>
                <a:spcPct val="100000"/>
              </a:lnSpc>
              <a:spcBef>
                <a:spcPts val="600"/>
              </a:spcBef>
              <a:buFont typeface="+mj-lt"/>
              <a:buAutoNum type="arabicPeriod"/>
            </a:pPr>
            <a:r>
              <a:rPr lang="en-GB" altLang="en-US" sz="2000" dirty="0">
                <a:latin typeface="Arial" panose="020B0604020202020204" pitchFamily="34" charset="0"/>
                <a:cs typeface="Arial" panose="020B0604020202020204" pitchFamily="34" charset="0"/>
              </a:rPr>
              <a:t>Participants should form small groups;</a:t>
            </a:r>
          </a:p>
          <a:p>
            <a:pPr marL="457200" indent="-457200" algn="l" eaLnBrk="1" hangingPunct="1">
              <a:lnSpc>
                <a:spcPct val="100000"/>
              </a:lnSpc>
              <a:spcBef>
                <a:spcPts val="600"/>
              </a:spcBef>
              <a:buFont typeface="+mj-lt"/>
              <a:buAutoNum type="arabicPeriod"/>
            </a:pPr>
            <a:r>
              <a:rPr lang="en-GB" altLang="en-US" sz="2000" dirty="0">
                <a:latin typeface="Arial" panose="020B0604020202020204" pitchFamily="34" charset="0"/>
                <a:cs typeface="Arial" panose="020B0604020202020204" pitchFamily="34" charset="0"/>
              </a:rPr>
              <a:t>Together, try to identify all the different SS methods on this clip;</a:t>
            </a:r>
          </a:p>
          <a:p>
            <a:pPr marL="457200" indent="-457200" algn="l" eaLnBrk="1" hangingPunct="1">
              <a:lnSpc>
                <a:spcPct val="100000"/>
              </a:lnSpc>
              <a:spcBef>
                <a:spcPts val="600"/>
              </a:spcBef>
              <a:buFont typeface="+mj-lt"/>
              <a:buAutoNum type="arabicPeriod"/>
            </a:pPr>
            <a:r>
              <a:rPr lang="en-GB" altLang="en-US" sz="2000" dirty="0">
                <a:latin typeface="Arial" panose="020B0604020202020204" pitchFamily="34" charset="0"/>
                <a:cs typeface="Arial" panose="020B0604020202020204" pitchFamily="34" charset="0"/>
              </a:rPr>
              <a:t>Discuss &amp; try to agree the strengths &amp; weaknesses of the supervisor’s use of these methods;</a:t>
            </a:r>
          </a:p>
          <a:p>
            <a:pPr marL="457200" indent="-457200" algn="l" eaLnBrk="1" hangingPunct="1">
              <a:lnSpc>
                <a:spcPct val="100000"/>
              </a:lnSpc>
              <a:spcBef>
                <a:spcPts val="600"/>
              </a:spcBef>
              <a:buFont typeface="+mj-lt"/>
              <a:buAutoNum type="arabicPeriod"/>
            </a:pPr>
            <a:r>
              <a:rPr lang="en-GB" altLang="en-US" sz="2000" dirty="0">
                <a:latin typeface="Arial" panose="020B0604020202020204" pitchFamily="34" charset="0"/>
                <a:cs typeface="Arial" panose="020B0604020202020204" pitchFamily="34" charset="0"/>
              </a:rPr>
              <a:t>Engage in large group discussion.</a:t>
            </a:r>
          </a:p>
          <a:p>
            <a:pPr eaLnBrk="1" hangingPunct="1"/>
            <a:endParaRPr lang="en-GB" altLang="en-US"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52FBF7C8-2168-A84E-AEF6-AE9B3BCA4FA3}"/>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14</a:t>
            </a:r>
            <a:endParaRPr lang="en-US" sz="16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ctrTitle"/>
          </p:nvPr>
        </p:nvSpPr>
        <p:spPr>
          <a:xfrm>
            <a:off x="1991518" y="634213"/>
            <a:ext cx="8208962" cy="804069"/>
          </a:xfrm>
        </p:spPr>
        <p:txBody>
          <a:bodyPr/>
          <a:lstStyle/>
          <a:p>
            <a:r>
              <a:rPr lang="en-GB" altLang="en-US" sz="4400" b="1" dirty="0">
                <a:latin typeface="Arial" panose="020B0604020202020204" pitchFamily="34" charset="0"/>
                <a:cs typeface="Arial" panose="020B0604020202020204" pitchFamily="34" charset="0"/>
              </a:rPr>
              <a:t>3. Theoretical review </a:t>
            </a:r>
            <a:endParaRPr lang="en-GB" altLang="en-US" dirty="0">
              <a:latin typeface="Arial" panose="020B0604020202020204" pitchFamily="34" charset="0"/>
              <a:cs typeface="Arial" panose="020B0604020202020204" pitchFamily="34" charset="0"/>
            </a:endParaRPr>
          </a:p>
        </p:txBody>
      </p:sp>
      <p:sp>
        <p:nvSpPr>
          <p:cNvPr id="39939" name="Subtitle 2"/>
          <p:cNvSpPr>
            <a:spLocks noGrp="1"/>
          </p:cNvSpPr>
          <p:nvPr>
            <p:ph type="subTitle" idx="1"/>
          </p:nvPr>
        </p:nvSpPr>
        <p:spPr>
          <a:xfrm>
            <a:off x="2645208" y="2420888"/>
            <a:ext cx="7578573" cy="2952328"/>
          </a:xfrm>
        </p:spPr>
        <p:txBody>
          <a:bodyPr/>
          <a:lstStyle/>
          <a:p>
            <a:pPr algn="l"/>
            <a:r>
              <a:rPr lang="en-GB" altLang="en-US" sz="2800" b="1" dirty="0">
                <a:latin typeface="Arial" panose="020B0604020202020204" pitchFamily="34" charset="0"/>
                <a:cs typeface="Arial" panose="020B0604020202020204" pitchFamily="34" charset="0"/>
              </a:rPr>
              <a:t>Addresses this learning outcome:</a:t>
            </a:r>
            <a:br>
              <a:rPr lang="en-GB" altLang="en-US" sz="2800" b="1" dirty="0">
                <a:latin typeface="Arial" panose="020B0604020202020204" pitchFamily="34" charset="0"/>
                <a:cs typeface="Arial" panose="020B0604020202020204" pitchFamily="34" charset="0"/>
              </a:rPr>
            </a:br>
            <a:br>
              <a:rPr lang="en-GB" altLang="en-US" sz="2800" b="1" dirty="0">
                <a:latin typeface="Arial" panose="020B0604020202020204" pitchFamily="34" charset="0"/>
                <a:cs typeface="Arial" panose="020B0604020202020204" pitchFamily="34" charset="0"/>
              </a:rPr>
            </a:br>
            <a:r>
              <a:rPr lang="en-GB" altLang="en-US" sz="2800" b="1" i="1" dirty="0">
                <a:latin typeface="Arial" panose="020B0604020202020204" pitchFamily="34" charset="0"/>
                <a:cs typeface="Arial" panose="020B0604020202020204" pitchFamily="34" charset="0"/>
              </a:rPr>
              <a:t>c. Outline the ‘support’ model of SS.</a:t>
            </a:r>
          </a:p>
          <a:p>
            <a:pPr algn="l"/>
            <a:endParaRPr lang="en-GB" altLang="en-US" sz="2400" b="1" dirty="0">
              <a:latin typeface="Arial" panose="020B0604020202020204" pitchFamily="34" charset="0"/>
              <a:cs typeface="Arial" panose="020B0604020202020204" pitchFamily="34" charset="0"/>
            </a:endParaRPr>
          </a:p>
          <a:p>
            <a:pPr algn="l"/>
            <a:r>
              <a:rPr lang="en-GB" altLang="en-US" sz="2400" b="1" dirty="0">
                <a:latin typeface="Arial" panose="020B0604020202020204" pitchFamily="34" charset="0"/>
                <a:cs typeface="Arial" panose="020B0604020202020204" pitchFamily="34" charset="0"/>
              </a:rPr>
              <a:t>This model is needed to capture the greater scope  &amp; the complex nature of supportive supervision.</a:t>
            </a:r>
            <a:br>
              <a:rPr lang="en-GB" altLang="en-US" sz="2000" b="1" dirty="0">
                <a:latin typeface="Arial" panose="020B0604020202020204" pitchFamily="34" charset="0"/>
                <a:cs typeface="Arial" panose="020B0604020202020204" pitchFamily="34" charset="0"/>
              </a:rPr>
            </a:br>
            <a:endParaRPr lang="en-GB" altLang="en-US"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6F4FCCAC-6BF7-3B4B-A28D-E09D65E1CBB0}"/>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15</a:t>
            </a:r>
            <a:endParaRPr lang="en-US" sz="1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114D1-D484-4A6E-A2AE-3075CB278037}"/>
              </a:ext>
            </a:extLst>
          </p:cNvPr>
          <p:cNvSpPr>
            <a:spLocks noGrp="1"/>
          </p:cNvSpPr>
          <p:nvPr>
            <p:ph type="ctrTitle"/>
          </p:nvPr>
        </p:nvSpPr>
        <p:spPr>
          <a:xfrm>
            <a:off x="1595500" y="476672"/>
            <a:ext cx="9001000" cy="1296144"/>
          </a:xfrm>
        </p:spPr>
        <p:txBody>
          <a:bodyPr/>
          <a:lstStyle/>
          <a:p>
            <a:pPr>
              <a:lnSpc>
                <a:spcPct val="100000"/>
              </a:lnSpc>
            </a:pPr>
            <a:r>
              <a:rPr lang="en-GB" sz="4400" b="1" dirty="0">
                <a:latin typeface="Arial" panose="020B0604020202020204" pitchFamily="34" charset="0"/>
                <a:cs typeface="Arial" panose="020B0604020202020204" pitchFamily="34" charset="0"/>
              </a:rPr>
              <a:t>Workshop plan</a:t>
            </a:r>
            <a:br>
              <a:rPr lang="en-GB" b="1" dirty="0">
                <a:latin typeface="Arial" panose="020B0604020202020204" pitchFamily="34" charset="0"/>
                <a:cs typeface="Arial" panose="020B0604020202020204" pitchFamily="34" charset="0"/>
              </a:rPr>
            </a:br>
            <a:endParaRPr lang="en-GB" sz="2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0C63AD97-DCAD-45FB-9FD0-BF4D6504716C}"/>
              </a:ext>
            </a:extLst>
          </p:cNvPr>
          <p:cNvSpPr>
            <a:spLocks noGrp="1"/>
          </p:cNvSpPr>
          <p:nvPr>
            <p:ph type="subTitle" idx="1"/>
          </p:nvPr>
        </p:nvSpPr>
        <p:spPr>
          <a:xfrm>
            <a:off x="2135560" y="1988840"/>
            <a:ext cx="8640960" cy="3719438"/>
          </a:xfrm>
        </p:spPr>
        <p:txBody>
          <a:bodyPr/>
          <a:lstStyle/>
          <a:p>
            <a:pPr algn="l"/>
            <a:r>
              <a:rPr lang="en-GB" sz="2800" dirty="0">
                <a:latin typeface="Arial" panose="020B0604020202020204" pitchFamily="34" charset="0"/>
                <a:cs typeface="Arial" panose="020B0604020202020204" pitchFamily="34" charset="0"/>
              </a:rPr>
              <a:t>We will address this question through these topics:</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Introduction</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Empirical definition</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Theoretical review of literature (support model)</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Empirical review of literature (research studies)</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Practical examples </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Conclusions</a:t>
            </a:r>
          </a:p>
          <a:p>
            <a:pPr marL="342900" indent="-342900" algn="l">
              <a:buFont typeface="Arial" pitchFamily="34" charset="0"/>
              <a:buAutoNum type="arabicPeriod"/>
            </a:pPr>
            <a:r>
              <a:rPr lang="en-GB" sz="2400" dirty="0">
                <a:latin typeface="Arial" panose="020B0604020202020204" pitchFamily="34" charset="0"/>
                <a:cs typeface="Arial" panose="020B0604020202020204" pitchFamily="34" charset="0"/>
              </a:rPr>
              <a:t>Workshop closure.</a:t>
            </a:r>
          </a:p>
          <a:p>
            <a:pPr marL="342900" indent="-342900" algn="l"/>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5AB4A5FE-0B0E-1D4B-8B0D-C28876384323}"/>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16</a:t>
            </a:r>
            <a:endParaRPr lang="en-US" sz="1600" dirty="0">
              <a:solidFill>
                <a:schemeClr val="tx1"/>
              </a:solidFill>
            </a:endParaRPr>
          </a:p>
        </p:txBody>
      </p:sp>
      <p:pic>
        <p:nvPicPr>
          <p:cNvPr id="5" name="Picture 4" descr="Icon&#10;&#10;Description automatically generated">
            <a:extLst>
              <a:ext uri="{FF2B5EF4-FFF2-40B4-BE49-F238E27FC236}">
                <a16:creationId xmlns:a16="http://schemas.microsoft.com/office/drawing/2014/main" id="{33B1FBC2-D3CA-8346-85B7-A6ED74B941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32039" y="1124744"/>
            <a:ext cx="8071093" cy="5087718"/>
          </a:xfrm>
          <a:prstGeom prst="rect">
            <a:avLst/>
          </a:prstGeom>
        </p:spPr>
      </p:pic>
      <p:sp>
        <p:nvSpPr>
          <p:cNvPr id="66" name="TextBox 22">
            <a:extLst>
              <a:ext uri="{FF2B5EF4-FFF2-40B4-BE49-F238E27FC236}">
                <a16:creationId xmlns:a16="http://schemas.microsoft.com/office/drawing/2014/main" id="{4F80C4FA-DD6C-DB41-BFD2-253392C636DB}"/>
              </a:ext>
            </a:extLst>
          </p:cNvPr>
          <p:cNvSpPr txBox="1">
            <a:spLocks noChangeArrowheads="1"/>
          </p:cNvSpPr>
          <p:nvPr/>
        </p:nvSpPr>
        <p:spPr bwMode="auto">
          <a:xfrm>
            <a:off x="3840432" y="1973928"/>
            <a:ext cx="1319464" cy="297517"/>
          </a:xfrm>
          <a:prstGeom prst="rect">
            <a:avLst/>
          </a:prstGeom>
          <a:noFill/>
          <a:ln w="9525">
            <a:noFill/>
            <a:miter lim="800000"/>
            <a:headEnd/>
            <a:tailEnd/>
          </a:ln>
        </p:spPr>
        <p:txBody>
          <a:bodyPr wrap="square">
            <a:spAutoFit/>
          </a:bodyPr>
          <a:lstStyle/>
          <a:p>
            <a:pPr algn="ctr">
              <a:lnSpc>
                <a:spcPts val="1600"/>
              </a:lnSpc>
            </a:pPr>
            <a:r>
              <a:rPr lang="en-GB" altLang="en-US" sz="1600" b="1" dirty="0">
                <a:solidFill>
                  <a:schemeClr val="tx1"/>
                </a:solidFill>
                <a:latin typeface="Arial" panose="020B0604020202020204" pitchFamily="34" charset="0"/>
              </a:rPr>
              <a:t>Tandem</a:t>
            </a:r>
          </a:p>
        </p:txBody>
      </p:sp>
      <p:sp>
        <p:nvSpPr>
          <p:cNvPr id="67" name="TextBox 66">
            <a:extLst>
              <a:ext uri="{FF2B5EF4-FFF2-40B4-BE49-F238E27FC236}">
                <a16:creationId xmlns:a16="http://schemas.microsoft.com/office/drawing/2014/main" id="{E7718C0E-CC32-6E49-AA0A-017CDBCE09B9}"/>
              </a:ext>
            </a:extLst>
          </p:cNvPr>
          <p:cNvSpPr txBox="1"/>
          <p:nvPr/>
        </p:nvSpPr>
        <p:spPr bwMode="auto">
          <a:xfrm>
            <a:off x="6600056" y="1958955"/>
            <a:ext cx="1419541" cy="297517"/>
          </a:xfrm>
          <a:prstGeom prst="rect">
            <a:avLst/>
          </a:prstGeom>
          <a:noFill/>
        </p:spPr>
        <p:txBody>
          <a:bodyPr wrap="square">
            <a:spAutoFit/>
          </a:bodyPr>
          <a:lstStyle/>
          <a:p>
            <a:pPr algn="ctr">
              <a:lnSpc>
                <a:spcPts val="1600"/>
              </a:lnSpc>
              <a:defRPr/>
            </a:pPr>
            <a:r>
              <a:rPr lang="en-GB" sz="1600" b="1" dirty="0">
                <a:solidFill>
                  <a:schemeClr val="tx1"/>
                </a:solidFill>
                <a:latin typeface="Arial" panose="020B0604020202020204" pitchFamily="34" charset="0"/>
              </a:rPr>
              <a:t>Coping</a:t>
            </a:r>
            <a:r>
              <a:rPr lang="en-GB" sz="1600" b="1" dirty="0">
                <a:latin typeface="Arial" panose="020B0604020202020204" pitchFamily="34" charset="0"/>
              </a:rPr>
              <a:t>.</a:t>
            </a:r>
          </a:p>
        </p:txBody>
      </p:sp>
      <p:sp>
        <p:nvSpPr>
          <p:cNvPr id="68" name="TextBox 67">
            <a:extLst>
              <a:ext uri="{FF2B5EF4-FFF2-40B4-BE49-F238E27FC236}">
                <a16:creationId xmlns:a16="http://schemas.microsoft.com/office/drawing/2014/main" id="{06B82905-BE91-B549-9AF7-49E8C0FECEB0}"/>
              </a:ext>
            </a:extLst>
          </p:cNvPr>
          <p:cNvSpPr txBox="1"/>
          <p:nvPr/>
        </p:nvSpPr>
        <p:spPr bwMode="auto">
          <a:xfrm>
            <a:off x="4186206" y="5229200"/>
            <a:ext cx="3493970" cy="1121141"/>
          </a:xfrm>
          <a:prstGeom prst="rect">
            <a:avLst/>
          </a:prstGeom>
          <a:noFill/>
        </p:spPr>
        <p:txBody>
          <a:bodyPr wrap="square">
            <a:spAutoFit/>
          </a:bodyPr>
          <a:lstStyle/>
          <a:p>
            <a:pPr algn="ctr">
              <a:lnSpc>
                <a:spcPts val="1600"/>
              </a:lnSpc>
            </a:pPr>
            <a:r>
              <a:rPr lang="en-US" altLang="en-US" sz="1600" b="1" dirty="0">
                <a:solidFill>
                  <a:schemeClr val="tx1"/>
                </a:solidFill>
                <a:latin typeface="Arial" panose="020B0604020202020204" pitchFamily="34" charset="0"/>
              </a:rPr>
              <a:t>Social support</a:t>
            </a:r>
          </a:p>
          <a:p>
            <a:pPr algn="ctr">
              <a:lnSpc>
                <a:spcPts val="1600"/>
              </a:lnSpc>
            </a:pPr>
            <a:endParaRPr lang="en-US" altLang="en-US" sz="1600" b="1" dirty="0">
              <a:solidFill>
                <a:schemeClr val="tx1"/>
              </a:solidFill>
              <a:latin typeface="Arial" panose="020B0604020202020204" pitchFamily="34" charset="0"/>
            </a:endParaRPr>
          </a:p>
          <a:p>
            <a:pPr algn="ctr">
              <a:lnSpc>
                <a:spcPts val="1600"/>
              </a:lnSpc>
            </a:pPr>
            <a:endParaRPr lang="en-GB" sz="1600" b="1" dirty="0">
              <a:solidFill>
                <a:srgbClr val="0000FF"/>
              </a:solidFill>
              <a:latin typeface="Arial" panose="020B0604020202020204" pitchFamily="34" charset="0"/>
            </a:endParaRPr>
          </a:p>
          <a:p>
            <a:pPr algn="ctr">
              <a:lnSpc>
                <a:spcPts val="1600"/>
              </a:lnSpc>
            </a:pPr>
            <a:r>
              <a:rPr lang="en-GB" sz="1600" b="1" dirty="0">
                <a:solidFill>
                  <a:schemeClr val="tx1"/>
                </a:solidFill>
                <a:latin typeface="Arial" panose="020B0604020202020204" pitchFamily="34" charset="0"/>
              </a:rPr>
              <a:t>Organizational context</a:t>
            </a:r>
            <a:endParaRPr lang="en-US" altLang="en-US" sz="1600" b="1" dirty="0">
              <a:solidFill>
                <a:schemeClr val="tx1"/>
              </a:solidFill>
              <a:latin typeface="Arial" panose="020B0604020202020204" pitchFamily="34" charset="0"/>
            </a:endParaRPr>
          </a:p>
          <a:p>
            <a:pPr algn="ctr">
              <a:lnSpc>
                <a:spcPts val="1600"/>
              </a:lnSpc>
            </a:pPr>
            <a:endParaRPr lang="en-GB" sz="1600" b="1" dirty="0">
              <a:solidFill>
                <a:schemeClr val="tx1"/>
              </a:solidFill>
              <a:latin typeface="Calibri" pitchFamily="34" charset="0"/>
            </a:endParaRPr>
          </a:p>
        </p:txBody>
      </p:sp>
      <p:sp>
        <p:nvSpPr>
          <p:cNvPr id="6" name="Rectangle 5">
            <a:extLst>
              <a:ext uri="{FF2B5EF4-FFF2-40B4-BE49-F238E27FC236}">
                <a16:creationId xmlns:a16="http://schemas.microsoft.com/office/drawing/2014/main" id="{0E72335A-D4E7-EC4A-9C5C-A5AD3A1BE37B}"/>
              </a:ext>
            </a:extLst>
          </p:cNvPr>
          <p:cNvSpPr/>
          <p:nvPr/>
        </p:nvSpPr>
        <p:spPr>
          <a:xfrm>
            <a:off x="2819586" y="208715"/>
            <a:ext cx="6096000" cy="769441"/>
          </a:xfrm>
          <a:prstGeom prst="rect">
            <a:avLst/>
          </a:prstGeom>
        </p:spPr>
        <p:txBody>
          <a:bodyPr>
            <a:spAutoFit/>
          </a:bodyPr>
          <a:lstStyle/>
          <a:p>
            <a:pPr algn="ctr"/>
            <a:r>
              <a:rPr lang="en-GB" sz="4400" b="1" dirty="0">
                <a:solidFill>
                  <a:schemeClr val="tx1"/>
                </a:solidFill>
                <a:latin typeface="Arial" panose="020B0604020202020204" pitchFamily="34" charset="0"/>
              </a:rPr>
              <a:t>The support model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8B0D9EB-9C68-5641-BDAB-D9F96992F1DB}"/>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17</a:t>
            </a:r>
            <a:endParaRPr lang="en-US" sz="1600" dirty="0">
              <a:solidFill>
                <a:schemeClr val="tx1"/>
              </a:solidFill>
            </a:endParaRPr>
          </a:p>
        </p:txBody>
      </p:sp>
      <p:sp>
        <p:nvSpPr>
          <p:cNvPr id="7" name="Rectangle 6">
            <a:extLst>
              <a:ext uri="{FF2B5EF4-FFF2-40B4-BE49-F238E27FC236}">
                <a16:creationId xmlns:a16="http://schemas.microsoft.com/office/drawing/2014/main" id="{E16098AF-536F-7A4E-886C-A9B00650BED2}"/>
              </a:ext>
            </a:extLst>
          </p:cNvPr>
          <p:cNvSpPr/>
          <p:nvPr/>
        </p:nvSpPr>
        <p:spPr>
          <a:xfrm>
            <a:off x="1199456" y="404664"/>
            <a:ext cx="9865096" cy="769441"/>
          </a:xfrm>
          <a:prstGeom prst="rect">
            <a:avLst/>
          </a:prstGeom>
        </p:spPr>
        <p:txBody>
          <a:bodyPr wrap="square">
            <a:spAutoFit/>
          </a:bodyPr>
          <a:lstStyle/>
          <a:p>
            <a:pPr algn="ctr"/>
            <a:r>
              <a:rPr lang="en-US" altLang="en-US" sz="4400" b="1" dirty="0">
                <a:solidFill>
                  <a:schemeClr val="tx1"/>
                </a:solidFill>
                <a:latin typeface="Arial" panose="020B0604020202020204" pitchFamily="34" charset="0"/>
              </a:rPr>
              <a:t>Kolb’s experiential learning cycle</a:t>
            </a:r>
            <a:endParaRPr lang="en-US" sz="4400" dirty="0">
              <a:solidFill>
                <a:schemeClr val="tx1"/>
              </a:solidFill>
              <a:latin typeface="Arial" panose="020B0604020202020204" pitchFamily="34" charset="0"/>
            </a:endParaRPr>
          </a:p>
        </p:txBody>
      </p:sp>
      <p:pic>
        <p:nvPicPr>
          <p:cNvPr id="5" name="Picture 4" descr="A picture containing text, clock, sign&#10;&#10;Description automatically generated">
            <a:extLst>
              <a:ext uri="{FF2B5EF4-FFF2-40B4-BE49-F238E27FC236}">
                <a16:creationId xmlns:a16="http://schemas.microsoft.com/office/drawing/2014/main" id="{DA3CDAA1-A204-6446-92ED-8823F75581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7688" y="1484784"/>
            <a:ext cx="5143500" cy="4445000"/>
          </a:xfrm>
          <a:prstGeom prst="rect">
            <a:avLst/>
          </a:prstGeom>
        </p:spPr>
      </p:pic>
      <p:sp>
        <p:nvSpPr>
          <p:cNvPr id="11" name="TextBox 22">
            <a:extLst>
              <a:ext uri="{FF2B5EF4-FFF2-40B4-BE49-F238E27FC236}">
                <a16:creationId xmlns:a16="http://schemas.microsoft.com/office/drawing/2014/main" id="{D8964953-51B0-3A48-B834-D7B944DB1D2C}"/>
              </a:ext>
            </a:extLst>
          </p:cNvPr>
          <p:cNvSpPr txBox="1">
            <a:spLocks noChangeArrowheads="1"/>
          </p:cNvSpPr>
          <p:nvPr/>
        </p:nvSpPr>
        <p:spPr bwMode="auto">
          <a:xfrm>
            <a:off x="3601492" y="2058147"/>
            <a:ext cx="1485146" cy="297517"/>
          </a:xfrm>
          <a:prstGeom prst="rect">
            <a:avLst/>
          </a:prstGeom>
          <a:noFill/>
          <a:ln w="9525">
            <a:noFill/>
            <a:miter lim="800000"/>
            <a:headEnd/>
            <a:tailEnd/>
          </a:ln>
        </p:spPr>
        <p:txBody>
          <a:bodyPr wrap="square">
            <a:spAutoFit/>
          </a:bodyPr>
          <a:lstStyle/>
          <a:p>
            <a:pPr algn="ctr">
              <a:lnSpc>
                <a:spcPts val="1600"/>
              </a:lnSpc>
            </a:pPr>
            <a:r>
              <a:rPr lang="en-GB" altLang="en-US" sz="1600" b="1" dirty="0">
                <a:solidFill>
                  <a:schemeClr val="tx1"/>
                </a:solidFill>
                <a:latin typeface="Arial" panose="020B0604020202020204" pitchFamily="34" charset="0"/>
              </a:rPr>
              <a:t>Behaving</a:t>
            </a:r>
          </a:p>
        </p:txBody>
      </p:sp>
      <p:sp>
        <p:nvSpPr>
          <p:cNvPr id="12" name="TextBox 22">
            <a:extLst>
              <a:ext uri="{FF2B5EF4-FFF2-40B4-BE49-F238E27FC236}">
                <a16:creationId xmlns:a16="http://schemas.microsoft.com/office/drawing/2014/main" id="{EACCCB82-2668-D849-A50D-634E796F297A}"/>
              </a:ext>
            </a:extLst>
          </p:cNvPr>
          <p:cNvSpPr txBox="1">
            <a:spLocks noChangeArrowheads="1"/>
          </p:cNvSpPr>
          <p:nvPr/>
        </p:nvSpPr>
        <p:spPr bwMode="auto">
          <a:xfrm>
            <a:off x="2907110" y="4352919"/>
            <a:ext cx="1116124" cy="297517"/>
          </a:xfrm>
          <a:prstGeom prst="rect">
            <a:avLst/>
          </a:prstGeom>
          <a:noFill/>
          <a:ln w="9525">
            <a:noFill/>
            <a:miter lim="800000"/>
            <a:headEnd/>
            <a:tailEnd/>
          </a:ln>
        </p:spPr>
        <p:txBody>
          <a:bodyPr wrap="square">
            <a:spAutoFit/>
          </a:bodyPr>
          <a:lstStyle/>
          <a:p>
            <a:pPr algn="ctr">
              <a:lnSpc>
                <a:spcPts val="1600"/>
              </a:lnSpc>
            </a:pPr>
            <a:r>
              <a:rPr lang="en-GB" altLang="en-US" sz="1600" b="1" dirty="0">
                <a:solidFill>
                  <a:schemeClr val="tx1"/>
                </a:solidFill>
                <a:latin typeface="Arial" panose="020B0604020202020204" pitchFamily="34" charset="0"/>
              </a:rPr>
              <a:t>Planning</a:t>
            </a:r>
          </a:p>
        </p:txBody>
      </p:sp>
      <p:sp>
        <p:nvSpPr>
          <p:cNvPr id="13" name="TextBox 22">
            <a:extLst>
              <a:ext uri="{FF2B5EF4-FFF2-40B4-BE49-F238E27FC236}">
                <a16:creationId xmlns:a16="http://schemas.microsoft.com/office/drawing/2014/main" id="{4844EE3E-7EB3-D44E-BC63-C4EA15FF3DD0}"/>
              </a:ext>
            </a:extLst>
          </p:cNvPr>
          <p:cNvSpPr txBox="1">
            <a:spLocks noChangeArrowheads="1"/>
          </p:cNvSpPr>
          <p:nvPr/>
        </p:nvSpPr>
        <p:spPr bwMode="auto">
          <a:xfrm>
            <a:off x="4779318" y="5865086"/>
            <a:ext cx="2016224" cy="297517"/>
          </a:xfrm>
          <a:prstGeom prst="rect">
            <a:avLst/>
          </a:prstGeom>
          <a:noFill/>
          <a:ln w="9525">
            <a:noFill/>
            <a:miter lim="800000"/>
            <a:headEnd/>
            <a:tailEnd/>
          </a:ln>
        </p:spPr>
        <p:txBody>
          <a:bodyPr wrap="square">
            <a:spAutoFit/>
          </a:bodyPr>
          <a:lstStyle/>
          <a:p>
            <a:pPr algn="ctr">
              <a:lnSpc>
                <a:spcPts val="1600"/>
              </a:lnSpc>
            </a:pPr>
            <a:r>
              <a:rPr lang="en-GB" altLang="en-US" sz="1600" b="1" dirty="0">
                <a:solidFill>
                  <a:schemeClr val="tx1"/>
                </a:solidFill>
                <a:latin typeface="Arial" panose="020B0604020202020204" pitchFamily="34" charset="0"/>
              </a:rPr>
              <a:t>Conceptualising</a:t>
            </a:r>
          </a:p>
        </p:txBody>
      </p:sp>
      <p:sp>
        <p:nvSpPr>
          <p:cNvPr id="14" name="TextBox 22">
            <a:extLst>
              <a:ext uri="{FF2B5EF4-FFF2-40B4-BE49-F238E27FC236}">
                <a16:creationId xmlns:a16="http://schemas.microsoft.com/office/drawing/2014/main" id="{63A0D681-B500-A24B-B403-F6E36E18C6CD}"/>
              </a:ext>
            </a:extLst>
          </p:cNvPr>
          <p:cNvSpPr txBox="1">
            <a:spLocks noChangeArrowheads="1"/>
          </p:cNvSpPr>
          <p:nvPr/>
        </p:nvSpPr>
        <p:spPr bwMode="auto">
          <a:xfrm>
            <a:off x="7443614" y="4352919"/>
            <a:ext cx="1485146" cy="297517"/>
          </a:xfrm>
          <a:prstGeom prst="rect">
            <a:avLst/>
          </a:prstGeom>
          <a:noFill/>
          <a:ln w="9525">
            <a:noFill/>
            <a:miter lim="800000"/>
            <a:headEnd/>
            <a:tailEnd/>
          </a:ln>
        </p:spPr>
        <p:txBody>
          <a:bodyPr wrap="square">
            <a:spAutoFit/>
          </a:bodyPr>
          <a:lstStyle/>
          <a:p>
            <a:pPr algn="ctr">
              <a:lnSpc>
                <a:spcPts val="1600"/>
              </a:lnSpc>
            </a:pPr>
            <a:r>
              <a:rPr lang="en-GB" altLang="en-US" sz="1600" b="1" dirty="0">
                <a:solidFill>
                  <a:schemeClr val="tx1"/>
                </a:solidFill>
                <a:latin typeface="Arial" panose="020B0604020202020204" pitchFamily="34" charset="0"/>
              </a:rPr>
              <a:t>Reflecting</a:t>
            </a:r>
          </a:p>
        </p:txBody>
      </p:sp>
      <p:sp>
        <p:nvSpPr>
          <p:cNvPr id="15" name="TextBox 22">
            <a:extLst>
              <a:ext uri="{FF2B5EF4-FFF2-40B4-BE49-F238E27FC236}">
                <a16:creationId xmlns:a16="http://schemas.microsoft.com/office/drawing/2014/main" id="{F688F601-9633-CF49-A3A4-8B3F3DCE682D}"/>
              </a:ext>
            </a:extLst>
          </p:cNvPr>
          <p:cNvSpPr txBox="1">
            <a:spLocks noChangeArrowheads="1"/>
          </p:cNvSpPr>
          <p:nvPr/>
        </p:nvSpPr>
        <p:spPr bwMode="auto">
          <a:xfrm>
            <a:off x="6632240" y="1466334"/>
            <a:ext cx="2480104" cy="1077218"/>
          </a:xfrm>
          <a:prstGeom prst="rect">
            <a:avLst/>
          </a:prstGeom>
          <a:noFill/>
          <a:ln w="9525">
            <a:noFill/>
            <a:miter lim="800000"/>
            <a:headEnd/>
            <a:tailEnd/>
          </a:ln>
        </p:spPr>
        <p:txBody>
          <a:bodyPr wrap="square">
            <a:spAutoFit/>
          </a:bodyPr>
          <a:lstStyle/>
          <a:p>
            <a:pPr algn="ctr"/>
            <a:r>
              <a:rPr lang="en-GB" altLang="en-US" sz="1600" b="1" dirty="0">
                <a:solidFill>
                  <a:srgbClr val="C00000"/>
                </a:solidFill>
                <a:latin typeface="Arial" panose="020B0604020202020204" pitchFamily="34" charset="0"/>
              </a:rPr>
              <a:t>Experiencing</a:t>
            </a:r>
          </a:p>
          <a:p>
            <a:pPr algn="ctr"/>
            <a:r>
              <a:rPr lang="en-GB" altLang="en-US" sz="1600" b="1" dirty="0">
                <a:solidFill>
                  <a:schemeClr val="tx1"/>
                </a:solidFill>
                <a:latin typeface="Arial" panose="020B0604020202020204" pitchFamily="34" charset="0"/>
              </a:rPr>
              <a:t>Ability to focus on and assimilate emotional experiences of work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9536" y="404664"/>
            <a:ext cx="8352928" cy="1440160"/>
          </a:xfrm>
        </p:spPr>
        <p:txBody>
          <a:bodyPr>
            <a:normAutofit/>
          </a:bodyPr>
          <a:lstStyle/>
          <a:p>
            <a:r>
              <a:rPr lang="en-GB" sz="4400" b="1" dirty="0">
                <a:latin typeface="Arial" panose="020B0604020202020204" pitchFamily="34" charset="0"/>
                <a:cs typeface="Arial" panose="020B0604020202020204" pitchFamily="34" charset="0"/>
              </a:rPr>
              <a:t>Learning exercise: experiencing.</a:t>
            </a:r>
          </a:p>
        </p:txBody>
      </p:sp>
      <p:sp>
        <p:nvSpPr>
          <p:cNvPr id="3" name="Subtitle 2"/>
          <p:cNvSpPr>
            <a:spLocks noGrp="1"/>
          </p:cNvSpPr>
          <p:nvPr>
            <p:ph type="subTitle" idx="1"/>
          </p:nvPr>
        </p:nvSpPr>
        <p:spPr>
          <a:xfrm>
            <a:off x="2027548" y="2132856"/>
            <a:ext cx="8136904" cy="3960440"/>
          </a:xfrm>
        </p:spPr>
        <p:txBody>
          <a:bodyPr/>
          <a:lstStyle/>
          <a:p>
            <a:pPr marL="342900" indent="-342900" algn="l">
              <a:lnSpc>
                <a:spcPct val="100000"/>
              </a:lnSpc>
              <a:buFont typeface="+mj-lt"/>
              <a:buAutoNum type="arabicPeriod"/>
            </a:pPr>
            <a:r>
              <a:rPr lang="en-AU" altLang="en-US" sz="2400" dirty="0">
                <a:latin typeface="Arial" panose="020B0604020202020204" pitchFamily="34" charset="0"/>
                <a:cs typeface="Arial" panose="020B0604020202020204" pitchFamily="34" charset="0"/>
              </a:rPr>
              <a:t>To attend more deeply to the kinds of emotions that we experience at work, form small groups;</a:t>
            </a:r>
          </a:p>
          <a:p>
            <a:pPr marL="342900" indent="-342900" algn="l">
              <a:lnSpc>
                <a:spcPct val="100000"/>
              </a:lnSpc>
              <a:buFont typeface="+mj-lt"/>
              <a:buAutoNum type="arabicPeriod"/>
            </a:pPr>
            <a:r>
              <a:rPr lang="en-AU" altLang="en-US" sz="2400" dirty="0">
                <a:latin typeface="Arial" panose="020B0604020202020204" pitchFamily="34" charset="0"/>
                <a:cs typeface="Arial" panose="020B0604020202020204" pitchFamily="34" charset="0"/>
              </a:rPr>
              <a:t>Make a shared list of the different feelings experienced in the last week at work: </a:t>
            </a:r>
          </a:p>
          <a:p>
            <a:pPr marL="342900" indent="-342900" algn="l">
              <a:lnSpc>
                <a:spcPct val="100000"/>
              </a:lnSpc>
              <a:buFont typeface="+mj-lt"/>
              <a:buAutoNum type="arabicPeriod"/>
            </a:pPr>
            <a:r>
              <a:rPr lang="en-AU" altLang="en-US" sz="2400" dirty="0">
                <a:latin typeface="Arial" panose="020B0604020202020204" pitchFamily="34" charset="0"/>
                <a:cs typeface="Arial" panose="020B0604020202020204" pitchFamily="34" charset="0"/>
              </a:rPr>
              <a:t>Classify the feelings into the most common positive ones (i.e. linked to your well-being); and the most common negative ones (i.e. linked to personal distress or signs of burnout).</a:t>
            </a:r>
          </a:p>
          <a:p>
            <a:pPr marL="342900" indent="-342900" algn="l">
              <a:lnSpc>
                <a:spcPct val="100000"/>
              </a:lnSpc>
              <a:buFont typeface="+mj-lt"/>
              <a:buAutoNum type="arabicPeriod"/>
            </a:pPr>
            <a:r>
              <a:rPr lang="en-AU" altLang="en-US" sz="2400" dirty="0">
                <a:latin typeface="Arial" panose="020B0604020202020204" pitchFamily="34" charset="0"/>
                <a:cs typeface="Arial" panose="020B0604020202020204" pitchFamily="34" charset="0"/>
              </a:rPr>
              <a:t>Large group: share &amp; discuss</a:t>
            </a:r>
          </a:p>
        </p:txBody>
      </p:sp>
      <p:sp>
        <p:nvSpPr>
          <p:cNvPr id="6" name="Rectangle 5">
            <a:extLst>
              <a:ext uri="{FF2B5EF4-FFF2-40B4-BE49-F238E27FC236}">
                <a16:creationId xmlns:a16="http://schemas.microsoft.com/office/drawing/2014/main" id="{1E95C955-09FD-1146-8B2A-FA375F2EB9EA}"/>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18</a:t>
            </a:r>
            <a:endParaRPr lang="en-US" sz="1600" dirty="0">
              <a:solidFill>
                <a:schemeClr val="tx1"/>
              </a:solidFill>
            </a:endParaRPr>
          </a:p>
        </p:txBody>
      </p:sp>
    </p:spTree>
    <p:extLst>
      <p:ext uri="{BB962C8B-B14F-4D97-AF65-F5344CB8AC3E}">
        <p14:creationId xmlns:p14="http://schemas.microsoft.com/office/powerpoint/2010/main" val="3752288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ctrTitle"/>
          </p:nvPr>
        </p:nvSpPr>
        <p:spPr>
          <a:xfrm>
            <a:off x="2612629" y="465336"/>
            <a:ext cx="6858000" cy="803424"/>
          </a:xfrm>
        </p:spPr>
        <p:txBody>
          <a:bodyPr>
            <a:normAutofit/>
          </a:bodyPr>
          <a:lstStyle/>
          <a:p>
            <a:pPr eaLnBrk="1" hangingPunct="1"/>
            <a:r>
              <a:rPr lang="en-GB" altLang="en-US" sz="4400" b="1" dirty="0">
                <a:latin typeface="Arial" panose="020B0604020202020204" pitchFamily="34" charset="0"/>
                <a:cs typeface="Arial" panose="020B0604020202020204" pitchFamily="34" charset="0"/>
              </a:rPr>
              <a:t>Video illustration:</a:t>
            </a:r>
          </a:p>
        </p:txBody>
      </p:sp>
      <p:sp>
        <p:nvSpPr>
          <p:cNvPr id="45059" name="Subtitle 2"/>
          <p:cNvSpPr>
            <a:spLocks noGrp="1"/>
          </p:cNvSpPr>
          <p:nvPr>
            <p:ph type="subTitle" idx="1"/>
          </p:nvPr>
        </p:nvSpPr>
        <p:spPr>
          <a:xfrm>
            <a:off x="1919536" y="1700809"/>
            <a:ext cx="8568952" cy="4320479"/>
          </a:xfrm>
        </p:spPr>
        <p:txBody>
          <a:bodyPr/>
          <a:lstStyle/>
          <a:p>
            <a:pPr algn="l" eaLnBrk="1" hangingPunct="1">
              <a:lnSpc>
                <a:spcPct val="100000"/>
              </a:lnSpc>
            </a:pPr>
            <a:r>
              <a:rPr lang="en-GB" altLang="en-US" b="1" dirty="0">
                <a:latin typeface="Arial" panose="020B0604020202020204" pitchFamily="34" charset="0"/>
                <a:cs typeface="Arial" panose="020B0604020202020204" pitchFamily="34" charset="0"/>
              </a:rPr>
              <a:t>‘Facilitating learning, Part III’</a:t>
            </a:r>
          </a:p>
          <a:p>
            <a:pPr algn="l" eaLnBrk="1" hangingPunct="1">
              <a:lnSpc>
                <a:spcPct val="100000"/>
              </a:lnSpc>
            </a:pPr>
            <a:r>
              <a:rPr lang="en-GB" altLang="en-US" sz="1600" dirty="0">
                <a:latin typeface="Arial" panose="020B0604020202020204" pitchFamily="34" charset="0"/>
                <a:cs typeface="Arial" panose="020B0604020202020204" pitchFamily="34" charset="0"/>
              </a:rPr>
              <a:t>Video clip 12, CBT supervision manual, full 4.20 minutes.  (Milne &amp; Reiser, 2017).</a:t>
            </a:r>
            <a:endParaRPr lang="en-GB" altLang="en-US" sz="1400" dirty="0">
              <a:latin typeface="Arial" panose="020B0604020202020204" pitchFamily="34" charset="0"/>
              <a:cs typeface="Arial" panose="020B0604020202020204" pitchFamily="34" charset="0"/>
            </a:endParaRPr>
          </a:p>
          <a:p>
            <a:pPr algn="l" eaLnBrk="1" hangingPunct="1">
              <a:lnSpc>
                <a:spcPct val="100000"/>
              </a:lnSpc>
              <a:spcAft>
                <a:spcPts val="1200"/>
              </a:spcAft>
            </a:pPr>
            <a:r>
              <a:rPr lang="en-GB" altLang="en-US" sz="2000" i="1" dirty="0">
                <a:latin typeface="Arial" panose="020B0604020202020204" pitchFamily="34" charset="0"/>
                <a:cs typeface="Arial" panose="020B0604020202020204" pitchFamily="34" charset="0"/>
              </a:rPr>
              <a:t>Video shows supervisee Louise reflecting on the difference between her approach &amp; that of her supervisor, Valentina. They have just finished an educational role-play in which the supervisor played Louise the therapist.</a:t>
            </a:r>
            <a:endParaRPr lang="en-GB" altLang="en-US" dirty="0">
              <a:latin typeface="Arial" panose="020B0604020202020204" pitchFamily="34" charset="0"/>
              <a:cs typeface="Arial" panose="020B0604020202020204" pitchFamily="34" charset="0"/>
            </a:endParaRPr>
          </a:p>
          <a:p>
            <a:pPr algn="l" eaLnBrk="1" hangingPunct="1">
              <a:lnSpc>
                <a:spcPct val="100000"/>
              </a:lnSpc>
            </a:pPr>
            <a:r>
              <a:rPr lang="en-GB" altLang="en-US" b="1" dirty="0">
                <a:latin typeface="Arial" panose="020B0604020202020204" pitchFamily="34" charset="0"/>
                <a:cs typeface="Arial" panose="020B0604020202020204" pitchFamily="34" charset="0"/>
              </a:rPr>
              <a:t>Learning exercise</a:t>
            </a:r>
            <a:r>
              <a:rPr lang="en-GB" altLang="en-US" sz="2800" b="1" dirty="0">
                <a:latin typeface="Arial" panose="020B0604020202020204" pitchFamily="34" charset="0"/>
                <a:cs typeface="Arial" panose="020B0604020202020204" pitchFamily="34" charset="0"/>
              </a:rPr>
              <a:t>:</a:t>
            </a:r>
          </a:p>
          <a:p>
            <a:pPr marL="457200" indent="-457200" algn="l" eaLnBrk="1" hangingPunct="1">
              <a:lnSpc>
                <a:spcPct val="100000"/>
              </a:lnSpc>
              <a:buFont typeface="+mj-lt"/>
              <a:buAutoNum type="arabicPeriod"/>
            </a:pPr>
            <a:r>
              <a:rPr lang="en-GB" altLang="en-US" sz="2000" dirty="0">
                <a:latin typeface="Arial" panose="020B0604020202020204" pitchFamily="34" charset="0"/>
                <a:cs typeface="Arial" panose="020B0604020202020204" pitchFamily="34" charset="0"/>
              </a:rPr>
              <a:t>Participants should read the ‘Alliance’ guideline, then form pairs;</a:t>
            </a:r>
          </a:p>
          <a:p>
            <a:pPr marL="457200" indent="-457200" algn="l" eaLnBrk="1" hangingPunct="1">
              <a:lnSpc>
                <a:spcPct val="100000"/>
              </a:lnSpc>
              <a:buFont typeface="+mj-lt"/>
              <a:buAutoNum type="arabicPeriod"/>
            </a:pPr>
            <a:r>
              <a:rPr lang="en-GB" altLang="en-US" sz="2000" dirty="0">
                <a:latin typeface="Arial" panose="020B0604020202020204" pitchFamily="34" charset="0"/>
                <a:cs typeface="Arial" panose="020B0604020202020204" pitchFamily="34" charset="0"/>
              </a:rPr>
              <a:t>Together, try to identify how the alliance facilitates the supervisee’s experiential learning (especially ‘experiencing’);</a:t>
            </a:r>
          </a:p>
          <a:p>
            <a:pPr marL="457200" indent="-457200" algn="l" eaLnBrk="1" hangingPunct="1">
              <a:lnSpc>
                <a:spcPct val="100000"/>
              </a:lnSpc>
              <a:buFont typeface="+mj-lt"/>
              <a:buAutoNum type="arabicPeriod"/>
            </a:pPr>
            <a:r>
              <a:rPr lang="en-GB" altLang="en-US" sz="2000" dirty="0">
                <a:latin typeface="Arial" panose="020B0604020202020204" pitchFamily="34" charset="0"/>
                <a:cs typeface="Arial" panose="020B0604020202020204" pitchFamily="34" charset="0"/>
              </a:rPr>
              <a:t>Engage in large group discussion.</a:t>
            </a:r>
          </a:p>
          <a:p>
            <a:pPr eaLnBrk="1" hangingPunct="1"/>
            <a:endParaRPr lang="en-GB" altLang="en-US" sz="2400" b="1"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418B2AB0-2292-B841-B706-EC44851D8773}"/>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19</a:t>
            </a:r>
            <a:endParaRPr lang="en-US" sz="1600"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5EEB69FA-1387-473F-BF83-4525ED790E3F}"/>
              </a:ext>
            </a:extLst>
          </p:cNvPr>
          <p:cNvCxnSpPr/>
          <p:nvPr/>
        </p:nvCxnSpPr>
        <p:spPr>
          <a:xfrm rot="5400000" flipH="1" flipV="1">
            <a:off x="2495550" y="1268413"/>
            <a:ext cx="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47111" name="TextBox 47"/>
          <p:cNvSpPr txBox="1">
            <a:spLocks noChangeArrowheads="1"/>
          </p:cNvSpPr>
          <p:nvPr/>
        </p:nvSpPr>
        <p:spPr bwMode="auto">
          <a:xfrm>
            <a:off x="2855640" y="397113"/>
            <a:ext cx="6480720" cy="1446550"/>
          </a:xfrm>
          <a:prstGeom prst="rect">
            <a:avLst/>
          </a:prstGeom>
          <a:noFill/>
          <a:ln w="9525">
            <a:noFill/>
            <a:miter lim="800000"/>
            <a:headEnd/>
            <a:tailEnd/>
          </a:ln>
        </p:spPr>
        <p:txBody>
          <a:bodyPr wrap="square">
            <a:spAutoFit/>
          </a:bodyPr>
          <a:lstStyle/>
          <a:p>
            <a:pPr algn="ctr" eaLnBrk="1" hangingPunct="1">
              <a:spcBef>
                <a:spcPct val="50000"/>
              </a:spcBef>
            </a:pPr>
            <a:r>
              <a:rPr lang="en-GB" altLang="en-US" sz="4400" b="1" dirty="0">
                <a:solidFill>
                  <a:schemeClr val="tx1"/>
                </a:solidFill>
                <a:latin typeface="Arial" panose="020B0604020202020204" pitchFamily="34" charset="0"/>
              </a:rPr>
              <a:t>Experiencing process for supervisee:</a:t>
            </a:r>
          </a:p>
        </p:txBody>
      </p:sp>
      <p:sp>
        <p:nvSpPr>
          <p:cNvPr id="14" name="Text Box 3">
            <a:extLst>
              <a:ext uri="{FF2B5EF4-FFF2-40B4-BE49-F238E27FC236}">
                <a16:creationId xmlns:a16="http://schemas.microsoft.com/office/drawing/2014/main" id="{9F8B5679-71EB-4918-99E3-230B00073851}"/>
              </a:ext>
            </a:extLst>
          </p:cNvPr>
          <p:cNvSpPr txBox="1">
            <a:spLocks noChangeArrowheads="1"/>
          </p:cNvSpPr>
          <p:nvPr/>
        </p:nvSpPr>
        <p:spPr bwMode="auto">
          <a:xfrm>
            <a:off x="2034826" y="2060848"/>
            <a:ext cx="8381530" cy="3093154"/>
          </a:xfrm>
          <a:prstGeom prst="rect">
            <a:avLst/>
          </a:prstGeom>
          <a:noFill/>
          <a:ln w="9525">
            <a:noFill/>
            <a:miter lim="800000"/>
            <a:headEnd/>
            <a:tailEnd/>
          </a:ln>
        </p:spPr>
        <p:txBody>
          <a:bodyPr wrap="square">
            <a:spAutoFit/>
          </a:bodyPr>
          <a:lstStyle/>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Talks about events, ideas, people.</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Refers to self but without expressing emotions </a:t>
            </a:r>
            <a:r>
              <a:rPr lang="en-GB" sz="2000" i="1" dirty="0">
                <a:solidFill>
                  <a:schemeClr val="tx1"/>
                </a:solidFill>
                <a:latin typeface="Arial" panose="020B0604020202020204" pitchFamily="34" charset="0"/>
              </a:rPr>
              <a:t>(problem ‘warded off’).</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Expresses emotions about external circumstances.</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Focus directly on emotions and thoughts about self </a:t>
            </a:r>
            <a:r>
              <a:rPr lang="en-GB" sz="2000" i="1" dirty="0">
                <a:solidFill>
                  <a:schemeClr val="tx1"/>
                </a:solidFill>
                <a:latin typeface="Arial" panose="020B0604020202020204" pitchFamily="34" charset="0"/>
              </a:rPr>
              <a:t>(‘clarification’)</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Engages in exploration of own emotions.</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Gains awareness of previously implicit feelings </a:t>
            </a:r>
            <a:r>
              <a:rPr lang="en-GB" sz="2000" i="1" dirty="0">
                <a:solidFill>
                  <a:schemeClr val="tx1"/>
                </a:solidFill>
                <a:latin typeface="Arial" panose="020B0604020202020204" pitchFamily="34" charset="0"/>
              </a:rPr>
              <a:t>(‘insight’)</a:t>
            </a:r>
          </a:p>
          <a:p>
            <a:pPr marL="342900" indent="-342900">
              <a:spcBef>
                <a:spcPts val="600"/>
              </a:spcBef>
              <a:buFont typeface="+mj-lt"/>
              <a:buAutoNum type="arabicPeriod"/>
              <a:tabLst>
                <a:tab pos="895350" algn="l"/>
                <a:tab pos="1343025" algn="l"/>
              </a:tabLst>
            </a:pPr>
            <a:r>
              <a:rPr lang="en-GB" sz="2000" dirty="0">
                <a:solidFill>
                  <a:schemeClr val="tx1"/>
                </a:solidFill>
                <a:latin typeface="Arial" panose="020B0604020202020204" pitchFamily="34" charset="0"/>
              </a:rPr>
              <a:t>In-depth self-understanding; new perspective emerges. </a:t>
            </a:r>
          </a:p>
          <a:p>
            <a:pPr marL="342900" indent="-342900">
              <a:spcBef>
                <a:spcPts val="600"/>
              </a:spcBef>
              <a:tabLst>
                <a:tab pos="895350" algn="l"/>
                <a:tab pos="1343025" algn="l"/>
              </a:tabLst>
            </a:pPr>
            <a:r>
              <a:rPr lang="en-GB" sz="2000" i="1" dirty="0">
                <a:solidFill>
                  <a:schemeClr val="tx1"/>
                </a:solidFill>
                <a:latin typeface="Arial" panose="020B0604020202020204" pitchFamily="34" charset="0"/>
              </a:rPr>
              <a:t>     (‘working through’ &amp; ‘problem solution’)</a:t>
            </a:r>
          </a:p>
        </p:txBody>
      </p:sp>
      <p:sp>
        <p:nvSpPr>
          <p:cNvPr id="47114" name="TextBox 12"/>
          <p:cNvSpPr txBox="1">
            <a:spLocks noChangeArrowheads="1"/>
          </p:cNvSpPr>
          <p:nvPr/>
        </p:nvSpPr>
        <p:spPr bwMode="auto">
          <a:xfrm>
            <a:off x="1991544" y="5301208"/>
            <a:ext cx="8856786" cy="1015663"/>
          </a:xfrm>
          <a:prstGeom prst="rect">
            <a:avLst/>
          </a:prstGeom>
          <a:noFill/>
          <a:ln w="9525">
            <a:noFill/>
            <a:miter lim="800000"/>
            <a:headEnd/>
            <a:tailEnd/>
          </a:ln>
        </p:spPr>
        <p:txBody>
          <a:bodyPr wrap="square">
            <a:spAutoFit/>
          </a:bodyPr>
          <a:lstStyle/>
          <a:p>
            <a:pPr indent="-342900" eaLnBrk="1" hangingPunct="1"/>
            <a:r>
              <a:rPr lang="en-GB" altLang="en-US" sz="1800" dirty="0">
                <a:solidFill>
                  <a:schemeClr val="tx1"/>
                </a:solidFill>
                <a:latin typeface="Arial" panose="020B0604020202020204" pitchFamily="34" charset="0"/>
              </a:rPr>
              <a:t>The Experiencing Scale (Klein et al., 1969). </a:t>
            </a:r>
          </a:p>
          <a:p>
            <a:pPr indent="-342900" eaLnBrk="1" hangingPunct="1"/>
            <a:r>
              <a:rPr lang="en-GB" altLang="en-US" sz="1800" i="1" dirty="0">
                <a:solidFill>
                  <a:schemeClr val="tx1"/>
                </a:solidFill>
                <a:latin typeface="Arial" panose="020B0604020202020204" pitchFamily="34" charset="0"/>
              </a:rPr>
              <a:t>The assimilation process: </a:t>
            </a:r>
            <a:r>
              <a:rPr lang="en-GB" altLang="en-US" sz="1800" dirty="0">
                <a:solidFill>
                  <a:schemeClr val="tx1"/>
                </a:solidFill>
                <a:latin typeface="Arial" panose="020B0604020202020204" pitchFamily="34" charset="0"/>
              </a:rPr>
              <a:t>Stiles, et al., 1990; </a:t>
            </a:r>
            <a:r>
              <a:rPr lang="en-GB" altLang="en-US" sz="1800" u="sng" dirty="0">
                <a:solidFill>
                  <a:schemeClr val="tx1"/>
                </a:solidFill>
                <a:latin typeface="Arial" panose="020B0604020202020204" pitchFamily="34" charset="0"/>
              </a:rPr>
              <a:t>Psychotherapy, 27</a:t>
            </a:r>
            <a:r>
              <a:rPr lang="en-GB" altLang="en-US" sz="1800" dirty="0">
                <a:solidFill>
                  <a:schemeClr val="tx1"/>
                </a:solidFill>
                <a:latin typeface="Arial" panose="020B0604020202020204" pitchFamily="34" charset="0"/>
              </a:rPr>
              <a:t>, 411-20</a:t>
            </a:r>
            <a:r>
              <a:rPr lang="en-GB" altLang="en-US" sz="1200" dirty="0">
                <a:solidFill>
                  <a:schemeClr val="tx1"/>
                </a:solidFill>
                <a:latin typeface="Arial" panose="020B0604020202020204" pitchFamily="34" charset="0"/>
              </a:rPr>
              <a:t>.</a:t>
            </a:r>
          </a:p>
          <a:p>
            <a:pPr indent="-342900" eaLnBrk="1" hangingPunct="1"/>
            <a:r>
              <a:rPr lang="en-GB" altLang="en-US" sz="1200" b="1" dirty="0">
                <a:solidFill>
                  <a:schemeClr val="tx1"/>
                </a:solidFill>
                <a:latin typeface="Arial" panose="020B0604020202020204" pitchFamily="34" charset="0"/>
              </a:rPr>
              <a:t>                                                  </a:t>
            </a:r>
          </a:p>
          <a:p>
            <a:pPr indent="-342900" eaLnBrk="1" hangingPunct="1"/>
            <a:endParaRPr lang="en-GB" altLang="en-US" sz="1200" dirty="0">
              <a:solidFill>
                <a:schemeClr val="tx1"/>
              </a:solidFill>
              <a:latin typeface="Myriad Pro" pitchFamily="34" charset="0"/>
            </a:endParaRPr>
          </a:p>
        </p:txBody>
      </p:sp>
      <p:sp>
        <p:nvSpPr>
          <p:cNvPr id="13" name="Rectangle 12">
            <a:extLst>
              <a:ext uri="{FF2B5EF4-FFF2-40B4-BE49-F238E27FC236}">
                <a16:creationId xmlns:a16="http://schemas.microsoft.com/office/drawing/2014/main" id="{34BD90C1-B5A4-6248-98DA-9A09C72989EC}"/>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20</a:t>
            </a:r>
            <a:endParaRPr lang="en-US" sz="1600"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ctrTitle"/>
          </p:nvPr>
        </p:nvSpPr>
        <p:spPr>
          <a:xfrm>
            <a:off x="2639616" y="2276872"/>
            <a:ext cx="7416824" cy="2592288"/>
          </a:xfrm>
        </p:spPr>
        <p:txBody>
          <a:bodyPr/>
          <a:lstStyle/>
          <a:p>
            <a:pPr algn="l">
              <a:lnSpc>
                <a:spcPct val="100000"/>
              </a:lnSpc>
            </a:pPr>
            <a:r>
              <a:rPr lang="en-GB" altLang="en-US" sz="2400" b="1" dirty="0">
                <a:latin typeface="Arial" panose="020B0604020202020204" pitchFamily="34" charset="0"/>
                <a:cs typeface="Arial" panose="020B0604020202020204" pitchFamily="34" charset="0"/>
              </a:rPr>
              <a:t>Addresses this learning outcome:</a:t>
            </a:r>
            <a:br>
              <a:rPr lang="en-GB" altLang="en-US" sz="2400" b="1" dirty="0">
                <a:latin typeface="Arial" panose="020B0604020202020204" pitchFamily="34" charset="0"/>
                <a:cs typeface="Arial" panose="020B0604020202020204" pitchFamily="34" charset="0"/>
              </a:rPr>
            </a:br>
            <a:br>
              <a:rPr lang="en-GB" altLang="en-US" sz="2400" b="1" dirty="0">
                <a:latin typeface="Arial" panose="020B0604020202020204" pitchFamily="34" charset="0"/>
                <a:cs typeface="Arial" panose="020B0604020202020204" pitchFamily="34" charset="0"/>
              </a:rPr>
            </a:br>
            <a:r>
              <a:rPr lang="en-GB" altLang="en-US" sz="2400" b="1" i="1" dirty="0">
                <a:latin typeface="Arial" panose="020B0604020202020204" pitchFamily="34" charset="0"/>
                <a:cs typeface="Arial" panose="020B0604020202020204" pitchFamily="34" charset="0"/>
              </a:rPr>
              <a:t>d. Describe 3 evidence-based methods of SS.</a:t>
            </a:r>
            <a:br>
              <a:rPr lang="en-GB" altLang="en-US" sz="2400" b="1" i="1" dirty="0">
                <a:latin typeface="Arial" panose="020B0604020202020204" pitchFamily="34" charset="0"/>
                <a:cs typeface="Arial" panose="020B0604020202020204" pitchFamily="34" charset="0"/>
              </a:rPr>
            </a:br>
            <a:br>
              <a:rPr lang="en-GB" altLang="en-US" sz="2400" i="1" dirty="0">
                <a:latin typeface="Arial" panose="020B0604020202020204" pitchFamily="34" charset="0"/>
                <a:cs typeface="Arial" panose="020B0604020202020204" pitchFamily="34" charset="0"/>
              </a:rPr>
            </a:br>
            <a:r>
              <a:rPr lang="en-GB" altLang="en-US" sz="2400" dirty="0">
                <a:latin typeface="Arial" panose="020B0604020202020204" pitchFamily="34" charset="0"/>
                <a:cs typeface="Arial" panose="020B0604020202020204" pitchFamily="34" charset="0"/>
              </a:rPr>
              <a:t>The review was based on n=25 research studies, published in the last 20 years, &amp; followed the ‘best evidence synthesis’ method (BES).</a:t>
            </a:r>
            <a:r>
              <a:rPr lang="en-GB" altLang="en-US" sz="2400" dirty="0">
                <a:solidFill>
                  <a:srgbClr val="0000FF"/>
                </a:solidFill>
                <a:latin typeface="Arial" panose="020B0604020202020204" pitchFamily="34" charset="0"/>
                <a:cs typeface="Arial" panose="020B0604020202020204" pitchFamily="34" charset="0"/>
              </a:rPr>
              <a:t> </a:t>
            </a:r>
            <a:endParaRPr lang="en-GB" altLang="en-US" sz="2400"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E5EEE9E9-8A2D-4A46-B991-032EA85218D8}"/>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21</a:t>
            </a:r>
            <a:endParaRPr lang="en-US" sz="1600" dirty="0">
              <a:solidFill>
                <a:schemeClr val="tx1"/>
              </a:solidFill>
            </a:endParaRPr>
          </a:p>
        </p:txBody>
      </p:sp>
      <p:sp>
        <p:nvSpPr>
          <p:cNvPr id="7" name="Rectangle 6">
            <a:extLst>
              <a:ext uri="{FF2B5EF4-FFF2-40B4-BE49-F238E27FC236}">
                <a16:creationId xmlns:a16="http://schemas.microsoft.com/office/drawing/2014/main" id="{73AAC635-6DE2-8B47-B376-2644BA6CE344}"/>
              </a:ext>
            </a:extLst>
          </p:cNvPr>
          <p:cNvSpPr/>
          <p:nvPr/>
        </p:nvSpPr>
        <p:spPr>
          <a:xfrm>
            <a:off x="3048000" y="692696"/>
            <a:ext cx="6096000" cy="769441"/>
          </a:xfrm>
          <a:prstGeom prst="rect">
            <a:avLst/>
          </a:prstGeom>
        </p:spPr>
        <p:txBody>
          <a:bodyPr>
            <a:spAutoFit/>
          </a:bodyPr>
          <a:lstStyle/>
          <a:p>
            <a:pPr algn="ctr"/>
            <a:r>
              <a:rPr lang="en-GB" altLang="en-US" sz="4400" b="1" dirty="0">
                <a:solidFill>
                  <a:schemeClr val="tx1"/>
                </a:solidFill>
                <a:latin typeface="Arial" panose="020B0604020202020204" pitchFamily="34" charset="0"/>
              </a:rPr>
              <a:t>4. Empirical review</a:t>
            </a:r>
            <a:endParaRPr lang="en-US" sz="4400" dirty="0">
              <a:solidFill>
                <a:schemeClr val="tx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A76B0977-429F-4D67-AD1F-2AE2D47C291D}"/>
              </a:ext>
            </a:extLst>
          </p:cNvPr>
          <p:cNvCxnSpPr/>
          <p:nvPr/>
        </p:nvCxnSpPr>
        <p:spPr>
          <a:xfrm rot="5400000" flipH="1" flipV="1">
            <a:off x="2495550" y="784225"/>
            <a:ext cx="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51206" name="TextBox 47"/>
          <p:cNvSpPr txBox="1">
            <a:spLocks noChangeArrowheads="1"/>
          </p:cNvSpPr>
          <p:nvPr/>
        </p:nvSpPr>
        <p:spPr bwMode="auto">
          <a:xfrm>
            <a:off x="992292" y="188640"/>
            <a:ext cx="10117570" cy="1195199"/>
          </a:xfrm>
          <a:prstGeom prst="rect">
            <a:avLst/>
          </a:prstGeom>
          <a:noFill/>
          <a:ln w="9525">
            <a:noFill/>
            <a:miter lim="800000"/>
            <a:headEnd/>
            <a:tailEnd/>
          </a:ln>
        </p:spPr>
        <p:txBody>
          <a:bodyPr wrap="square">
            <a:spAutoFit/>
          </a:bodyPr>
          <a:lstStyle/>
          <a:p>
            <a:pPr algn="ctr" eaLnBrk="1" hangingPunct="1">
              <a:lnSpc>
                <a:spcPts val="4300"/>
              </a:lnSpc>
            </a:pPr>
            <a:r>
              <a:rPr lang="en-GB" altLang="en-US" sz="4000" b="1" dirty="0">
                <a:solidFill>
                  <a:schemeClr val="tx1"/>
                </a:solidFill>
                <a:latin typeface="Arial" panose="020B0604020202020204" pitchFamily="34" charset="0"/>
              </a:rPr>
              <a:t>Supportive supervision: </a:t>
            </a:r>
            <a:br>
              <a:rPr lang="en-GB" altLang="en-US" sz="4000" b="1" dirty="0">
                <a:solidFill>
                  <a:schemeClr val="tx1"/>
                </a:solidFill>
                <a:latin typeface="Arial" panose="020B0604020202020204" pitchFamily="34" charset="0"/>
              </a:rPr>
            </a:br>
            <a:r>
              <a:rPr lang="en-GB" altLang="en-US" sz="4000" b="1" dirty="0">
                <a:solidFill>
                  <a:schemeClr val="tx1"/>
                </a:solidFill>
                <a:latin typeface="Arial" panose="020B0604020202020204" pitchFamily="34" charset="0"/>
              </a:rPr>
              <a:t>the research review findings</a:t>
            </a:r>
            <a:endParaRPr lang="en-GB" altLang="en-US" sz="4000" b="1" dirty="0">
              <a:solidFill>
                <a:srgbClr val="0000FF"/>
              </a:solidFill>
              <a:latin typeface="Myriad Pro Light"/>
            </a:endParaRPr>
          </a:p>
        </p:txBody>
      </p:sp>
      <p:sp>
        <p:nvSpPr>
          <p:cNvPr id="69" name="Rounded Rectangle 68">
            <a:extLst>
              <a:ext uri="{FF2B5EF4-FFF2-40B4-BE49-F238E27FC236}">
                <a16:creationId xmlns:a16="http://schemas.microsoft.com/office/drawing/2014/main" id="{781E9B80-FF66-4E9A-AA13-714A69A12FFC}"/>
              </a:ext>
            </a:extLst>
          </p:cNvPr>
          <p:cNvSpPr/>
          <p:nvPr/>
        </p:nvSpPr>
        <p:spPr>
          <a:xfrm>
            <a:off x="8871644" y="3199088"/>
            <a:ext cx="2120900" cy="1949451"/>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10" name="Text Box 3"/>
          <p:cNvSpPr txBox="1">
            <a:spLocks noChangeArrowheads="1"/>
          </p:cNvSpPr>
          <p:nvPr/>
        </p:nvSpPr>
        <p:spPr bwMode="auto">
          <a:xfrm>
            <a:off x="9064115" y="3327015"/>
            <a:ext cx="1735957" cy="1569660"/>
          </a:xfrm>
          <a:prstGeom prst="rect">
            <a:avLst/>
          </a:prstGeom>
          <a:noFill/>
          <a:ln w="9525">
            <a:noFill/>
            <a:miter lim="800000"/>
            <a:headEnd/>
            <a:tailEnd/>
          </a:ln>
        </p:spPr>
        <p:txBody>
          <a:bodyPr wrap="square">
            <a:spAutoFit/>
          </a:bodyPr>
          <a:lstStyle/>
          <a:p>
            <a:pPr algn="ctr" eaLnBrk="1" hangingPunct="1">
              <a:buClr>
                <a:schemeClr val="bg2"/>
              </a:buClr>
              <a:buSzPct val="70000"/>
              <a:buFont typeface="Wingdings" pitchFamily="2" charset="2"/>
              <a:buNone/>
            </a:pPr>
            <a:r>
              <a:rPr lang="en-US" altLang="en-US" sz="1600" b="1" dirty="0">
                <a:solidFill>
                  <a:schemeClr val="tx1"/>
                </a:solidFill>
                <a:latin typeface="Arial" panose="020B0604020202020204" pitchFamily="34" charset="0"/>
              </a:rPr>
              <a:t>Safe and effective therapy (securing and enhancing client welfare)</a:t>
            </a:r>
          </a:p>
        </p:txBody>
      </p:sp>
      <p:cxnSp>
        <p:nvCxnSpPr>
          <p:cNvPr id="166" name="Straight Connector 165">
            <a:extLst>
              <a:ext uri="{FF2B5EF4-FFF2-40B4-BE49-F238E27FC236}">
                <a16:creationId xmlns:a16="http://schemas.microsoft.com/office/drawing/2014/main" id="{7FF2696B-5117-4013-9CF0-746A532C9BCC}"/>
              </a:ext>
            </a:extLst>
          </p:cNvPr>
          <p:cNvCxnSpPr/>
          <p:nvPr/>
        </p:nvCxnSpPr>
        <p:spPr>
          <a:xfrm>
            <a:off x="2154934" y="5569164"/>
            <a:ext cx="614363"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67" name="Straight Connector 166">
            <a:extLst>
              <a:ext uri="{FF2B5EF4-FFF2-40B4-BE49-F238E27FC236}">
                <a16:creationId xmlns:a16="http://schemas.microsoft.com/office/drawing/2014/main" id="{544EB372-A415-417E-AFBD-2973972A3514}"/>
              </a:ext>
            </a:extLst>
          </p:cNvPr>
          <p:cNvCxnSpPr/>
          <p:nvPr/>
        </p:nvCxnSpPr>
        <p:spPr>
          <a:xfrm>
            <a:off x="2496246" y="5753314"/>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68" name="Straight Connector 167">
            <a:extLst>
              <a:ext uri="{FF2B5EF4-FFF2-40B4-BE49-F238E27FC236}">
                <a16:creationId xmlns:a16="http://schemas.microsoft.com/office/drawing/2014/main" id="{91A0078E-1025-494C-B8B5-7F7E01DEFB8C}"/>
              </a:ext>
            </a:extLst>
          </p:cNvPr>
          <p:cNvCxnSpPr/>
          <p:nvPr/>
        </p:nvCxnSpPr>
        <p:spPr>
          <a:xfrm>
            <a:off x="2496246" y="5385014"/>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69" name="Straight Connector 168">
            <a:extLst>
              <a:ext uri="{FF2B5EF4-FFF2-40B4-BE49-F238E27FC236}">
                <a16:creationId xmlns:a16="http://schemas.microsoft.com/office/drawing/2014/main" id="{5C38D55D-5A52-472D-8B9F-5846D9147085}"/>
              </a:ext>
            </a:extLst>
          </p:cNvPr>
          <p:cNvCxnSpPr/>
          <p:nvPr/>
        </p:nvCxnSpPr>
        <p:spPr>
          <a:xfrm>
            <a:off x="2215258" y="5967627"/>
            <a:ext cx="573088" cy="9525"/>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70" name="Elbow Connector 169">
            <a:extLst>
              <a:ext uri="{FF2B5EF4-FFF2-40B4-BE49-F238E27FC236}">
                <a16:creationId xmlns:a16="http://schemas.microsoft.com/office/drawing/2014/main" id="{E5A3C51A-8AEB-430C-AB52-23E16FE76FB6}"/>
              </a:ext>
            </a:extLst>
          </p:cNvPr>
          <p:cNvCxnSpPr/>
          <p:nvPr/>
        </p:nvCxnSpPr>
        <p:spPr>
          <a:xfrm rot="16200000" flipH="1">
            <a:off x="2114453" y="5085771"/>
            <a:ext cx="287337" cy="288925"/>
          </a:xfrm>
          <a:prstGeom prst="bentConnector3">
            <a:avLst>
              <a:gd name="adj1" fmla="val 19985"/>
            </a:avLst>
          </a:prstGeom>
          <a:ln w="1905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51216" name="Group 102"/>
          <p:cNvGrpSpPr>
            <a:grpSpLocks/>
          </p:cNvGrpSpPr>
          <p:nvPr/>
        </p:nvGrpSpPr>
        <p:grpSpPr bwMode="auto">
          <a:xfrm>
            <a:off x="1912046" y="5065926"/>
            <a:ext cx="666750" cy="928688"/>
            <a:chOff x="693301" y="1733728"/>
            <a:chExt cx="665584" cy="929259"/>
          </a:xfrm>
        </p:grpSpPr>
        <p:sp>
          <p:nvSpPr>
            <p:cNvPr id="172" name="Rounded Rectangle 171">
              <a:extLst>
                <a:ext uri="{FF2B5EF4-FFF2-40B4-BE49-F238E27FC236}">
                  <a16:creationId xmlns:a16="http://schemas.microsoft.com/office/drawing/2014/main" id="{214A6FA4-C7CC-4248-8BD3-84A571F864F1}"/>
                </a:ext>
              </a:extLst>
            </p:cNvPr>
            <p:cNvSpPr/>
            <p:nvPr/>
          </p:nvSpPr>
          <p:spPr>
            <a:xfrm>
              <a:off x="693301" y="1733728"/>
              <a:ext cx="294759" cy="262099"/>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3" name="Rounded Rectangle 172">
              <a:extLst>
                <a:ext uri="{FF2B5EF4-FFF2-40B4-BE49-F238E27FC236}">
                  <a16:creationId xmlns:a16="http://schemas.microsoft.com/office/drawing/2014/main" id="{F845D510-96E5-4C2E-96DE-B68F5EA0B727}"/>
                </a:ext>
              </a:extLst>
            </p:cNvPr>
            <p:cNvSpPr/>
            <p:nvPr/>
          </p:nvSpPr>
          <p:spPr>
            <a:xfrm>
              <a:off x="693301" y="2067308"/>
              <a:ext cx="294759" cy="262099"/>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4" name="Rounded Rectangle 173">
              <a:extLst>
                <a:ext uri="{FF2B5EF4-FFF2-40B4-BE49-F238E27FC236}">
                  <a16:creationId xmlns:a16="http://schemas.microsoft.com/office/drawing/2014/main" id="{719F1723-AFA8-456A-924E-61EA8A07C82E}"/>
                </a:ext>
              </a:extLst>
            </p:cNvPr>
            <p:cNvSpPr/>
            <p:nvPr/>
          </p:nvSpPr>
          <p:spPr>
            <a:xfrm>
              <a:off x="693301" y="2400888"/>
              <a:ext cx="294759" cy="262099"/>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5" name="Rounded Rectangle 174">
              <a:extLst>
                <a:ext uri="{FF2B5EF4-FFF2-40B4-BE49-F238E27FC236}">
                  <a16:creationId xmlns:a16="http://schemas.microsoft.com/office/drawing/2014/main" id="{A7B21F17-C23C-40A3-8FBD-F5F32DDCA1E5}"/>
                </a:ext>
              </a:extLst>
            </p:cNvPr>
            <p:cNvSpPr/>
            <p:nvPr/>
          </p:nvSpPr>
          <p:spPr>
            <a:xfrm>
              <a:off x="1064126" y="1890988"/>
              <a:ext cx="294759" cy="262098"/>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76" name="Rounded Rectangle 175">
              <a:extLst>
                <a:ext uri="{FF2B5EF4-FFF2-40B4-BE49-F238E27FC236}">
                  <a16:creationId xmlns:a16="http://schemas.microsoft.com/office/drawing/2014/main" id="{7D44BD6D-40F0-4FCD-B810-F75FDC993CA8}"/>
                </a:ext>
              </a:extLst>
            </p:cNvPr>
            <p:cNvSpPr/>
            <p:nvPr/>
          </p:nvSpPr>
          <p:spPr>
            <a:xfrm>
              <a:off x="1064126" y="2283341"/>
              <a:ext cx="294759" cy="262099"/>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grpSp>
      <p:cxnSp>
        <p:nvCxnSpPr>
          <p:cNvPr id="26" name="Straight Connector 25">
            <a:extLst>
              <a:ext uri="{FF2B5EF4-FFF2-40B4-BE49-F238E27FC236}">
                <a16:creationId xmlns:a16="http://schemas.microsoft.com/office/drawing/2014/main" id="{6F219286-6DE3-49F8-9EDE-EB57D0D09C5A}"/>
              </a:ext>
            </a:extLst>
          </p:cNvPr>
          <p:cNvCxnSpPr/>
          <p:nvPr/>
        </p:nvCxnSpPr>
        <p:spPr>
          <a:xfrm>
            <a:off x="2173984" y="2561318"/>
            <a:ext cx="614363"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37" name="Straight Connector 136">
            <a:extLst>
              <a:ext uri="{FF2B5EF4-FFF2-40B4-BE49-F238E27FC236}">
                <a16:creationId xmlns:a16="http://schemas.microsoft.com/office/drawing/2014/main" id="{271983CE-A81F-4980-8D31-7211E10698FB}"/>
              </a:ext>
            </a:extLst>
          </p:cNvPr>
          <p:cNvCxnSpPr/>
          <p:nvPr/>
        </p:nvCxnSpPr>
        <p:spPr>
          <a:xfrm>
            <a:off x="2515296" y="2739118"/>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40" name="Straight Connector 139">
            <a:extLst>
              <a:ext uri="{FF2B5EF4-FFF2-40B4-BE49-F238E27FC236}">
                <a16:creationId xmlns:a16="http://schemas.microsoft.com/office/drawing/2014/main" id="{16228E99-598C-405C-A7CC-3426B4CDE4B8}"/>
              </a:ext>
            </a:extLst>
          </p:cNvPr>
          <p:cNvCxnSpPr/>
          <p:nvPr/>
        </p:nvCxnSpPr>
        <p:spPr>
          <a:xfrm>
            <a:off x="2515296" y="2378756"/>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41" name="Straight Connector 140">
            <a:extLst>
              <a:ext uri="{FF2B5EF4-FFF2-40B4-BE49-F238E27FC236}">
                <a16:creationId xmlns:a16="http://schemas.microsoft.com/office/drawing/2014/main" id="{A8BD12E0-AEF2-4540-873D-FB076BB0F71C}"/>
              </a:ext>
            </a:extLst>
          </p:cNvPr>
          <p:cNvCxnSpPr/>
          <p:nvPr/>
        </p:nvCxnSpPr>
        <p:spPr>
          <a:xfrm>
            <a:off x="2154933" y="2810556"/>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44" name="Elbow Connector 143">
            <a:extLst>
              <a:ext uri="{FF2B5EF4-FFF2-40B4-BE49-F238E27FC236}">
                <a16:creationId xmlns:a16="http://schemas.microsoft.com/office/drawing/2014/main" id="{08C90CF8-472B-4DF2-AA06-77BB51A88A4E}"/>
              </a:ext>
            </a:extLst>
          </p:cNvPr>
          <p:cNvCxnSpPr/>
          <p:nvPr/>
        </p:nvCxnSpPr>
        <p:spPr>
          <a:xfrm rot="16200000" flipH="1">
            <a:off x="2100959" y="2091419"/>
            <a:ext cx="288925" cy="288925"/>
          </a:xfrm>
          <a:prstGeom prst="bentConnector3">
            <a:avLst>
              <a:gd name="adj1" fmla="val 19985"/>
            </a:avLst>
          </a:prstGeom>
          <a:ln w="1905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51224" name="Group 102"/>
          <p:cNvGrpSpPr>
            <a:grpSpLocks/>
          </p:cNvGrpSpPr>
          <p:nvPr/>
        </p:nvGrpSpPr>
        <p:grpSpPr bwMode="auto">
          <a:xfrm>
            <a:off x="1875533" y="2078719"/>
            <a:ext cx="666750" cy="930275"/>
            <a:chOff x="693301" y="1733728"/>
            <a:chExt cx="665584" cy="929259"/>
          </a:xfrm>
        </p:grpSpPr>
        <p:sp>
          <p:nvSpPr>
            <p:cNvPr id="47" name="Rounded Rectangle 46">
              <a:extLst>
                <a:ext uri="{FF2B5EF4-FFF2-40B4-BE49-F238E27FC236}">
                  <a16:creationId xmlns:a16="http://schemas.microsoft.com/office/drawing/2014/main" id="{2BAC974C-D9BF-47D9-A56E-5F07FFAE67A7}"/>
                </a:ext>
              </a:extLst>
            </p:cNvPr>
            <p:cNvSpPr/>
            <p:nvPr/>
          </p:nvSpPr>
          <p:spPr>
            <a:xfrm>
              <a:off x="693301" y="1733728"/>
              <a:ext cx="294759" cy="261652"/>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51" name="Rounded Rectangle 50">
              <a:extLst>
                <a:ext uri="{FF2B5EF4-FFF2-40B4-BE49-F238E27FC236}">
                  <a16:creationId xmlns:a16="http://schemas.microsoft.com/office/drawing/2014/main" id="{25BF874A-5165-4779-A55A-BD23E10CB8AF}"/>
                </a:ext>
              </a:extLst>
            </p:cNvPr>
            <p:cNvSpPr/>
            <p:nvPr/>
          </p:nvSpPr>
          <p:spPr>
            <a:xfrm>
              <a:off x="693301" y="2066739"/>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52" name="Rounded Rectangle 51">
              <a:extLst>
                <a:ext uri="{FF2B5EF4-FFF2-40B4-BE49-F238E27FC236}">
                  <a16:creationId xmlns:a16="http://schemas.microsoft.com/office/drawing/2014/main" id="{BD26F162-F2B2-466E-91A8-57C0D9CFC3E1}"/>
                </a:ext>
              </a:extLst>
            </p:cNvPr>
            <p:cNvSpPr/>
            <p:nvPr/>
          </p:nvSpPr>
          <p:spPr>
            <a:xfrm>
              <a:off x="693301" y="2401336"/>
              <a:ext cx="294759" cy="261651"/>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53" name="Rounded Rectangle 52">
              <a:extLst>
                <a:ext uri="{FF2B5EF4-FFF2-40B4-BE49-F238E27FC236}">
                  <a16:creationId xmlns:a16="http://schemas.microsoft.com/office/drawing/2014/main" id="{111A4C03-7209-4EDF-B8C1-6514A505202C}"/>
                </a:ext>
              </a:extLst>
            </p:cNvPr>
            <p:cNvSpPr/>
            <p:nvPr/>
          </p:nvSpPr>
          <p:spPr>
            <a:xfrm>
              <a:off x="1064126" y="1890719"/>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57" name="Rounded Rectangle 56">
              <a:extLst>
                <a:ext uri="{FF2B5EF4-FFF2-40B4-BE49-F238E27FC236}">
                  <a16:creationId xmlns:a16="http://schemas.microsoft.com/office/drawing/2014/main" id="{A855237B-792B-4061-8D6A-EE5AC4EE6FA7}"/>
                </a:ext>
              </a:extLst>
            </p:cNvPr>
            <p:cNvSpPr/>
            <p:nvPr/>
          </p:nvSpPr>
          <p:spPr>
            <a:xfrm>
              <a:off x="1064126" y="2282403"/>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grpSp>
      <p:sp>
        <p:nvSpPr>
          <p:cNvPr id="36" name="Rounded Rectangle 35">
            <a:extLst>
              <a:ext uri="{FF2B5EF4-FFF2-40B4-BE49-F238E27FC236}">
                <a16:creationId xmlns:a16="http://schemas.microsoft.com/office/drawing/2014/main" id="{24C06DB0-687A-44D7-AFC3-689FAB6B7D3A}"/>
              </a:ext>
            </a:extLst>
          </p:cNvPr>
          <p:cNvSpPr/>
          <p:nvPr/>
        </p:nvSpPr>
        <p:spPr>
          <a:xfrm>
            <a:off x="2737049" y="2111360"/>
            <a:ext cx="2666597" cy="896010"/>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26" name="Text Box 3"/>
          <p:cNvSpPr txBox="1">
            <a:spLocks noChangeArrowheads="1"/>
          </p:cNvSpPr>
          <p:nvPr/>
        </p:nvSpPr>
        <p:spPr bwMode="auto">
          <a:xfrm>
            <a:off x="2603947" y="2215244"/>
            <a:ext cx="2640013" cy="723275"/>
          </a:xfrm>
          <a:prstGeom prst="rect">
            <a:avLst/>
          </a:prstGeom>
          <a:noFill/>
          <a:ln w="9525">
            <a:noFill/>
            <a:miter lim="800000"/>
            <a:headEnd/>
            <a:tailEnd/>
          </a:ln>
        </p:spPr>
        <p:txBody>
          <a:bodyPr wrap="square">
            <a:spAutoFit/>
          </a:bodyPr>
          <a:lstStyle/>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feedback (work performance)</a:t>
            </a:r>
          </a:p>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build &amp; maintain alliance</a:t>
            </a:r>
          </a:p>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empathy over feeling reactions</a:t>
            </a:r>
          </a:p>
        </p:txBody>
      </p:sp>
      <p:sp>
        <p:nvSpPr>
          <p:cNvPr id="54" name="Rounded Rectangle 53">
            <a:extLst>
              <a:ext uri="{FF2B5EF4-FFF2-40B4-BE49-F238E27FC236}">
                <a16:creationId xmlns:a16="http://schemas.microsoft.com/office/drawing/2014/main" id="{F5BE2578-9FB0-41C1-B742-8D165E03C001}"/>
              </a:ext>
            </a:extLst>
          </p:cNvPr>
          <p:cNvSpPr/>
          <p:nvPr/>
        </p:nvSpPr>
        <p:spPr>
          <a:xfrm>
            <a:off x="5906195" y="3520005"/>
            <a:ext cx="2433639" cy="1136020"/>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29" name="Text Box 3"/>
          <p:cNvSpPr txBox="1">
            <a:spLocks noChangeArrowheads="1"/>
          </p:cNvSpPr>
          <p:nvPr/>
        </p:nvSpPr>
        <p:spPr bwMode="auto">
          <a:xfrm>
            <a:off x="5980015" y="3699521"/>
            <a:ext cx="2218829" cy="723275"/>
          </a:xfrm>
          <a:prstGeom prst="rect">
            <a:avLst/>
          </a:prstGeom>
          <a:noFill/>
          <a:ln w="9525">
            <a:noFill/>
            <a:miter lim="800000"/>
            <a:headEnd/>
            <a:tailEnd/>
          </a:ln>
        </p:spPr>
        <p:txBody>
          <a:bodyPr wrap="square">
            <a:spAutoFit/>
          </a:bodyPr>
          <a:lstStyle/>
          <a:p>
            <a:pPr algn="ctr" eaLnBrk="1" hangingPunct="1">
              <a:spcAft>
                <a:spcPts val="600"/>
              </a:spcAft>
              <a:buClr>
                <a:schemeClr val="bg2"/>
              </a:buClr>
              <a:buSzPct val="70000"/>
              <a:buFont typeface="Wingdings" pitchFamily="2" charset="2"/>
              <a:buNone/>
            </a:pPr>
            <a:r>
              <a:rPr lang="en-GB" altLang="en-US" sz="1200" b="1" u="sng" dirty="0">
                <a:solidFill>
                  <a:schemeClr val="tx1"/>
                </a:solidFill>
                <a:latin typeface="Arial" panose="020B0604020202020204" pitchFamily="34" charset="0"/>
              </a:rPr>
              <a:t>Stress management</a:t>
            </a:r>
          </a:p>
          <a:p>
            <a:pPr algn="ctr" eaLnBrk="1" hangingPunct="1">
              <a:buClr>
                <a:schemeClr val="bg2"/>
              </a:buClr>
              <a:buSzPct val="70000"/>
              <a:buFont typeface="Wingdings" pitchFamily="2" charset="2"/>
              <a:buNone/>
            </a:pPr>
            <a:r>
              <a:rPr lang="en-GB" altLang="en-US" sz="1200" dirty="0">
                <a:solidFill>
                  <a:schemeClr val="tx1"/>
                </a:solidFill>
                <a:latin typeface="Arial" panose="020B0604020202020204" pitchFamily="34" charset="0"/>
              </a:rPr>
              <a:t>Stress/error/harm; </a:t>
            </a:r>
          </a:p>
          <a:p>
            <a:pPr algn="ctr" eaLnBrk="1" hangingPunct="1">
              <a:buClr>
                <a:schemeClr val="bg2"/>
              </a:buClr>
              <a:buSzPct val="70000"/>
              <a:buFont typeface="Wingdings" pitchFamily="2" charset="2"/>
              <a:buNone/>
            </a:pPr>
            <a:r>
              <a:rPr lang="en-GB" altLang="en-US" sz="1200" dirty="0">
                <a:solidFill>
                  <a:schemeClr val="tx1"/>
                </a:solidFill>
                <a:latin typeface="Arial" panose="020B0604020202020204" pitchFamily="34" charset="0"/>
              </a:rPr>
              <a:t>job satisfaction; retention.</a:t>
            </a:r>
          </a:p>
        </p:txBody>
      </p:sp>
      <p:cxnSp>
        <p:nvCxnSpPr>
          <p:cNvPr id="154" name="Straight Connector 153">
            <a:extLst>
              <a:ext uri="{FF2B5EF4-FFF2-40B4-BE49-F238E27FC236}">
                <a16:creationId xmlns:a16="http://schemas.microsoft.com/office/drawing/2014/main" id="{A738B112-09F9-4FE6-BB76-2AF5FA27A473}"/>
              </a:ext>
            </a:extLst>
          </p:cNvPr>
          <p:cNvCxnSpPr/>
          <p:nvPr/>
        </p:nvCxnSpPr>
        <p:spPr>
          <a:xfrm>
            <a:off x="2100958" y="4044508"/>
            <a:ext cx="814388"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55" name="Straight Connector 154">
            <a:extLst>
              <a:ext uri="{FF2B5EF4-FFF2-40B4-BE49-F238E27FC236}">
                <a16:creationId xmlns:a16="http://schemas.microsoft.com/office/drawing/2014/main" id="{5906E503-04F8-44B4-A86F-98EC150CC9B0}"/>
              </a:ext>
            </a:extLst>
          </p:cNvPr>
          <p:cNvCxnSpPr/>
          <p:nvPr/>
        </p:nvCxnSpPr>
        <p:spPr>
          <a:xfrm>
            <a:off x="2507358" y="3822258"/>
            <a:ext cx="266700" cy="0"/>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56" name="Straight Connector 155">
            <a:extLst>
              <a:ext uri="{FF2B5EF4-FFF2-40B4-BE49-F238E27FC236}">
                <a16:creationId xmlns:a16="http://schemas.microsoft.com/office/drawing/2014/main" id="{8BB3E977-9772-479A-8530-A266531D217C}"/>
              </a:ext>
            </a:extLst>
          </p:cNvPr>
          <p:cNvCxnSpPr/>
          <p:nvPr/>
        </p:nvCxnSpPr>
        <p:spPr>
          <a:xfrm flipV="1">
            <a:off x="2480372" y="4225484"/>
            <a:ext cx="434975" cy="9525"/>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57" name="Straight Connector 156">
            <a:extLst>
              <a:ext uri="{FF2B5EF4-FFF2-40B4-BE49-F238E27FC236}">
                <a16:creationId xmlns:a16="http://schemas.microsoft.com/office/drawing/2014/main" id="{C3A8DB07-F5F5-4CE2-86B4-7F6AADCB5A9E}"/>
              </a:ext>
            </a:extLst>
          </p:cNvPr>
          <p:cNvCxnSpPr/>
          <p:nvPr/>
        </p:nvCxnSpPr>
        <p:spPr>
          <a:xfrm>
            <a:off x="2116834" y="4460434"/>
            <a:ext cx="671513" cy="4763"/>
          </a:xfrm>
          <a:prstGeom prst="line">
            <a:avLst/>
          </a:prstGeom>
          <a:ln w="19050">
            <a:solidFill>
              <a:schemeClr val="tx1"/>
            </a:solidFill>
          </a:ln>
          <a:effectLst>
            <a:outerShdw blurRad="50800" dist="38100" dir="2700000" algn="tl" rotWithShape="0">
              <a:prstClr val="black">
                <a:alpha val="40000"/>
              </a:prstClr>
            </a:outerShdw>
          </a:effectLst>
        </p:spPr>
        <p:style>
          <a:lnRef idx="1">
            <a:schemeClr val="accent2"/>
          </a:lnRef>
          <a:fillRef idx="0">
            <a:schemeClr val="accent2"/>
          </a:fillRef>
          <a:effectRef idx="0">
            <a:schemeClr val="accent2"/>
          </a:effectRef>
          <a:fontRef idx="minor">
            <a:schemeClr val="tx1"/>
          </a:fontRef>
        </p:style>
      </p:cxnSp>
      <p:cxnSp>
        <p:nvCxnSpPr>
          <p:cNvPr id="158" name="Elbow Connector 157">
            <a:extLst>
              <a:ext uri="{FF2B5EF4-FFF2-40B4-BE49-F238E27FC236}">
                <a16:creationId xmlns:a16="http://schemas.microsoft.com/office/drawing/2014/main" id="{4A7C6FB2-4D56-47A3-BDD2-7F04D7F088E9}"/>
              </a:ext>
            </a:extLst>
          </p:cNvPr>
          <p:cNvCxnSpPr/>
          <p:nvPr/>
        </p:nvCxnSpPr>
        <p:spPr>
          <a:xfrm rot="16200000" flipH="1">
            <a:off x="2131915" y="3557940"/>
            <a:ext cx="287338" cy="288925"/>
          </a:xfrm>
          <a:prstGeom prst="bentConnector3">
            <a:avLst>
              <a:gd name="adj1" fmla="val 19985"/>
            </a:avLst>
          </a:prstGeom>
          <a:ln w="19050">
            <a:solidFill>
              <a:schemeClr val="tx1"/>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nvGrpSpPr>
          <p:cNvPr id="51235" name="Group 102"/>
          <p:cNvGrpSpPr>
            <a:grpSpLocks/>
          </p:cNvGrpSpPr>
          <p:nvPr/>
        </p:nvGrpSpPr>
        <p:grpSpPr bwMode="auto">
          <a:xfrm>
            <a:off x="1880296" y="3544447"/>
            <a:ext cx="666750" cy="930275"/>
            <a:chOff x="693301" y="1733728"/>
            <a:chExt cx="665584" cy="929259"/>
          </a:xfrm>
        </p:grpSpPr>
        <p:sp>
          <p:nvSpPr>
            <p:cNvPr id="160" name="Rounded Rectangle 159">
              <a:extLst>
                <a:ext uri="{FF2B5EF4-FFF2-40B4-BE49-F238E27FC236}">
                  <a16:creationId xmlns:a16="http://schemas.microsoft.com/office/drawing/2014/main" id="{1C3338A4-85AC-4061-9AE2-8E5080B434BF}"/>
                </a:ext>
              </a:extLst>
            </p:cNvPr>
            <p:cNvSpPr/>
            <p:nvPr/>
          </p:nvSpPr>
          <p:spPr>
            <a:xfrm>
              <a:off x="693301" y="1733728"/>
              <a:ext cx="294759" cy="261651"/>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1" name="Rounded Rectangle 160">
              <a:extLst>
                <a:ext uri="{FF2B5EF4-FFF2-40B4-BE49-F238E27FC236}">
                  <a16:creationId xmlns:a16="http://schemas.microsoft.com/office/drawing/2014/main" id="{E2CDCE96-34EC-4F0A-A67E-5E514B078B0A}"/>
                </a:ext>
              </a:extLst>
            </p:cNvPr>
            <p:cNvSpPr/>
            <p:nvPr/>
          </p:nvSpPr>
          <p:spPr>
            <a:xfrm>
              <a:off x="693301" y="2066739"/>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2" name="Rounded Rectangle 161">
              <a:extLst>
                <a:ext uri="{FF2B5EF4-FFF2-40B4-BE49-F238E27FC236}">
                  <a16:creationId xmlns:a16="http://schemas.microsoft.com/office/drawing/2014/main" id="{CFC15B2F-0E4A-4494-B77E-052562F9B2E7}"/>
                </a:ext>
              </a:extLst>
            </p:cNvPr>
            <p:cNvSpPr/>
            <p:nvPr/>
          </p:nvSpPr>
          <p:spPr>
            <a:xfrm>
              <a:off x="693301" y="2401335"/>
              <a:ext cx="294759" cy="261652"/>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3" name="Rounded Rectangle 162">
              <a:extLst>
                <a:ext uri="{FF2B5EF4-FFF2-40B4-BE49-F238E27FC236}">
                  <a16:creationId xmlns:a16="http://schemas.microsoft.com/office/drawing/2014/main" id="{C0447283-2B4E-43A2-B0D1-01FFF01A7A17}"/>
                </a:ext>
              </a:extLst>
            </p:cNvPr>
            <p:cNvSpPr/>
            <p:nvPr/>
          </p:nvSpPr>
          <p:spPr>
            <a:xfrm>
              <a:off x="1064126" y="1890718"/>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164" name="Rounded Rectangle 163">
              <a:extLst>
                <a:ext uri="{FF2B5EF4-FFF2-40B4-BE49-F238E27FC236}">
                  <a16:creationId xmlns:a16="http://schemas.microsoft.com/office/drawing/2014/main" id="{28578CD0-08BF-4457-9633-633D68EE9269}"/>
                </a:ext>
              </a:extLst>
            </p:cNvPr>
            <p:cNvSpPr/>
            <p:nvPr/>
          </p:nvSpPr>
          <p:spPr>
            <a:xfrm>
              <a:off x="1064126" y="2282403"/>
              <a:ext cx="294759" cy="263237"/>
            </a:xfrm>
            <a:prstGeom prst="roundRect">
              <a:avLst/>
            </a:prstGeom>
            <a:solidFill>
              <a:srgbClr val="0000FF"/>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grpSp>
      <p:sp>
        <p:nvSpPr>
          <p:cNvPr id="37" name="Rounded Rectangle 36">
            <a:extLst>
              <a:ext uri="{FF2B5EF4-FFF2-40B4-BE49-F238E27FC236}">
                <a16:creationId xmlns:a16="http://schemas.microsoft.com/office/drawing/2014/main" id="{0F011816-8447-427E-810C-40CA070F0B10}"/>
              </a:ext>
            </a:extLst>
          </p:cNvPr>
          <p:cNvSpPr/>
          <p:nvPr/>
        </p:nvSpPr>
        <p:spPr>
          <a:xfrm>
            <a:off x="2763633" y="3520004"/>
            <a:ext cx="2640013" cy="1111879"/>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37" name="Text Box 3"/>
          <p:cNvSpPr txBox="1">
            <a:spLocks noChangeArrowheads="1"/>
          </p:cNvSpPr>
          <p:nvPr/>
        </p:nvSpPr>
        <p:spPr bwMode="auto">
          <a:xfrm>
            <a:off x="2623246" y="3630571"/>
            <a:ext cx="2810562" cy="946413"/>
          </a:xfrm>
          <a:prstGeom prst="rect">
            <a:avLst/>
          </a:prstGeom>
          <a:noFill/>
          <a:ln w="9525">
            <a:noFill/>
            <a:miter lim="800000"/>
            <a:headEnd/>
            <a:tailEnd/>
          </a:ln>
        </p:spPr>
        <p:txBody>
          <a:bodyPr wrap="square">
            <a:spAutoFit/>
          </a:bodyPr>
          <a:lstStyle/>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clinical/patient/work focus</a:t>
            </a:r>
          </a:p>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provide social support</a:t>
            </a:r>
          </a:p>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caseload monitoring</a:t>
            </a:r>
          </a:p>
          <a:p>
            <a:pPr marL="350838" indent="-171450" eaLnBrk="1" hangingPunct="1">
              <a:spcBef>
                <a:spcPts val="3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address inter-personal problems</a:t>
            </a:r>
          </a:p>
        </p:txBody>
      </p:sp>
      <p:cxnSp>
        <p:nvCxnSpPr>
          <p:cNvPr id="249" name="Elbow Connector 248">
            <a:extLst>
              <a:ext uri="{FF2B5EF4-FFF2-40B4-BE49-F238E27FC236}">
                <a16:creationId xmlns:a16="http://schemas.microsoft.com/office/drawing/2014/main" id="{13CB6640-597A-4807-AA11-06B9B53ED769}"/>
              </a:ext>
            </a:extLst>
          </p:cNvPr>
          <p:cNvCxnSpPr>
            <a:cxnSpLocks/>
          </p:cNvCxnSpPr>
          <p:nvPr/>
        </p:nvCxnSpPr>
        <p:spPr>
          <a:xfrm flipV="1">
            <a:off x="6723090" y="4817078"/>
            <a:ext cx="2103956" cy="772635"/>
          </a:xfrm>
          <a:prstGeom prst="bentConnector3">
            <a:avLst>
              <a:gd name="adj1" fmla="val 50000"/>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58" name="Rounded Rectangle 57">
            <a:extLst>
              <a:ext uri="{FF2B5EF4-FFF2-40B4-BE49-F238E27FC236}">
                <a16:creationId xmlns:a16="http://schemas.microsoft.com/office/drawing/2014/main" id="{33525965-59E7-427F-8553-F1F631FE65A2}"/>
              </a:ext>
            </a:extLst>
          </p:cNvPr>
          <p:cNvSpPr/>
          <p:nvPr/>
        </p:nvSpPr>
        <p:spPr>
          <a:xfrm>
            <a:off x="5973576" y="5001904"/>
            <a:ext cx="2366257" cy="1174347"/>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42" name="Text Box 3"/>
          <p:cNvSpPr txBox="1">
            <a:spLocks noChangeArrowheads="1"/>
          </p:cNvSpPr>
          <p:nvPr/>
        </p:nvSpPr>
        <p:spPr bwMode="auto">
          <a:xfrm>
            <a:off x="5899569" y="5012021"/>
            <a:ext cx="2484862" cy="1092222"/>
          </a:xfrm>
          <a:prstGeom prst="rect">
            <a:avLst/>
          </a:prstGeom>
          <a:noFill/>
          <a:ln w="9525">
            <a:noFill/>
            <a:miter lim="800000"/>
            <a:headEnd/>
            <a:tailEnd/>
          </a:ln>
        </p:spPr>
        <p:txBody>
          <a:bodyPr wrap="square">
            <a:spAutoFit/>
          </a:bodyPr>
          <a:lstStyle/>
          <a:p>
            <a:pPr algn="ctr" eaLnBrk="1" hangingPunct="1">
              <a:lnSpc>
                <a:spcPct val="110000"/>
              </a:lnSpc>
              <a:buClr>
                <a:schemeClr val="bg2"/>
              </a:buClr>
              <a:buSzPct val="70000"/>
              <a:buFont typeface="Wingdings" pitchFamily="2" charset="2"/>
              <a:buNone/>
            </a:pPr>
            <a:r>
              <a:rPr lang="en-US" altLang="en-US" sz="1200" b="1" u="sng" dirty="0">
                <a:solidFill>
                  <a:schemeClr val="tx1"/>
                </a:solidFill>
                <a:latin typeface="Arial" panose="020B0604020202020204" pitchFamily="34" charset="0"/>
              </a:rPr>
              <a:t>‘Coping strategy </a:t>
            </a:r>
            <a:br>
              <a:rPr lang="en-US" altLang="en-US" sz="1200" b="1" u="sng" dirty="0">
                <a:solidFill>
                  <a:schemeClr val="tx1"/>
                </a:solidFill>
                <a:latin typeface="Arial" panose="020B0604020202020204" pitchFamily="34" charset="0"/>
              </a:rPr>
            </a:br>
            <a:r>
              <a:rPr lang="en-US" altLang="en-US" sz="1200" b="1" u="sng" dirty="0">
                <a:solidFill>
                  <a:schemeClr val="tx1"/>
                </a:solidFill>
                <a:latin typeface="Arial" panose="020B0604020202020204" pitchFamily="34" charset="0"/>
              </a:rPr>
              <a:t>enhancement’</a:t>
            </a:r>
          </a:p>
          <a:p>
            <a:pPr algn="ctr" eaLnBrk="1" hangingPunct="1">
              <a:lnSpc>
                <a:spcPct val="110000"/>
              </a:lnSpc>
              <a:buClr>
                <a:schemeClr val="bg2"/>
              </a:buClr>
              <a:buSzPct val="70000"/>
              <a:buFont typeface="Wingdings" pitchFamily="2" charset="2"/>
              <a:buNone/>
            </a:pPr>
            <a:r>
              <a:rPr lang="en-US" altLang="en-US" sz="1200" dirty="0">
                <a:solidFill>
                  <a:schemeClr val="tx1"/>
                </a:solidFill>
                <a:latin typeface="Arial" panose="020B0604020202020204" pitchFamily="34" charset="0"/>
              </a:rPr>
              <a:t>(    competencies; work/profession commitment; critical thinking;    burnout)</a:t>
            </a:r>
          </a:p>
        </p:txBody>
      </p:sp>
      <p:sp>
        <p:nvSpPr>
          <p:cNvPr id="38" name="Rounded Rectangle 37">
            <a:extLst>
              <a:ext uri="{FF2B5EF4-FFF2-40B4-BE49-F238E27FC236}">
                <a16:creationId xmlns:a16="http://schemas.microsoft.com/office/drawing/2014/main" id="{75337025-7A61-4D1E-9461-161E8797E289}"/>
              </a:ext>
            </a:extLst>
          </p:cNvPr>
          <p:cNvSpPr/>
          <p:nvPr/>
        </p:nvSpPr>
        <p:spPr>
          <a:xfrm>
            <a:off x="2748904" y="5054243"/>
            <a:ext cx="2660650" cy="1022349"/>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51244" name="Text Box 3"/>
          <p:cNvSpPr txBox="1">
            <a:spLocks noChangeArrowheads="1"/>
          </p:cNvSpPr>
          <p:nvPr/>
        </p:nvSpPr>
        <p:spPr bwMode="auto">
          <a:xfrm>
            <a:off x="2615310" y="5150753"/>
            <a:ext cx="2720924" cy="882293"/>
          </a:xfrm>
          <a:prstGeom prst="rect">
            <a:avLst/>
          </a:prstGeom>
          <a:noFill/>
          <a:ln w="9525">
            <a:noFill/>
            <a:miter lim="800000"/>
            <a:headEnd/>
            <a:tailEnd/>
          </a:ln>
        </p:spPr>
        <p:txBody>
          <a:bodyPr wrap="square">
            <a:spAutoFit/>
          </a:bodyPr>
          <a:lstStyle/>
          <a:p>
            <a:pPr marL="350838" indent="-171450" eaLnBrk="1" hangingPunct="1">
              <a:spcBef>
                <a:spcPts val="2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advice &amp; guidance (coping &amp; competencies)</a:t>
            </a:r>
          </a:p>
          <a:p>
            <a:pPr marL="350838" indent="-171450" eaLnBrk="1" hangingPunct="1">
              <a:spcBef>
                <a:spcPts val="2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foster social support elicitation</a:t>
            </a:r>
          </a:p>
          <a:p>
            <a:pPr marL="350838" indent="-171450" eaLnBrk="1" hangingPunct="1">
              <a:spcBef>
                <a:spcPts val="200"/>
              </a:spcBef>
              <a:buClr>
                <a:schemeClr val="tx1"/>
              </a:buClr>
              <a:buSzPct val="150000"/>
              <a:buFont typeface="Arial" panose="020B0604020202020204" pitchFamily="34" charset="0"/>
              <a:buChar char="•"/>
            </a:pPr>
            <a:r>
              <a:rPr lang="en-US" altLang="en-US" sz="1200" dirty="0">
                <a:solidFill>
                  <a:schemeClr val="tx1"/>
                </a:solidFill>
                <a:latin typeface="Arial" panose="020B0604020202020204" pitchFamily="34" charset="0"/>
              </a:rPr>
              <a:t>clarify/challenge feelings</a:t>
            </a:r>
          </a:p>
        </p:txBody>
      </p:sp>
      <p:sp>
        <p:nvSpPr>
          <p:cNvPr id="51245" name="TextBox 259"/>
          <p:cNvSpPr txBox="1">
            <a:spLocks noChangeArrowheads="1"/>
          </p:cNvSpPr>
          <p:nvPr/>
        </p:nvSpPr>
        <p:spPr bwMode="auto">
          <a:xfrm>
            <a:off x="2980781" y="1495068"/>
            <a:ext cx="2119163" cy="338554"/>
          </a:xfrm>
          <a:prstGeom prst="rect">
            <a:avLst/>
          </a:prstGeom>
          <a:noFill/>
          <a:ln w="9525">
            <a:noFill/>
            <a:miter lim="800000"/>
            <a:headEnd/>
            <a:tailEnd/>
          </a:ln>
        </p:spPr>
        <p:txBody>
          <a:bodyPr wrap="square">
            <a:spAutoFit/>
          </a:bodyPr>
          <a:lstStyle/>
          <a:p>
            <a:pPr algn="ctr" eaLnBrk="1" hangingPunct="1"/>
            <a:r>
              <a:rPr lang="en-GB" altLang="en-US" sz="1600" b="1" dirty="0">
                <a:solidFill>
                  <a:schemeClr val="tx1"/>
                </a:solidFill>
                <a:latin typeface="Arial" panose="020B0604020202020204" pitchFamily="34" charset="0"/>
              </a:rPr>
              <a:t>Process (methods)</a:t>
            </a:r>
          </a:p>
        </p:txBody>
      </p:sp>
      <p:sp>
        <p:nvSpPr>
          <p:cNvPr id="51246" name="TextBox 260"/>
          <p:cNvSpPr txBox="1">
            <a:spLocks noChangeArrowheads="1"/>
          </p:cNvSpPr>
          <p:nvPr/>
        </p:nvSpPr>
        <p:spPr bwMode="auto">
          <a:xfrm>
            <a:off x="6036048" y="1499831"/>
            <a:ext cx="1914525" cy="338554"/>
          </a:xfrm>
          <a:prstGeom prst="rect">
            <a:avLst/>
          </a:prstGeom>
          <a:noFill/>
          <a:ln w="9525">
            <a:noFill/>
            <a:miter lim="800000"/>
            <a:headEnd/>
            <a:tailEnd/>
          </a:ln>
        </p:spPr>
        <p:txBody>
          <a:bodyPr>
            <a:spAutoFit/>
          </a:bodyPr>
          <a:lstStyle/>
          <a:p>
            <a:pPr algn="ctr" eaLnBrk="1" hangingPunct="1"/>
            <a:r>
              <a:rPr lang="en-GB" altLang="en-US" sz="1600" b="1" dirty="0">
                <a:solidFill>
                  <a:schemeClr val="tx1"/>
                </a:solidFill>
                <a:latin typeface="Arial" panose="020B0604020202020204" pitchFamily="34" charset="0"/>
              </a:rPr>
              <a:t>Outcome </a:t>
            </a:r>
          </a:p>
        </p:txBody>
      </p:sp>
      <p:sp>
        <p:nvSpPr>
          <p:cNvPr id="51247" name="TextBox 261"/>
          <p:cNvSpPr txBox="1">
            <a:spLocks noChangeArrowheads="1"/>
          </p:cNvSpPr>
          <p:nvPr/>
        </p:nvSpPr>
        <p:spPr bwMode="auto">
          <a:xfrm>
            <a:off x="9239946" y="1495068"/>
            <a:ext cx="1168400" cy="338554"/>
          </a:xfrm>
          <a:prstGeom prst="rect">
            <a:avLst/>
          </a:prstGeom>
          <a:noFill/>
          <a:ln w="9525">
            <a:noFill/>
            <a:miter lim="800000"/>
            <a:headEnd/>
            <a:tailEnd/>
          </a:ln>
        </p:spPr>
        <p:txBody>
          <a:bodyPr>
            <a:spAutoFit/>
          </a:bodyPr>
          <a:lstStyle/>
          <a:p>
            <a:pPr algn="ctr" eaLnBrk="1" hangingPunct="1"/>
            <a:r>
              <a:rPr lang="en-GB" altLang="en-US" sz="1600" b="1" dirty="0">
                <a:solidFill>
                  <a:schemeClr val="tx1"/>
                </a:solidFill>
                <a:latin typeface="Arial" panose="020B0604020202020204" pitchFamily="34" charset="0"/>
              </a:rPr>
              <a:t>Purpose</a:t>
            </a:r>
          </a:p>
        </p:txBody>
      </p:sp>
      <p:sp>
        <p:nvSpPr>
          <p:cNvPr id="100" name="Up Arrow 99">
            <a:extLst>
              <a:ext uri="{FF2B5EF4-FFF2-40B4-BE49-F238E27FC236}">
                <a16:creationId xmlns:a16="http://schemas.microsoft.com/office/drawing/2014/main" id="{D8BE0204-1A4A-48C3-87DA-AFDA625ED083}"/>
              </a:ext>
            </a:extLst>
          </p:cNvPr>
          <p:cNvSpPr/>
          <p:nvPr/>
        </p:nvSpPr>
        <p:spPr>
          <a:xfrm flipH="1">
            <a:off x="6636733" y="5513548"/>
            <a:ext cx="83517" cy="1277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8000" dirty="0">
              <a:solidFill>
                <a:srgbClr val="FFFFFF"/>
              </a:solidFill>
              <a:latin typeface="Arial" panose="020B0604020202020204" pitchFamily="34" charset="0"/>
              <a:cs typeface="Arial" panose="020B0604020202020204" pitchFamily="34" charset="0"/>
            </a:endParaRPr>
          </a:p>
        </p:txBody>
      </p:sp>
      <p:cxnSp>
        <p:nvCxnSpPr>
          <p:cNvPr id="78" name="Straight Arrow Connector 77">
            <a:extLst>
              <a:ext uri="{FF2B5EF4-FFF2-40B4-BE49-F238E27FC236}">
                <a16:creationId xmlns:a16="http://schemas.microsoft.com/office/drawing/2014/main" id="{FCF535DC-4DF0-4C7F-B935-F8D8EA8B3D15}"/>
              </a:ext>
            </a:extLst>
          </p:cNvPr>
          <p:cNvCxnSpPr>
            <a:cxnSpLocks/>
          </p:cNvCxnSpPr>
          <p:nvPr/>
        </p:nvCxnSpPr>
        <p:spPr>
          <a:xfrm>
            <a:off x="5459984" y="2559365"/>
            <a:ext cx="399339" cy="0"/>
          </a:xfrm>
          <a:prstGeom prst="straightConnector1">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3" name="Rectangle 82">
            <a:extLst>
              <a:ext uri="{FF2B5EF4-FFF2-40B4-BE49-F238E27FC236}">
                <a16:creationId xmlns:a16="http://schemas.microsoft.com/office/drawing/2014/main" id="{E5ABE0EE-FB95-B545-B50C-93AFF9BFBC09}"/>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22</a:t>
            </a:r>
            <a:endParaRPr lang="en-US" sz="1600" dirty="0">
              <a:solidFill>
                <a:schemeClr val="tx1"/>
              </a:solidFill>
            </a:endParaRPr>
          </a:p>
        </p:txBody>
      </p:sp>
      <p:sp>
        <p:nvSpPr>
          <p:cNvPr id="7" name="Rectangle 6">
            <a:extLst>
              <a:ext uri="{FF2B5EF4-FFF2-40B4-BE49-F238E27FC236}">
                <a16:creationId xmlns:a16="http://schemas.microsoft.com/office/drawing/2014/main" id="{CCE08C8C-B993-4144-BD40-FD61B7B2F51A}"/>
              </a:ext>
            </a:extLst>
          </p:cNvPr>
          <p:cNvSpPr/>
          <p:nvPr/>
        </p:nvSpPr>
        <p:spPr>
          <a:xfrm>
            <a:off x="1754741" y="1484784"/>
            <a:ext cx="1096775" cy="338554"/>
          </a:xfrm>
          <a:prstGeom prst="rect">
            <a:avLst/>
          </a:prstGeom>
        </p:spPr>
        <p:txBody>
          <a:bodyPr wrap="none">
            <a:spAutoFit/>
          </a:bodyPr>
          <a:lstStyle/>
          <a:p>
            <a:r>
              <a:rPr lang="en-GB" altLang="en-US" sz="1600" b="1" dirty="0">
                <a:solidFill>
                  <a:schemeClr val="tx1"/>
                </a:solidFill>
                <a:latin typeface="Arial" panose="020B0604020202020204" pitchFamily="34" charset="0"/>
              </a:rPr>
              <a:t>Structure</a:t>
            </a:r>
            <a:endParaRPr lang="en-US" sz="1600" dirty="0"/>
          </a:p>
        </p:txBody>
      </p:sp>
      <p:cxnSp>
        <p:nvCxnSpPr>
          <p:cNvPr id="108" name="Straight Arrow Connector 107">
            <a:extLst>
              <a:ext uri="{FF2B5EF4-FFF2-40B4-BE49-F238E27FC236}">
                <a16:creationId xmlns:a16="http://schemas.microsoft.com/office/drawing/2014/main" id="{357CA03B-109B-5A4A-BC1C-1A1274EC7779}"/>
              </a:ext>
            </a:extLst>
          </p:cNvPr>
          <p:cNvCxnSpPr>
            <a:cxnSpLocks/>
          </p:cNvCxnSpPr>
          <p:nvPr/>
        </p:nvCxnSpPr>
        <p:spPr>
          <a:xfrm>
            <a:off x="5458876" y="4111845"/>
            <a:ext cx="399339" cy="0"/>
          </a:xfrm>
          <a:prstGeom prst="straightConnector1">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A50A1829-EB1C-E141-899C-9E1BAD6F1B19}"/>
              </a:ext>
            </a:extLst>
          </p:cNvPr>
          <p:cNvCxnSpPr>
            <a:cxnSpLocks/>
          </p:cNvCxnSpPr>
          <p:nvPr/>
        </p:nvCxnSpPr>
        <p:spPr>
          <a:xfrm>
            <a:off x="8412312" y="4075943"/>
            <a:ext cx="399339" cy="0"/>
          </a:xfrm>
          <a:prstGeom prst="straightConnector1">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0BACC2EA-97F3-764E-A6A8-103D49938642}"/>
              </a:ext>
            </a:extLst>
          </p:cNvPr>
          <p:cNvCxnSpPr>
            <a:cxnSpLocks/>
          </p:cNvCxnSpPr>
          <p:nvPr/>
        </p:nvCxnSpPr>
        <p:spPr>
          <a:xfrm>
            <a:off x="5496403" y="5641331"/>
            <a:ext cx="399339" cy="0"/>
          </a:xfrm>
          <a:prstGeom prst="straightConnector1">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0" name="Elbow Connector 119">
            <a:extLst>
              <a:ext uri="{FF2B5EF4-FFF2-40B4-BE49-F238E27FC236}">
                <a16:creationId xmlns:a16="http://schemas.microsoft.com/office/drawing/2014/main" id="{8C8C464B-9BAF-8C49-A6A5-5ED771C40582}"/>
              </a:ext>
            </a:extLst>
          </p:cNvPr>
          <p:cNvCxnSpPr>
            <a:cxnSpLocks/>
          </p:cNvCxnSpPr>
          <p:nvPr/>
        </p:nvCxnSpPr>
        <p:spPr>
          <a:xfrm>
            <a:off x="6736342" y="3017101"/>
            <a:ext cx="2063367" cy="400137"/>
          </a:xfrm>
          <a:prstGeom prst="bentConnector3">
            <a:avLst>
              <a:gd name="adj1" fmla="val 50000"/>
            </a:avLst>
          </a:prstGeom>
          <a:ln w="19050">
            <a:solidFill>
              <a:schemeClr val="tx1"/>
            </a:solidFill>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25" name="Rounded Rectangle 124">
            <a:extLst>
              <a:ext uri="{FF2B5EF4-FFF2-40B4-BE49-F238E27FC236}">
                <a16:creationId xmlns:a16="http://schemas.microsoft.com/office/drawing/2014/main" id="{F7A68947-1990-3C46-9859-C64B95C1A3BC}"/>
              </a:ext>
            </a:extLst>
          </p:cNvPr>
          <p:cNvSpPr/>
          <p:nvPr/>
        </p:nvSpPr>
        <p:spPr>
          <a:xfrm>
            <a:off x="5906194" y="1982401"/>
            <a:ext cx="2433639" cy="1181100"/>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126" name="Text Box 3">
            <a:extLst>
              <a:ext uri="{FF2B5EF4-FFF2-40B4-BE49-F238E27FC236}">
                <a16:creationId xmlns:a16="http://schemas.microsoft.com/office/drawing/2014/main" id="{2250B28A-6418-4544-A6D2-6B9C26F08DB9}"/>
              </a:ext>
            </a:extLst>
          </p:cNvPr>
          <p:cNvSpPr txBox="1">
            <a:spLocks noChangeArrowheads="1"/>
          </p:cNvSpPr>
          <p:nvPr/>
        </p:nvSpPr>
        <p:spPr bwMode="auto">
          <a:xfrm>
            <a:off x="5986364" y="2029620"/>
            <a:ext cx="2281534" cy="1092607"/>
          </a:xfrm>
          <a:prstGeom prst="rect">
            <a:avLst/>
          </a:prstGeom>
          <a:noFill/>
          <a:ln w="9525">
            <a:noFill/>
            <a:miter lim="800000"/>
            <a:headEnd/>
            <a:tailEnd/>
          </a:ln>
        </p:spPr>
        <p:txBody>
          <a:bodyPr wrap="square">
            <a:spAutoFit/>
          </a:bodyPr>
          <a:lstStyle/>
          <a:p>
            <a:pPr algn="ctr" eaLnBrk="1" hangingPunct="1">
              <a:spcAft>
                <a:spcPts val="600"/>
              </a:spcAft>
              <a:buClr>
                <a:schemeClr val="bg2"/>
              </a:buClr>
              <a:buSzPct val="70000"/>
              <a:buFont typeface="Wingdings" pitchFamily="2" charset="2"/>
              <a:buNone/>
            </a:pPr>
            <a:r>
              <a:rPr lang="en-US" altLang="en-US" sz="1200" b="1" u="sng" dirty="0">
                <a:solidFill>
                  <a:schemeClr val="tx1"/>
                </a:solidFill>
                <a:latin typeface="Arial" panose="020B0604020202020204" pitchFamily="34" charset="0"/>
              </a:rPr>
              <a:t>Maintaining morale </a:t>
            </a:r>
          </a:p>
          <a:p>
            <a:pPr algn="ctr" eaLnBrk="1" hangingPunct="1">
              <a:buClr>
                <a:schemeClr val="bg2"/>
              </a:buClr>
              <a:buSzPct val="70000"/>
              <a:buFont typeface="Wingdings" pitchFamily="2" charset="2"/>
              <a:buNone/>
            </a:pPr>
            <a:r>
              <a:rPr lang="en-US" altLang="en-US" sz="1200" dirty="0">
                <a:solidFill>
                  <a:schemeClr val="tx1"/>
                </a:solidFill>
                <a:latin typeface="Arial" panose="020B0604020202020204" pitchFamily="34" charset="0"/>
              </a:rPr>
              <a:t>well-being; confidence; group cohesion; relationships (trust; cooperation); Organizational: meta-supervision example.</a:t>
            </a:r>
          </a:p>
        </p:txBody>
      </p:sp>
      <p:sp>
        <p:nvSpPr>
          <p:cNvPr id="68" name="Up Arrow 67">
            <a:extLst>
              <a:ext uri="{FF2B5EF4-FFF2-40B4-BE49-F238E27FC236}">
                <a16:creationId xmlns:a16="http://schemas.microsoft.com/office/drawing/2014/main" id="{42C89165-B20F-BF4E-AA71-1A08F6CD6867}"/>
              </a:ext>
            </a:extLst>
          </p:cNvPr>
          <p:cNvSpPr/>
          <p:nvPr/>
        </p:nvSpPr>
        <p:spPr>
          <a:xfrm rot="10800000" flipH="1">
            <a:off x="7320137" y="5903170"/>
            <a:ext cx="83517" cy="1277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8000" dirty="0">
              <a:solidFill>
                <a:srgbClr val="FFFFFF"/>
              </a:solidFill>
              <a:latin typeface="Arial" panose="020B0604020202020204" pitchFamily="34" charset="0"/>
              <a:cs typeface="Arial" panose="020B0604020202020204" pitchFamily="34" charset="0"/>
            </a:endParaRPr>
          </a:p>
        </p:txBody>
      </p:sp>
      <p:sp>
        <p:nvSpPr>
          <p:cNvPr id="70" name="Up Arrow 69">
            <a:extLst>
              <a:ext uri="{FF2B5EF4-FFF2-40B4-BE49-F238E27FC236}">
                <a16:creationId xmlns:a16="http://schemas.microsoft.com/office/drawing/2014/main" id="{84CCE903-7F82-D947-8A69-009439786799}"/>
              </a:ext>
            </a:extLst>
          </p:cNvPr>
          <p:cNvSpPr/>
          <p:nvPr/>
        </p:nvSpPr>
        <p:spPr>
          <a:xfrm flipH="1">
            <a:off x="6078774" y="4229071"/>
            <a:ext cx="83517" cy="1277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8000" dirty="0">
              <a:solidFill>
                <a:srgbClr val="FFFFFF"/>
              </a:solidFill>
              <a:latin typeface="Arial" panose="020B0604020202020204" pitchFamily="34" charset="0"/>
              <a:cs typeface="Arial" panose="020B0604020202020204" pitchFamily="34" charset="0"/>
            </a:endParaRPr>
          </a:p>
        </p:txBody>
      </p:sp>
      <p:sp>
        <p:nvSpPr>
          <p:cNvPr id="71" name="Up Arrow 70">
            <a:extLst>
              <a:ext uri="{FF2B5EF4-FFF2-40B4-BE49-F238E27FC236}">
                <a16:creationId xmlns:a16="http://schemas.microsoft.com/office/drawing/2014/main" id="{439886FE-AB30-144F-B0FF-1E108F8717FF}"/>
              </a:ext>
            </a:extLst>
          </p:cNvPr>
          <p:cNvSpPr/>
          <p:nvPr/>
        </p:nvSpPr>
        <p:spPr>
          <a:xfrm rot="10800000" flipH="1">
            <a:off x="6356502" y="4039885"/>
            <a:ext cx="83517" cy="1277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8000" dirty="0">
              <a:solidFill>
                <a:srgbClr val="FFFFFF"/>
              </a:solidFill>
              <a:latin typeface="Arial" panose="020B0604020202020204" pitchFamily="34" charset="0"/>
              <a:cs typeface="Arial" panose="020B0604020202020204" pitchFamily="34" charset="0"/>
            </a:endParaRPr>
          </a:p>
        </p:txBody>
      </p:sp>
      <p:sp>
        <p:nvSpPr>
          <p:cNvPr id="72" name="Up Arrow 71">
            <a:extLst>
              <a:ext uri="{FF2B5EF4-FFF2-40B4-BE49-F238E27FC236}">
                <a16:creationId xmlns:a16="http://schemas.microsoft.com/office/drawing/2014/main" id="{01FCFC39-3479-8D4D-8570-315FBE8A1B82}"/>
              </a:ext>
            </a:extLst>
          </p:cNvPr>
          <p:cNvSpPr/>
          <p:nvPr/>
        </p:nvSpPr>
        <p:spPr>
          <a:xfrm flipH="1">
            <a:off x="5992030" y="2386317"/>
            <a:ext cx="83517" cy="12778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sz="8000" dirty="0">
              <a:solidFill>
                <a:srgbClr val="FFFFFF"/>
              </a:solidFill>
              <a:latin typeface="Arial" panose="020B0604020202020204"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ctrTitle"/>
          </p:nvPr>
        </p:nvSpPr>
        <p:spPr>
          <a:xfrm>
            <a:off x="2667000" y="285636"/>
            <a:ext cx="6858000" cy="804118"/>
          </a:xfrm>
        </p:spPr>
        <p:txBody>
          <a:bodyPr>
            <a:normAutofit/>
          </a:bodyPr>
          <a:lstStyle/>
          <a:p>
            <a:pPr eaLnBrk="1" hangingPunct="1"/>
            <a:r>
              <a:rPr lang="en-GB" altLang="en-US" sz="4400" b="1" dirty="0">
                <a:latin typeface="Arial" panose="020B0604020202020204" pitchFamily="34" charset="0"/>
                <a:cs typeface="Arial" panose="020B0604020202020204" pitchFamily="34" charset="0"/>
              </a:rPr>
              <a:t>Video illustration:</a:t>
            </a:r>
          </a:p>
        </p:txBody>
      </p:sp>
      <p:sp>
        <p:nvSpPr>
          <p:cNvPr id="53251" name="Subtitle 2"/>
          <p:cNvSpPr>
            <a:spLocks noGrp="1"/>
          </p:cNvSpPr>
          <p:nvPr>
            <p:ph type="subTitle" idx="1"/>
          </p:nvPr>
        </p:nvSpPr>
        <p:spPr>
          <a:xfrm>
            <a:off x="1415480" y="1196752"/>
            <a:ext cx="9937104" cy="5155084"/>
          </a:xfrm>
        </p:spPr>
        <p:txBody>
          <a:bodyPr/>
          <a:lstStyle/>
          <a:p>
            <a:pPr algn="l" eaLnBrk="1" hangingPunct="1">
              <a:lnSpc>
                <a:spcPct val="100000"/>
              </a:lnSpc>
            </a:pPr>
            <a:r>
              <a:rPr lang="en-GB" altLang="en-US" sz="2000" b="1" dirty="0">
                <a:latin typeface="Arial" panose="020B0604020202020204" pitchFamily="34" charset="0"/>
                <a:cs typeface="Arial" panose="020B0604020202020204" pitchFamily="34" charset="0"/>
              </a:rPr>
              <a:t>‘</a:t>
            </a:r>
            <a:r>
              <a:rPr lang="en-GB" altLang="en-US" sz="2400" b="1" dirty="0">
                <a:latin typeface="Arial" panose="020B0604020202020204" pitchFamily="34" charset="0"/>
                <a:cs typeface="Arial" panose="020B0604020202020204" pitchFamily="34" charset="0"/>
              </a:rPr>
              <a:t>Providing restorative supervision &amp; support’</a:t>
            </a:r>
          </a:p>
          <a:p>
            <a:pPr algn="l" eaLnBrk="1" hangingPunct="1">
              <a:lnSpc>
                <a:spcPct val="100000"/>
              </a:lnSpc>
            </a:pPr>
            <a:r>
              <a:rPr lang="en-GB" altLang="en-US" sz="1600" dirty="0">
                <a:latin typeface="Arial" panose="020B0604020202020204" pitchFamily="34" charset="0"/>
                <a:cs typeface="Arial" panose="020B0604020202020204" pitchFamily="34" charset="0"/>
              </a:rPr>
              <a:t>Video clip 17, CBT supervision manual, 2.30-6.30 minutes.</a:t>
            </a:r>
          </a:p>
          <a:p>
            <a:pPr algn="l" eaLnBrk="1" hangingPunct="1">
              <a:lnSpc>
                <a:spcPct val="100000"/>
              </a:lnSpc>
            </a:pPr>
            <a:r>
              <a:rPr lang="en-GB" altLang="en-US" sz="1600" dirty="0">
                <a:latin typeface="Arial" panose="020B0604020202020204" pitchFamily="34" charset="0"/>
                <a:cs typeface="Arial" panose="020B0604020202020204" pitchFamily="34" charset="0"/>
              </a:rPr>
              <a:t>(Milne &amp; Reiser, 2017).</a:t>
            </a:r>
          </a:p>
          <a:p>
            <a:pPr algn="l" eaLnBrk="1" hangingPunct="1">
              <a:lnSpc>
                <a:spcPct val="100000"/>
              </a:lnSpc>
              <a:spcAft>
                <a:spcPts val="1200"/>
              </a:spcAft>
            </a:pPr>
            <a:r>
              <a:rPr lang="en-GB" altLang="en-US" sz="2000" b="1" i="1" dirty="0">
                <a:latin typeface="Arial" panose="020B0604020202020204" pitchFamily="34" charset="0"/>
                <a:cs typeface="Arial" panose="020B0604020202020204" pitchFamily="34" charset="0"/>
              </a:rPr>
              <a:t>Clip shows supervisee Louise explaining why she has again not brought a therapy tape to share; Supervisor Sean explores the issue supportively.</a:t>
            </a:r>
            <a:endParaRPr lang="en-GB" altLang="en-US" dirty="0">
              <a:latin typeface="Arial" panose="020B0604020202020204" pitchFamily="34" charset="0"/>
              <a:cs typeface="Arial" panose="020B0604020202020204" pitchFamily="34" charset="0"/>
            </a:endParaRPr>
          </a:p>
          <a:p>
            <a:pPr algn="l" eaLnBrk="1" hangingPunct="1">
              <a:lnSpc>
                <a:spcPct val="100000"/>
              </a:lnSpc>
            </a:pPr>
            <a:r>
              <a:rPr lang="en-GB" altLang="en-US" b="1" dirty="0">
                <a:latin typeface="Arial" panose="020B0604020202020204" pitchFamily="34" charset="0"/>
                <a:cs typeface="Arial" panose="020B0604020202020204" pitchFamily="34" charset="0"/>
              </a:rPr>
              <a:t>‘Rehearsal’ learning exercise:</a:t>
            </a:r>
          </a:p>
          <a:p>
            <a:pPr marL="342900" indent="-342900" algn="l" eaLnBrk="1" hangingPunct="1">
              <a:lnSpc>
                <a:spcPct val="100000"/>
              </a:lnSpc>
              <a:spcBef>
                <a:spcPts val="400"/>
              </a:spcBef>
              <a:buFont typeface="+mj-lt"/>
              <a:buAutoNum type="arabicPeriod"/>
            </a:pPr>
            <a:r>
              <a:rPr lang="en-GB" altLang="en-US" sz="2000" dirty="0">
                <a:latin typeface="Arial" panose="020B0604020202020204" pitchFamily="34" charset="0"/>
                <a:cs typeface="Arial" panose="020B0604020202020204" pitchFamily="34" charset="0"/>
              </a:rPr>
              <a:t>Participants should form pairs;</a:t>
            </a:r>
          </a:p>
          <a:p>
            <a:pPr marL="342900" indent="-342900" algn="l" eaLnBrk="1" hangingPunct="1">
              <a:lnSpc>
                <a:spcPct val="100000"/>
              </a:lnSpc>
              <a:spcBef>
                <a:spcPts val="400"/>
              </a:spcBef>
              <a:buFont typeface="+mj-lt"/>
              <a:buAutoNum type="arabicPeriod"/>
            </a:pPr>
            <a:r>
              <a:rPr lang="en-GB" altLang="en-US" sz="2000" dirty="0">
                <a:latin typeface="Arial" panose="020B0604020202020204" pitchFamily="34" charset="0"/>
                <a:cs typeface="Arial" panose="020B0604020202020204" pitchFamily="34" charset="0"/>
              </a:rPr>
              <a:t>Take turns to present a genuine example of a workplace stressor (e.g. excessive caseload; poor communication);</a:t>
            </a:r>
          </a:p>
          <a:p>
            <a:pPr marL="342900" indent="-342900" algn="l" eaLnBrk="1" hangingPunct="1">
              <a:lnSpc>
                <a:spcPct val="100000"/>
              </a:lnSpc>
              <a:spcBef>
                <a:spcPts val="400"/>
              </a:spcBef>
              <a:buFont typeface="+mj-lt"/>
              <a:buAutoNum type="arabicPeriod"/>
            </a:pPr>
            <a:r>
              <a:rPr lang="en-GB" altLang="en-US" sz="2000" dirty="0">
                <a:latin typeface="Arial" panose="020B0604020202020204" pitchFamily="34" charset="0"/>
                <a:cs typeface="Arial" panose="020B0604020202020204" pitchFamily="34" charset="0"/>
              </a:rPr>
              <a:t>Drawing on this video clip, rehearse using a SS method to discuss this stressor (e.g. ‘</a:t>
            </a:r>
            <a:r>
              <a:rPr lang="en-US" altLang="en-US" sz="2000" dirty="0">
                <a:latin typeface="Arial" panose="020B0604020202020204" pitchFamily="34" charset="0"/>
                <a:cs typeface="Arial" panose="020B0604020202020204" pitchFamily="34" charset="0"/>
              </a:rPr>
              <a:t>provide social support’. NB: this is not a role-play);</a:t>
            </a:r>
          </a:p>
          <a:p>
            <a:pPr marL="342900" indent="-342900" algn="l" eaLnBrk="1" hangingPunct="1">
              <a:lnSpc>
                <a:spcPct val="100000"/>
              </a:lnSpc>
              <a:spcBef>
                <a:spcPts val="400"/>
              </a:spcBef>
              <a:buFont typeface="+mj-lt"/>
              <a:buAutoNum type="arabicPeriod"/>
            </a:pPr>
            <a:r>
              <a:rPr lang="en-US" altLang="en-US" sz="2000" dirty="0">
                <a:latin typeface="Arial" panose="020B0604020202020204" pitchFamily="34" charset="0"/>
                <a:cs typeface="Arial" panose="020B0604020202020204" pitchFamily="34" charset="0"/>
              </a:rPr>
              <a:t>Provide feedback to the supervisor, to develop SS skills (use the SS SAGE Scale);</a:t>
            </a:r>
            <a:endParaRPr lang="en-GB" altLang="en-US" sz="2000" dirty="0">
              <a:latin typeface="Arial" panose="020B0604020202020204" pitchFamily="34" charset="0"/>
              <a:cs typeface="Arial" panose="020B0604020202020204" pitchFamily="34" charset="0"/>
            </a:endParaRPr>
          </a:p>
          <a:p>
            <a:pPr marL="342900" indent="-342900" algn="l" eaLnBrk="1" hangingPunct="1">
              <a:lnSpc>
                <a:spcPct val="100000"/>
              </a:lnSpc>
              <a:spcBef>
                <a:spcPts val="400"/>
              </a:spcBef>
              <a:buFont typeface="+mj-lt"/>
              <a:buAutoNum type="arabicPeriod"/>
            </a:pPr>
            <a:r>
              <a:rPr lang="en-GB" altLang="en-US" sz="2000" dirty="0">
                <a:latin typeface="Arial" panose="020B0604020202020204" pitchFamily="34" charset="0"/>
                <a:cs typeface="Arial" panose="020B0604020202020204" pitchFamily="34" charset="0"/>
              </a:rPr>
              <a:t>Engage in large group discussion.</a:t>
            </a:r>
          </a:p>
          <a:p>
            <a:pPr eaLnBrk="1" hangingPunct="1"/>
            <a:endParaRPr lang="en-GB" altLang="en-US" sz="2400" b="1" dirty="0">
              <a:latin typeface="Times New Roman" pitchFamily="18" charset="0"/>
              <a:cs typeface="Times New Roman" pitchFamily="18" charset="0"/>
            </a:endParaRPr>
          </a:p>
        </p:txBody>
      </p:sp>
      <p:sp>
        <p:nvSpPr>
          <p:cNvPr id="6" name="Rectangle 5">
            <a:extLst>
              <a:ext uri="{FF2B5EF4-FFF2-40B4-BE49-F238E27FC236}">
                <a16:creationId xmlns:a16="http://schemas.microsoft.com/office/drawing/2014/main" id="{0C6CCC7F-DE2E-6A43-9948-4A465319F667}"/>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23</a:t>
            </a:r>
            <a:endParaRPr lang="en-US" sz="1600" dirty="0">
              <a:solidFill>
                <a:schemeClr val="tx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2152650" y="756023"/>
            <a:ext cx="7886700" cy="903288"/>
          </a:xfrm>
        </p:spPr>
        <p:txBody>
          <a:bodyPr>
            <a:noAutofit/>
          </a:bodyPr>
          <a:lstStyle/>
          <a:p>
            <a:pPr algn="ctr"/>
            <a:r>
              <a:rPr lang="en-AU" altLang="en-US" b="1" dirty="0">
                <a:latin typeface="Arial" panose="020B0604020202020204" pitchFamily="34" charset="0"/>
                <a:cs typeface="Arial" panose="020B0604020202020204" pitchFamily="34" charset="0"/>
              </a:rPr>
              <a:t>5. Practical Examples using the model: Support</a:t>
            </a:r>
            <a:endParaRPr lang="en-AU" altLang="en-US" dirty="0">
              <a:latin typeface="Arial" panose="020B0604020202020204" pitchFamily="34" charset="0"/>
              <a:cs typeface="Arial" panose="020B0604020202020204" pitchFamily="34" charset="0"/>
            </a:endParaRPr>
          </a:p>
        </p:txBody>
      </p:sp>
      <p:sp>
        <p:nvSpPr>
          <p:cNvPr id="55299" name="Content Placeholder 2"/>
          <p:cNvSpPr>
            <a:spLocks noGrp="1"/>
          </p:cNvSpPr>
          <p:nvPr>
            <p:ph idx="1"/>
          </p:nvPr>
        </p:nvSpPr>
        <p:spPr>
          <a:xfrm>
            <a:off x="1127448" y="2117935"/>
            <a:ext cx="10333148" cy="3969121"/>
          </a:xfrm>
        </p:spPr>
        <p:txBody>
          <a:bodyPr/>
          <a:lstStyle/>
          <a:p>
            <a:pPr marL="0" indent="0">
              <a:lnSpc>
                <a:spcPct val="100000"/>
              </a:lnSpc>
              <a:buNone/>
            </a:pPr>
            <a:r>
              <a:rPr lang="en-AU" altLang="en-US" sz="2400" b="1" dirty="0">
                <a:latin typeface="Arial" panose="020B0604020202020204" pitchFamily="34" charset="0"/>
                <a:cs typeface="Arial" panose="020B0604020202020204" pitchFamily="34" charset="0"/>
              </a:rPr>
              <a:t>Survey: </a:t>
            </a:r>
            <a:r>
              <a:rPr lang="en-AU" altLang="en-US" sz="2400" dirty="0">
                <a:latin typeface="Arial" panose="020B0604020202020204" pitchFamily="34" charset="0"/>
                <a:cs typeface="Arial" panose="020B0604020202020204" pitchFamily="34" charset="0"/>
              </a:rPr>
              <a:t>n = 113 newly graduated Swedish nurses, working in 3 settings. </a:t>
            </a:r>
          </a:p>
          <a:p>
            <a:pPr marL="0" indent="0">
              <a:lnSpc>
                <a:spcPct val="100000"/>
              </a:lnSpc>
              <a:buNone/>
            </a:pPr>
            <a:r>
              <a:rPr lang="en-GB" altLang="en-US" sz="2400" b="1" dirty="0">
                <a:latin typeface="Arial" panose="020B0604020202020204" pitchFamily="34" charset="0"/>
                <a:cs typeface="Arial" panose="020B0604020202020204" pitchFamily="34" charset="0"/>
              </a:rPr>
              <a:t>Group supervision:</a:t>
            </a:r>
            <a:r>
              <a:rPr lang="en-GB" altLang="en-US" sz="2400" b="1" i="1" dirty="0">
                <a:latin typeface="Arial" panose="020B0604020202020204" pitchFamily="34" charset="0"/>
                <a:cs typeface="Arial" panose="020B0604020202020204" pitchFamily="34" charset="0"/>
              </a:rPr>
              <a:t> </a:t>
            </a:r>
            <a:r>
              <a:rPr lang="en-GB" altLang="en-US" sz="2400" dirty="0">
                <a:latin typeface="Arial" panose="020B0604020202020204" pitchFamily="34" charset="0"/>
                <a:cs typeface="Arial" panose="020B0604020202020204" pitchFamily="34" charset="0"/>
              </a:rPr>
              <a:t>addressed stress (uncertainty &amp; fear) by creating a supportive environment, with confidential discussion, questions about incidents, &amp; promoting learning through shared reﬂection. </a:t>
            </a:r>
            <a:endParaRPr lang="en-GB" altLang="en-US" sz="2400" u="sng" dirty="0">
              <a:latin typeface="Arial" panose="020B0604020202020204" pitchFamily="34" charset="0"/>
              <a:cs typeface="Arial" panose="020B0604020202020204" pitchFamily="34" charset="0"/>
            </a:endParaRPr>
          </a:p>
          <a:p>
            <a:pPr marL="0" indent="0">
              <a:lnSpc>
                <a:spcPct val="100000"/>
              </a:lnSpc>
              <a:spcAft>
                <a:spcPts val="1200"/>
              </a:spcAft>
              <a:buNone/>
            </a:pPr>
            <a:r>
              <a:rPr lang="en-GB" altLang="en-US" sz="2400" b="1" dirty="0">
                <a:latin typeface="Arial" panose="020B0604020202020204" pitchFamily="34" charset="0"/>
                <a:cs typeface="Arial" panose="020B0604020202020204" pitchFamily="34" charset="0"/>
              </a:rPr>
              <a:t>Conclusions: </a:t>
            </a:r>
            <a:r>
              <a:rPr lang="en-GB" altLang="en-US" sz="2400" dirty="0">
                <a:latin typeface="Arial" panose="020B0604020202020204" pitchFamily="34" charset="0"/>
                <a:cs typeface="Arial" panose="020B0604020202020204" pitchFamily="34" charset="0"/>
              </a:rPr>
              <a:t>“Newly graduated nurses experience great stress and need support, especially those in surgical departments. Nurses participating in clinical group supervision reported signiﬁcantly less stress… Clinical group supervision should be considered as an option for reducing stress”.</a:t>
            </a:r>
          </a:p>
          <a:p>
            <a:pPr marL="0" indent="0">
              <a:lnSpc>
                <a:spcPct val="100000"/>
              </a:lnSpc>
              <a:buNone/>
            </a:pPr>
            <a:r>
              <a:rPr lang="en-GB" altLang="en-US" sz="1800" dirty="0">
                <a:latin typeface="Arial" panose="020B0604020202020204" pitchFamily="34" charset="0"/>
                <a:cs typeface="Arial" panose="020B0604020202020204" pitchFamily="34" charset="0"/>
              </a:rPr>
              <a:t>(Blomberg, et al., 2016, p.80)</a:t>
            </a:r>
          </a:p>
          <a:p>
            <a:pPr marL="0" indent="0">
              <a:buNone/>
            </a:pPr>
            <a:endParaRPr lang="en-AU" altLang="en-US" dirty="0"/>
          </a:p>
        </p:txBody>
      </p:sp>
      <p:sp>
        <p:nvSpPr>
          <p:cNvPr id="6" name="Rectangle 5">
            <a:extLst>
              <a:ext uri="{FF2B5EF4-FFF2-40B4-BE49-F238E27FC236}">
                <a16:creationId xmlns:a16="http://schemas.microsoft.com/office/drawing/2014/main" id="{A1B71AF8-1DFD-A648-B0D7-E5F277CB9458}"/>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24</a:t>
            </a:r>
            <a:endParaRPr lang="en-US" sz="1600"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ctrTitle"/>
          </p:nvPr>
        </p:nvSpPr>
        <p:spPr>
          <a:xfrm>
            <a:off x="2315580" y="404664"/>
            <a:ext cx="7560840" cy="828312"/>
          </a:xfrm>
        </p:spPr>
        <p:txBody>
          <a:bodyPr>
            <a:normAutofit/>
          </a:bodyPr>
          <a:lstStyle/>
          <a:p>
            <a:r>
              <a:rPr lang="en-GB" altLang="en-US" sz="4400" b="1" dirty="0">
                <a:latin typeface="Arial" panose="020B0604020202020204" pitchFamily="34" charset="0"/>
                <a:cs typeface="Arial" panose="020B0604020202020204" pitchFamily="34" charset="0"/>
              </a:rPr>
              <a:t>Coping strategies example</a:t>
            </a:r>
          </a:p>
        </p:txBody>
      </p:sp>
      <p:sp>
        <p:nvSpPr>
          <p:cNvPr id="57347" name="Subtitle 2"/>
          <p:cNvSpPr>
            <a:spLocks noGrp="1"/>
          </p:cNvSpPr>
          <p:nvPr>
            <p:ph type="subTitle" idx="1"/>
          </p:nvPr>
        </p:nvSpPr>
        <p:spPr>
          <a:xfrm>
            <a:off x="1631504" y="1556792"/>
            <a:ext cx="9229476" cy="4453160"/>
          </a:xfrm>
        </p:spPr>
        <p:txBody>
          <a:bodyPr/>
          <a:lstStyle/>
          <a:p>
            <a:pPr algn="l" eaLnBrk="1" hangingPunct="1">
              <a:lnSpc>
                <a:spcPct val="100000"/>
              </a:lnSpc>
              <a:spcBef>
                <a:spcPts val="840"/>
              </a:spcBef>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Logical analysis: </a:t>
            </a:r>
            <a:r>
              <a:rPr lang="en-GB" altLang="en-US" sz="2200" dirty="0">
                <a:latin typeface="Arial" panose="020B0604020202020204" pitchFamily="34" charset="0"/>
                <a:cs typeface="Arial" panose="020B0604020202020204" pitchFamily="34" charset="0"/>
              </a:rPr>
              <a:t>maintain objectivity; case consultation.</a:t>
            </a:r>
          </a:p>
          <a:p>
            <a:pPr algn="l" eaLnBrk="1" hangingPunct="1">
              <a:lnSpc>
                <a:spcPct val="100000"/>
              </a:lnSpc>
              <a:spcBef>
                <a:spcPts val="840"/>
              </a:spcBef>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Positive appraisal: </a:t>
            </a:r>
            <a:r>
              <a:rPr lang="en-GB" altLang="en-US" sz="2200" dirty="0">
                <a:latin typeface="Arial" panose="020B0604020202020204" pitchFamily="34" charset="0"/>
                <a:cs typeface="Arial" panose="020B0604020202020204" pitchFamily="34" charset="0"/>
              </a:rPr>
              <a:t>reflect on positive experiences; sense of control. </a:t>
            </a:r>
          </a:p>
          <a:p>
            <a:pPr algn="l" eaLnBrk="1" hangingPunct="1">
              <a:lnSpc>
                <a:spcPct val="100000"/>
              </a:lnSpc>
              <a:spcBef>
                <a:spcPts val="840"/>
              </a:spcBef>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Seeking support: </a:t>
            </a:r>
            <a:r>
              <a:rPr lang="en-GB" altLang="en-US" sz="2200" dirty="0">
                <a:latin typeface="Arial" panose="020B0604020202020204" pitchFamily="34" charset="0"/>
                <a:cs typeface="Arial" panose="020B0604020202020204" pitchFamily="34" charset="0"/>
              </a:rPr>
              <a:t>clinical supervision; peer support; personal therapy.</a:t>
            </a:r>
          </a:p>
          <a:p>
            <a:pPr algn="l" eaLnBrk="1" hangingPunct="1">
              <a:lnSpc>
                <a:spcPct val="100000"/>
              </a:lnSpc>
              <a:spcBef>
                <a:spcPts val="840"/>
              </a:spcBef>
              <a:buSzPct val="150000"/>
              <a:buFontTx/>
              <a:buChar char="•"/>
            </a:pPr>
            <a:r>
              <a:rPr lang="en-GB" altLang="en-US" sz="2200" b="1" dirty="0">
                <a:latin typeface="Arial" panose="020B0604020202020204" pitchFamily="34" charset="0"/>
                <a:cs typeface="Arial" panose="020B0604020202020204" pitchFamily="34" charset="0"/>
              </a:rPr>
              <a:t>  Problem-solving: </a:t>
            </a:r>
            <a:r>
              <a:rPr lang="en-GB" altLang="en-US" sz="2200" dirty="0">
                <a:latin typeface="Arial" panose="020B0604020202020204" pitchFamily="34" charset="0"/>
                <a:cs typeface="Arial" panose="020B0604020202020204" pitchFamily="34" charset="0"/>
              </a:rPr>
              <a:t>self-awareness; CPD; reflection; read literature.</a:t>
            </a:r>
          </a:p>
          <a:p>
            <a:pPr algn="l" eaLnBrk="1" hangingPunct="1">
              <a:lnSpc>
                <a:spcPct val="100000"/>
              </a:lnSpc>
              <a:spcBef>
                <a:spcPts val="840"/>
              </a:spcBef>
              <a:buSzPct val="150000"/>
              <a:buFontTx/>
              <a:buChar char="•"/>
            </a:pPr>
            <a:r>
              <a:rPr lang="en-GB" altLang="en-US" sz="2200" b="1" dirty="0">
                <a:latin typeface="Arial" panose="020B0604020202020204" pitchFamily="34" charset="0"/>
                <a:cs typeface="Arial" panose="020B0604020202020204" pitchFamily="34" charset="0"/>
              </a:rPr>
              <a:t>  Cognitive avoidance: </a:t>
            </a:r>
            <a:r>
              <a:rPr lang="en-GB" altLang="en-US" sz="2200" dirty="0">
                <a:latin typeface="Arial" panose="020B0604020202020204" pitchFamily="34" charset="0"/>
                <a:cs typeface="Arial" panose="020B0604020202020204" pitchFamily="34" charset="0"/>
              </a:rPr>
              <a:t>put aside thoughts; avoid responsibility.</a:t>
            </a:r>
          </a:p>
          <a:p>
            <a:pPr algn="l" eaLnBrk="1" hangingPunct="1">
              <a:lnSpc>
                <a:spcPct val="100000"/>
              </a:lnSpc>
              <a:spcBef>
                <a:spcPts val="840"/>
              </a:spcBef>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Acceptance/resignation: </a:t>
            </a:r>
            <a:r>
              <a:rPr lang="en-GB" altLang="en-US" sz="2200" dirty="0">
                <a:latin typeface="Arial" panose="020B0604020202020204" pitchFamily="34" charset="0"/>
                <a:cs typeface="Arial" panose="020B0604020202020204" pitchFamily="34" charset="0"/>
              </a:rPr>
              <a:t>vacations; turn to spiritual beliefs.</a:t>
            </a:r>
          </a:p>
          <a:p>
            <a:pPr algn="l" eaLnBrk="1" hangingPunct="1">
              <a:lnSpc>
                <a:spcPct val="100000"/>
              </a:lnSpc>
              <a:spcBef>
                <a:spcPts val="840"/>
              </a:spcBef>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Alternative rewards: </a:t>
            </a:r>
            <a:r>
              <a:rPr lang="en-GB" altLang="en-US" sz="2200" dirty="0">
                <a:latin typeface="Arial" panose="020B0604020202020204" pitchFamily="34" charset="0"/>
                <a:cs typeface="Arial" panose="020B0604020202020204" pitchFamily="34" charset="0"/>
              </a:rPr>
              <a:t>use substances to relax; leisure activities.</a:t>
            </a:r>
          </a:p>
          <a:p>
            <a:pPr algn="l" eaLnBrk="1" hangingPunct="1">
              <a:lnSpc>
                <a:spcPct val="100000"/>
              </a:lnSpc>
              <a:spcBef>
                <a:spcPts val="840"/>
              </a:spcBef>
              <a:spcAft>
                <a:spcPts val="1200"/>
              </a:spcAft>
              <a:buSzPct val="150000"/>
              <a:buFontTx/>
              <a:buChar char="•"/>
            </a:pPr>
            <a:r>
              <a:rPr lang="en-GB" altLang="en-US" sz="2200" dirty="0">
                <a:latin typeface="Arial" panose="020B0604020202020204" pitchFamily="34" charset="0"/>
                <a:cs typeface="Arial" panose="020B0604020202020204" pitchFamily="34" charset="0"/>
              </a:rPr>
              <a:t>  </a:t>
            </a:r>
            <a:r>
              <a:rPr lang="en-GB" altLang="en-US" sz="2200" b="1" dirty="0">
                <a:latin typeface="Arial" panose="020B0604020202020204" pitchFamily="34" charset="0"/>
                <a:cs typeface="Arial" panose="020B0604020202020204" pitchFamily="34" charset="0"/>
              </a:rPr>
              <a:t>Emotional discharge: </a:t>
            </a:r>
            <a:r>
              <a:rPr lang="en-GB" altLang="en-US" sz="2200" dirty="0">
                <a:latin typeface="Arial" panose="020B0604020202020204" pitchFamily="34" charset="0"/>
                <a:cs typeface="Arial" panose="020B0604020202020204" pitchFamily="34" charset="0"/>
              </a:rPr>
              <a:t>discuss frustrations with colleagues/friends.</a:t>
            </a:r>
          </a:p>
          <a:p>
            <a:pPr algn="l" eaLnBrk="1" hangingPunct="1">
              <a:lnSpc>
                <a:spcPct val="100000"/>
              </a:lnSpc>
              <a:spcBef>
                <a:spcPct val="50000"/>
              </a:spcBef>
            </a:pPr>
            <a:r>
              <a:rPr lang="en-GB" altLang="en-US" sz="1600" dirty="0">
                <a:latin typeface="Arial" panose="020B0604020202020204" pitchFamily="34" charset="0"/>
                <a:cs typeface="Arial" panose="020B0604020202020204" pitchFamily="34" charset="0"/>
              </a:rPr>
              <a:t>Strategies from the Coping Responses Inventory (Moos) </a:t>
            </a:r>
          </a:p>
          <a:p>
            <a:pPr algn="l" eaLnBrk="1" hangingPunct="1">
              <a:lnSpc>
                <a:spcPct val="100000"/>
              </a:lnSpc>
              <a:spcBef>
                <a:spcPct val="50000"/>
              </a:spcBef>
            </a:pPr>
            <a:r>
              <a:rPr lang="en-GB" altLang="en-US" sz="1600" dirty="0">
                <a:latin typeface="Arial" panose="020B0604020202020204" pitchFamily="34" charset="0"/>
                <a:cs typeface="Arial" panose="020B0604020202020204" pitchFamily="34" charset="0"/>
              </a:rPr>
              <a:t>Examples from Lawson’s (2007) survey of 1,000 US counsellors.</a:t>
            </a:r>
          </a:p>
        </p:txBody>
      </p:sp>
      <p:sp>
        <p:nvSpPr>
          <p:cNvPr id="6" name="Rectangle 5">
            <a:extLst>
              <a:ext uri="{FF2B5EF4-FFF2-40B4-BE49-F238E27FC236}">
                <a16:creationId xmlns:a16="http://schemas.microsoft.com/office/drawing/2014/main" id="{6AD2A647-0697-8240-958C-CD6BBC47425C}"/>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25</a:t>
            </a:r>
            <a:endParaRPr lang="en-US" sz="16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1883532" y="683500"/>
            <a:ext cx="8424935" cy="1440160"/>
          </a:xfrm>
        </p:spPr>
        <p:txBody>
          <a:bodyPr/>
          <a:lstStyle/>
          <a:p>
            <a:r>
              <a:rPr lang="en-GB" altLang="en-US" sz="4400" b="1" dirty="0">
                <a:latin typeface="Arial" panose="020B0604020202020204" pitchFamily="34" charset="0"/>
                <a:cs typeface="Arial" panose="020B0604020202020204" pitchFamily="34" charset="0"/>
              </a:rPr>
              <a:t>By the end of the workshop, you should be able to:  </a:t>
            </a:r>
            <a:endParaRPr lang="en-GB" altLang="en-US" dirty="0">
              <a:latin typeface="Times New Roman" pitchFamily="18" charset="0"/>
              <a:cs typeface="Times New Roman" pitchFamily="18" charset="0"/>
            </a:endParaRPr>
          </a:p>
        </p:txBody>
      </p:sp>
      <p:sp>
        <p:nvSpPr>
          <p:cNvPr id="12291" name="Subtitle 2"/>
          <p:cNvSpPr>
            <a:spLocks noGrp="1"/>
          </p:cNvSpPr>
          <p:nvPr>
            <p:ph type="subTitle" idx="1"/>
          </p:nvPr>
        </p:nvSpPr>
        <p:spPr>
          <a:xfrm>
            <a:off x="2279576" y="2636912"/>
            <a:ext cx="7632848" cy="3280927"/>
          </a:xfrm>
        </p:spPr>
        <p:txBody>
          <a:bodyPr/>
          <a:lstStyle/>
          <a:p>
            <a:pPr lvl="1" algn="l">
              <a:lnSpc>
                <a:spcPct val="100000"/>
              </a:lnSpc>
              <a:spcBef>
                <a:spcPts val="1000"/>
              </a:spcBef>
            </a:pPr>
            <a:r>
              <a:rPr lang="en-GB" altLang="en-US" sz="2400" dirty="0">
                <a:latin typeface="Arial" panose="020B0604020202020204" pitchFamily="34" charset="0"/>
                <a:cs typeface="Arial" panose="020B0604020202020204" pitchFamily="34" charset="0"/>
              </a:rPr>
              <a:t>a. Define supportive (or restorative) supervision</a:t>
            </a:r>
          </a:p>
          <a:p>
            <a:pPr lvl="1" algn="l">
              <a:lnSpc>
                <a:spcPct val="100000"/>
              </a:lnSpc>
              <a:spcBef>
                <a:spcPts val="1000"/>
              </a:spcBef>
            </a:pPr>
            <a:r>
              <a:rPr lang="en-GB" altLang="en-US" sz="2400" dirty="0">
                <a:latin typeface="Arial" panose="020B0604020202020204" pitchFamily="34" charset="0"/>
                <a:cs typeface="Arial" panose="020B0604020202020204" pitchFamily="34" charset="0"/>
              </a:rPr>
              <a:t>b. Provide 3 reasons for restorative supervision</a:t>
            </a:r>
          </a:p>
          <a:p>
            <a:pPr lvl="1" algn="l">
              <a:lnSpc>
                <a:spcPct val="100000"/>
              </a:lnSpc>
              <a:spcBef>
                <a:spcPts val="1000"/>
              </a:spcBef>
            </a:pPr>
            <a:r>
              <a:rPr lang="en-GB" altLang="en-US" sz="2400" dirty="0">
                <a:latin typeface="Arial" panose="020B0604020202020204" pitchFamily="34" charset="0"/>
                <a:cs typeface="Arial" panose="020B0604020202020204" pitchFamily="34" charset="0"/>
              </a:rPr>
              <a:t>c. Outline the support model </a:t>
            </a:r>
          </a:p>
          <a:p>
            <a:pPr lvl="1" algn="l">
              <a:lnSpc>
                <a:spcPct val="100000"/>
              </a:lnSpc>
              <a:spcBef>
                <a:spcPts val="1000"/>
              </a:spcBef>
            </a:pPr>
            <a:r>
              <a:rPr lang="en-GB" altLang="en-US" sz="2400" dirty="0">
                <a:latin typeface="Arial" panose="020B0604020202020204" pitchFamily="34" charset="0"/>
                <a:cs typeface="Arial" panose="020B0604020202020204" pitchFamily="34" charset="0"/>
              </a:rPr>
              <a:t>d. Describe 3 evidence-based methods of SS</a:t>
            </a:r>
          </a:p>
          <a:p>
            <a:pPr lvl="1" algn="l">
              <a:lnSpc>
                <a:spcPct val="100000"/>
              </a:lnSpc>
              <a:spcBef>
                <a:spcPts val="1000"/>
              </a:spcBef>
            </a:pPr>
            <a:r>
              <a:rPr lang="en-GB" altLang="en-US" sz="2400" dirty="0">
                <a:latin typeface="Arial" panose="020B0604020202020204" pitchFamily="34" charset="0"/>
                <a:cs typeface="Arial" panose="020B0604020202020204" pitchFamily="34" charset="0"/>
              </a:rPr>
              <a:t>e. Clarify any remaining queries or issues &amp;</a:t>
            </a:r>
          </a:p>
          <a:p>
            <a:pPr lvl="1" algn="l">
              <a:lnSpc>
                <a:spcPct val="100000"/>
              </a:lnSpc>
              <a:spcBef>
                <a:spcPts val="1000"/>
              </a:spcBef>
            </a:pPr>
            <a:r>
              <a:rPr lang="en-GB" altLang="en-US" sz="2400" dirty="0">
                <a:latin typeface="Arial" panose="020B0604020202020204" pitchFamily="34" charset="0"/>
                <a:cs typeface="Arial" panose="020B0604020202020204" pitchFamily="34" charset="0"/>
              </a:rPr>
              <a:t>f. Provide feedback on the workshop.</a:t>
            </a:r>
            <a:endParaRPr lang="en-GB" altLang="en-US" sz="24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ctrTitle"/>
          </p:nvPr>
        </p:nvSpPr>
        <p:spPr>
          <a:xfrm>
            <a:off x="2667000" y="401751"/>
            <a:ext cx="6858000" cy="1251388"/>
          </a:xfrm>
        </p:spPr>
        <p:txBody>
          <a:bodyPr/>
          <a:lstStyle/>
          <a:p>
            <a:pPr>
              <a:lnSpc>
                <a:spcPct val="100000"/>
              </a:lnSpc>
            </a:pPr>
            <a:r>
              <a:rPr lang="en-GB" altLang="en-US" sz="4400" b="1" dirty="0">
                <a:latin typeface="Arial" panose="020B0604020202020204" pitchFamily="34" charset="0"/>
                <a:cs typeface="Arial" panose="020B0604020202020204" pitchFamily="34" charset="0"/>
              </a:rPr>
              <a:t>Organizational example:</a:t>
            </a:r>
            <a:br>
              <a:rPr lang="en-GB" altLang="en-US" sz="4000" b="1" dirty="0">
                <a:latin typeface="Arial" panose="020B0604020202020204" pitchFamily="34" charset="0"/>
                <a:cs typeface="Arial" panose="020B0604020202020204" pitchFamily="34" charset="0"/>
              </a:rPr>
            </a:br>
            <a:r>
              <a:rPr lang="en-GB" altLang="en-US" sz="3200" b="1" dirty="0">
                <a:latin typeface="Arial" panose="020B0604020202020204" pitchFamily="34" charset="0"/>
                <a:cs typeface="Arial" panose="020B0604020202020204" pitchFamily="34" charset="0"/>
              </a:rPr>
              <a:t>‘Meta-supervision’</a:t>
            </a:r>
          </a:p>
        </p:txBody>
      </p:sp>
      <p:sp>
        <p:nvSpPr>
          <p:cNvPr id="59395" name="Subtitle 2"/>
          <p:cNvSpPr>
            <a:spLocks noGrp="1"/>
          </p:cNvSpPr>
          <p:nvPr>
            <p:ph type="subTitle" idx="1"/>
          </p:nvPr>
        </p:nvSpPr>
        <p:spPr>
          <a:xfrm>
            <a:off x="1343472" y="1916832"/>
            <a:ext cx="10046107" cy="4104456"/>
          </a:xfrm>
        </p:spPr>
        <p:txBody>
          <a:bodyPr/>
          <a:lstStyle/>
          <a:p>
            <a:pPr algn="l">
              <a:lnSpc>
                <a:spcPct val="100000"/>
              </a:lnSpc>
              <a:spcAft>
                <a:spcPts val="600"/>
              </a:spcAft>
            </a:pPr>
            <a:r>
              <a:rPr lang="en-GB" altLang="en-US" dirty="0">
                <a:latin typeface="Arial" panose="020B0604020202020204" pitchFamily="34" charset="0"/>
                <a:cs typeface="Arial" panose="020B0604020202020204" pitchFamily="34" charset="0"/>
              </a:rPr>
              <a:t>Group supervision format; supervisees reﬂect on personal and organizational barriers to their supervision; joint problem-solving; formulate strategies to overcome barriers and strengthen the supervision boosters; follow-up sessions based on action research principles, experiential learning, and coping strategy development.</a:t>
            </a:r>
          </a:p>
          <a:p>
            <a:pPr algn="l">
              <a:lnSpc>
                <a:spcPct val="100000"/>
              </a:lnSpc>
            </a:pPr>
            <a:r>
              <a:rPr lang="en-GB" altLang="en-US" b="1" dirty="0">
                <a:latin typeface="Arial" panose="020B0604020202020204" pitchFamily="34" charset="0"/>
                <a:cs typeface="Arial" panose="020B0604020202020204" pitchFamily="34" charset="0"/>
              </a:rPr>
              <a:t>Results: </a:t>
            </a:r>
            <a:r>
              <a:rPr lang="en-GB" altLang="en-US" dirty="0">
                <a:latin typeface="Arial" panose="020B0604020202020204" pitchFamily="34" charset="0"/>
                <a:cs typeface="Arial" panose="020B0604020202020204" pitchFamily="34" charset="0"/>
              </a:rPr>
              <a:t>Experimental group supervisees participate signiﬁcantly more frequently in supervision; but more frequent participation was not reﬂected in the perceived formative or restorative beneﬁts of supervision. </a:t>
            </a:r>
          </a:p>
          <a:p>
            <a:pPr algn="l">
              <a:lnSpc>
                <a:spcPct val="100000"/>
              </a:lnSpc>
              <a:spcAft>
                <a:spcPts val="600"/>
              </a:spcAft>
            </a:pPr>
            <a:r>
              <a:rPr lang="en-GB" altLang="en-US" dirty="0">
                <a:latin typeface="Arial" panose="020B0604020202020204" pitchFamily="34" charset="0"/>
                <a:cs typeface="Arial" panose="020B0604020202020204" pitchFamily="34" charset="0"/>
              </a:rPr>
              <a:t>(attributed to poorly-established supervision practices). </a:t>
            </a:r>
          </a:p>
          <a:p>
            <a:pPr algn="l">
              <a:lnSpc>
                <a:spcPct val="100000"/>
              </a:lnSpc>
            </a:pPr>
            <a:r>
              <a:rPr lang="en-GB" altLang="en-US" sz="1600" dirty="0" err="1">
                <a:latin typeface="Arial" panose="020B0604020202020204" pitchFamily="34" charset="0"/>
                <a:cs typeface="Arial" panose="020B0604020202020204" pitchFamily="34" charset="0"/>
              </a:rPr>
              <a:t>Gonge</a:t>
            </a:r>
            <a:r>
              <a:rPr lang="en-GB" altLang="en-US" sz="1600" dirty="0">
                <a:latin typeface="Arial" panose="020B0604020202020204" pitchFamily="34" charset="0"/>
                <a:cs typeface="Arial" panose="020B0604020202020204" pitchFamily="34" charset="0"/>
              </a:rPr>
              <a:t> &amp; </a:t>
            </a:r>
            <a:r>
              <a:rPr lang="en-GB" altLang="en-US" sz="1600" dirty="0" err="1">
                <a:latin typeface="Arial" panose="020B0604020202020204" pitchFamily="34" charset="0"/>
                <a:cs typeface="Arial" panose="020B0604020202020204" pitchFamily="34" charset="0"/>
              </a:rPr>
              <a:t>Buus</a:t>
            </a:r>
            <a:r>
              <a:rPr lang="en-GB" altLang="en-US" sz="1600" dirty="0">
                <a:latin typeface="Arial" panose="020B0604020202020204" pitchFamily="34" charset="0"/>
                <a:cs typeface="Arial" panose="020B0604020202020204" pitchFamily="34" charset="0"/>
              </a:rPr>
              <a:t> (2014)</a:t>
            </a:r>
            <a:endParaRPr lang="en-GB" altLang="en-US" sz="1600" i="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286F33E-A71E-744A-8ACF-8597DC408FD1}"/>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26</a:t>
            </a:r>
            <a:endParaRPr lang="en-US" sz="1600"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2176660" y="419373"/>
            <a:ext cx="7886700" cy="806797"/>
          </a:xfrm>
        </p:spPr>
        <p:txBody>
          <a:bodyPr>
            <a:normAutofit/>
          </a:bodyPr>
          <a:lstStyle/>
          <a:p>
            <a:pPr algn="ctr"/>
            <a:r>
              <a:rPr lang="en-AU" altLang="en-US" b="1" dirty="0">
                <a:latin typeface="Arial" panose="020B0604020202020204" pitchFamily="34" charset="0"/>
                <a:cs typeface="Arial" panose="020B0604020202020204" pitchFamily="34" charset="0"/>
              </a:rPr>
              <a:t>Tandem example</a:t>
            </a:r>
          </a:p>
        </p:txBody>
      </p:sp>
      <p:sp>
        <p:nvSpPr>
          <p:cNvPr id="60419" name="Content Placeholder 2"/>
          <p:cNvSpPr>
            <a:spLocks noGrp="1"/>
          </p:cNvSpPr>
          <p:nvPr>
            <p:ph idx="1"/>
          </p:nvPr>
        </p:nvSpPr>
        <p:spPr>
          <a:xfrm>
            <a:off x="1612366" y="1484784"/>
            <a:ext cx="9015289" cy="4953843"/>
          </a:xfrm>
        </p:spPr>
        <p:txBody>
          <a:bodyPr/>
          <a:lstStyle/>
          <a:p>
            <a:pPr marL="0" indent="0">
              <a:spcAft>
                <a:spcPts val="600"/>
              </a:spcAft>
              <a:buNone/>
            </a:pPr>
            <a:r>
              <a:rPr lang="en-AU" altLang="en-US" sz="2400" b="1" dirty="0">
                <a:latin typeface="Arial" panose="020B0604020202020204" pitchFamily="34" charset="0"/>
                <a:cs typeface="Arial" panose="020B0604020202020204" pitchFamily="34" charset="0"/>
              </a:rPr>
              <a:t>Restorative group supervision </a:t>
            </a:r>
            <a:r>
              <a:rPr lang="en-AU" altLang="en-US" sz="2400" dirty="0">
                <a:latin typeface="Arial" panose="020B0604020202020204" pitchFamily="34" charset="0"/>
                <a:cs typeface="Arial" panose="020B0604020202020204" pitchFamily="34" charset="0"/>
              </a:rPr>
              <a:t>(large-scale implementation)</a:t>
            </a:r>
          </a:p>
          <a:p>
            <a:pPr>
              <a:spcBef>
                <a:spcPts val="700"/>
              </a:spcBef>
            </a:pPr>
            <a:r>
              <a:rPr lang="en-AU" altLang="en-US" sz="2400" b="1" dirty="0">
                <a:latin typeface="Arial" panose="020B0604020202020204" pitchFamily="34" charset="0"/>
                <a:cs typeface="Arial" panose="020B0604020202020204" pitchFamily="34" charset="0"/>
              </a:rPr>
              <a:t>reflection </a:t>
            </a:r>
            <a:r>
              <a:rPr lang="en-AU" altLang="en-US" sz="2400" dirty="0">
                <a:latin typeface="Arial" panose="020B0604020202020204" pitchFamily="34" charset="0"/>
                <a:cs typeface="Arial" panose="020B0604020202020204" pitchFamily="34" charset="0"/>
              </a:rPr>
              <a:t>on practice (organizational problems)</a:t>
            </a:r>
          </a:p>
          <a:p>
            <a:pPr>
              <a:spcBef>
                <a:spcPts val="700"/>
              </a:spcBef>
            </a:pPr>
            <a:r>
              <a:rPr lang="en-AU" altLang="en-US" sz="2400" b="1" dirty="0">
                <a:latin typeface="Arial" panose="020B0604020202020204" pitchFamily="34" charset="0"/>
                <a:cs typeface="Arial" panose="020B0604020202020204" pitchFamily="34" charset="0"/>
              </a:rPr>
              <a:t>discussion </a:t>
            </a:r>
            <a:r>
              <a:rPr lang="en-AU" altLang="en-US" sz="2400" dirty="0">
                <a:latin typeface="Arial" panose="020B0604020202020204" pitchFamily="34" charset="0"/>
                <a:cs typeface="Arial" panose="020B0604020202020204" pitchFamily="34" charset="0"/>
              </a:rPr>
              <a:t>(developing ideas) </a:t>
            </a:r>
          </a:p>
          <a:p>
            <a:pPr>
              <a:spcBef>
                <a:spcPts val="700"/>
              </a:spcBef>
            </a:pPr>
            <a:r>
              <a:rPr lang="en-AU" altLang="en-US" sz="2400" b="1" dirty="0">
                <a:latin typeface="Arial" panose="020B0604020202020204" pitchFamily="34" charset="0"/>
                <a:cs typeface="Arial" panose="020B0604020202020204" pitchFamily="34" charset="0"/>
              </a:rPr>
              <a:t>supportive challenge </a:t>
            </a:r>
            <a:r>
              <a:rPr lang="en-AU" altLang="en-US" sz="2400" dirty="0">
                <a:latin typeface="Arial" panose="020B0604020202020204" pitchFamily="34" charset="0"/>
                <a:cs typeface="Arial" panose="020B0604020202020204" pitchFamily="34" charset="0"/>
              </a:rPr>
              <a:t>(‘inappropriate workplace behaviour’) </a:t>
            </a:r>
          </a:p>
          <a:p>
            <a:pPr>
              <a:spcBef>
                <a:spcPts val="700"/>
              </a:spcBef>
            </a:pPr>
            <a:r>
              <a:rPr lang="en-AU" altLang="en-US" sz="2400" b="1" dirty="0">
                <a:latin typeface="Arial" panose="020B0604020202020204" pitchFamily="34" charset="0"/>
                <a:cs typeface="Arial" panose="020B0604020202020204" pitchFamily="34" charset="0"/>
              </a:rPr>
              <a:t>modelling</a:t>
            </a:r>
            <a:r>
              <a:rPr lang="en-AU" altLang="en-US" sz="2400" b="1" i="1" dirty="0">
                <a:latin typeface="Arial" panose="020B0604020202020204" pitchFamily="34" charset="0"/>
                <a:cs typeface="Arial" panose="020B0604020202020204" pitchFamily="34" charset="0"/>
              </a:rPr>
              <a:t> </a:t>
            </a:r>
            <a:r>
              <a:rPr lang="en-AU" altLang="en-US" sz="2400" dirty="0">
                <a:latin typeface="Arial" panose="020B0604020202020204" pitchFamily="34" charset="0"/>
                <a:cs typeface="Arial" panose="020B0604020202020204" pitchFamily="34" charset="0"/>
              </a:rPr>
              <a:t>(conflict resolution)</a:t>
            </a:r>
          </a:p>
          <a:p>
            <a:pPr>
              <a:spcBef>
                <a:spcPts val="700"/>
              </a:spcBef>
            </a:pPr>
            <a:r>
              <a:rPr lang="en-AU" altLang="en-US" sz="2400" b="1" dirty="0">
                <a:latin typeface="Arial" panose="020B0604020202020204" pitchFamily="34" charset="0"/>
                <a:cs typeface="Arial" panose="020B0604020202020204" pitchFamily="34" charset="0"/>
              </a:rPr>
              <a:t>behavioural rehearsal </a:t>
            </a:r>
          </a:p>
          <a:p>
            <a:pPr>
              <a:spcBef>
                <a:spcPts val="700"/>
              </a:spcBef>
            </a:pPr>
            <a:r>
              <a:rPr lang="en-AU" altLang="en-US" sz="2400" b="1" dirty="0">
                <a:latin typeface="Arial" panose="020B0604020202020204" pitchFamily="34" charset="0"/>
                <a:cs typeface="Arial" panose="020B0604020202020204" pitchFamily="34" charset="0"/>
              </a:rPr>
              <a:t>processing emotional experiences </a:t>
            </a:r>
          </a:p>
          <a:p>
            <a:pPr>
              <a:spcBef>
                <a:spcPts val="700"/>
              </a:spcBef>
              <a:spcAft>
                <a:spcPts val="600"/>
              </a:spcAft>
            </a:pPr>
            <a:r>
              <a:rPr lang="en-AU" altLang="en-US" sz="2400" b="1" dirty="0">
                <a:latin typeface="Arial" panose="020B0604020202020204" pitchFamily="34" charset="0"/>
                <a:cs typeface="Arial" panose="020B0604020202020204" pitchFamily="34" charset="0"/>
              </a:rPr>
              <a:t>normalising </a:t>
            </a:r>
          </a:p>
          <a:p>
            <a:pPr marL="0" indent="0">
              <a:buNone/>
            </a:pPr>
            <a:r>
              <a:rPr lang="en-AU" altLang="en-US" sz="2000" dirty="0">
                <a:latin typeface="Arial" panose="020B0604020202020204" pitchFamily="34" charset="0"/>
                <a:cs typeface="Arial" panose="020B0604020202020204" pitchFamily="34" charset="0"/>
              </a:rPr>
              <a:t>Findings: Qualitative: Enhanced resilience, planning &amp; decision-making. </a:t>
            </a:r>
          </a:p>
          <a:p>
            <a:pPr marL="0" indent="0">
              <a:buNone/>
            </a:pPr>
            <a:r>
              <a:rPr lang="en-AU" altLang="en-US" sz="2000" dirty="0">
                <a:latin typeface="Arial" panose="020B0604020202020204" pitchFamily="34" charset="0"/>
                <a:cs typeface="Arial" panose="020B0604020202020204" pitchFamily="34" charset="0"/>
              </a:rPr>
              <a:t>Quantitative: Pre-post questionnaire: significant reductions in burnout).</a:t>
            </a:r>
          </a:p>
          <a:p>
            <a:pPr marL="0" indent="0">
              <a:buNone/>
            </a:pPr>
            <a:r>
              <a:rPr lang="en-AU" altLang="en-US" sz="1600" dirty="0">
                <a:latin typeface="Arial" panose="020B0604020202020204" pitchFamily="34" charset="0"/>
                <a:cs typeface="Arial" panose="020B0604020202020204" pitchFamily="34" charset="0"/>
              </a:rPr>
              <a:t>(</a:t>
            </a:r>
            <a:r>
              <a:rPr lang="en-AU" altLang="en-US" sz="1600" dirty="0" err="1">
                <a:latin typeface="Arial" panose="020B0604020202020204" pitchFamily="34" charset="0"/>
                <a:cs typeface="Arial" panose="020B0604020202020204" pitchFamily="34" charset="0"/>
              </a:rPr>
              <a:t>Wallbank</a:t>
            </a:r>
            <a:r>
              <a:rPr lang="en-AU" altLang="en-US" sz="1600" dirty="0">
                <a:latin typeface="Arial" panose="020B0604020202020204" pitchFamily="34" charset="0"/>
                <a:cs typeface="Arial" panose="020B0604020202020204" pitchFamily="34" charset="0"/>
              </a:rPr>
              <a:t>, 2013)</a:t>
            </a:r>
            <a:endParaRPr lang="en-AU" altLang="en-US" sz="1600" b="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D3512145-5137-9042-B896-4A032B78A06C}"/>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27</a:t>
            </a:r>
            <a:endParaRPr lang="en-US" sz="1600"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F855E-0324-4DBC-B96D-799AECDEC9B7}"/>
              </a:ext>
            </a:extLst>
          </p:cNvPr>
          <p:cNvSpPr>
            <a:spLocks noGrp="1"/>
          </p:cNvSpPr>
          <p:nvPr>
            <p:ph type="ctrTitle"/>
          </p:nvPr>
        </p:nvSpPr>
        <p:spPr>
          <a:xfrm>
            <a:off x="1067879" y="593436"/>
            <a:ext cx="10056242" cy="700585"/>
          </a:xfrm>
        </p:spPr>
        <p:txBody>
          <a:bodyPr/>
          <a:lstStyle/>
          <a:p>
            <a:pPr>
              <a:spcAft>
                <a:spcPts val="1200"/>
              </a:spcAft>
            </a:pPr>
            <a:r>
              <a:rPr lang="en-GB" b="1" dirty="0">
                <a:solidFill>
                  <a:srgbClr val="0000FF"/>
                </a:solidFill>
                <a:latin typeface="Calibri" pitchFamily="34" charset="0"/>
              </a:rPr>
              <a:t>    </a:t>
            </a:r>
            <a:br>
              <a:rPr lang="en-GB" b="1" dirty="0">
                <a:solidFill>
                  <a:srgbClr val="0000FF"/>
                </a:solidFill>
                <a:latin typeface="Calibri" pitchFamily="34" charset="0"/>
              </a:rPr>
            </a:br>
            <a:r>
              <a:rPr lang="en-GB" sz="4400" b="1" dirty="0">
                <a:latin typeface="Arial" panose="020B0604020202020204" pitchFamily="34" charset="0"/>
                <a:cs typeface="Arial" panose="020B0604020202020204" pitchFamily="34" charset="0"/>
              </a:rPr>
              <a:t>6. Conclusions</a:t>
            </a:r>
            <a:endParaRPr lang="en-GB" sz="2400" b="1" dirty="0">
              <a:latin typeface="Arial" panose="020B0604020202020204" pitchFamily="34" charset="0"/>
              <a:cs typeface="Arial" panose="020B0604020202020204" pitchFamily="34" charset="0"/>
            </a:endParaRPr>
          </a:p>
        </p:txBody>
      </p:sp>
      <p:sp>
        <p:nvSpPr>
          <p:cNvPr id="62467" name="Subtitle 2"/>
          <p:cNvSpPr>
            <a:spLocks noGrp="1"/>
          </p:cNvSpPr>
          <p:nvPr>
            <p:ph type="subTitle" idx="1"/>
          </p:nvPr>
        </p:nvSpPr>
        <p:spPr>
          <a:xfrm>
            <a:off x="1049644" y="1772816"/>
            <a:ext cx="10951536" cy="4219951"/>
          </a:xfrm>
        </p:spPr>
        <p:txBody>
          <a:bodyPr/>
          <a:lstStyle/>
          <a:p>
            <a:pPr algn="l">
              <a:spcAft>
                <a:spcPts val="1200"/>
              </a:spcAft>
            </a:pPr>
            <a:r>
              <a:rPr lang="en-GB" altLang="en-US" sz="2600" b="1" dirty="0">
                <a:latin typeface="Arial" panose="020B0604020202020204" pitchFamily="34" charset="0"/>
              </a:rPr>
              <a:t>What is an evidence-based approach to supportive supervision?</a:t>
            </a:r>
            <a:endParaRPr lang="en-GB" altLang="en-US" sz="2600" b="1" dirty="0">
              <a:latin typeface="Arial" panose="020B0604020202020204" pitchFamily="34" charset="0"/>
              <a:cs typeface="Arial" panose="020B0604020202020204" pitchFamily="34" charset="0"/>
            </a:endParaRPr>
          </a:p>
          <a:p>
            <a:pPr marL="342900" indent="-342900" algn="l">
              <a:lnSpc>
                <a:spcPts val="2380"/>
              </a:lnSpc>
              <a:buFont typeface="Arial" panose="020B0604020202020204" pitchFamily="34" charset="0"/>
              <a:buChar char="•"/>
            </a:pPr>
            <a:r>
              <a:rPr lang="en-GB" altLang="en-US" b="1" dirty="0">
                <a:latin typeface="Arial" panose="020B0604020202020204" pitchFamily="34" charset="0"/>
                <a:cs typeface="Arial" panose="020B0604020202020204" pitchFamily="34" charset="0"/>
              </a:rPr>
              <a:t>Draws on relevant theory </a:t>
            </a:r>
          </a:p>
          <a:p>
            <a:pPr marL="342900" indent="-342900" algn="l">
              <a:lnSpc>
                <a:spcPts val="2380"/>
              </a:lnSpc>
              <a:spcBef>
                <a:spcPts val="400"/>
              </a:spcBef>
              <a:spcAft>
                <a:spcPts val="600"/>
              </a:spcAft>
            </a:pPr>
            <a:r>
              <a:rPr lang="en-GB" altLang="en-US" dirty="0">
                <a:latin typeface="Arial" panose="020B0604020202020204" pitchFamily="34" charset="0"/>
                <a:cs typeface="Arial" panose="020B0604020202020204" pitchFamily="34" charset="0"/>
              </a:rPr>
              <a:t>	(Support model)</a:t>
            </a:r>
            <a:endParaRPr lang="en-GB" altLang="en-US" b="1" dirty="0">
              <a:latin typeface="Arial" panose="020B0604020202020204" pitchFamily="34" charset="0"/>
              <a:cs typeface="Arial" panose="020B0604020202020204" pitchFamily="34" charset="0"/>
            </a:endParaRPr>
          </a:p>
          <a:p>
            <a:pPr marL="342900" indent="-342900" algn="l">
              <a:lnSpc>
                <a:spcPts val="2380"/>
              </a:lnSpc>
              <a:buFont typeface="Arial" panose="020B0604020202020204" pitchFamily="34" charset="0"/>
              <a:buChar char="•"/>
            </a:pPr>
            <a:r>
              <a:rPr lang="en-GB" altLang="en-US" b="1" dirty="0">
                <a:latin typeface="Arial" panose="020B0604020202020204" pitchFamily="34" charset="0"/>
                <a:cs typeface="Arial" panose="020B0604020202020204" pitchFamily="34" charset="0"/>
              </a:rPr>
              <a:t>Clarifies the limited research basis for SS </a:t>
            </a:r>
          </a:p>
          <a:p>
            <a:pPr marL="342900" indent="-342900" algn="l">
              <a:lnSpc>
                <a:spcPts val="2380"/>
              </a:lnSpc>
              <a:spcBef>
                <a:spcPts val="400"/>
              </a:spcBef>
              <a:spcAft>
                <a:spcPts val="600"/>
              </a:spcAft>
            </a:pPr>
            <a:r>
              <a:rPr lang="en-GB" altLang="en-US" dirty="0">
                <a:latin typeface="Arial" panose="020B0604020202020204" pitchFamily="34" charset="0"/>
                <a:cs typeface="Arial" panose="020B0604020202020204" pitchFamily="34" charset="0"/>
              </a:rPr>
              <a:t>	(using BES &amp; extrapolation) </a:t>
            </a:r>
            <a:endParaRPr lang="en-GB" altLang="en-US" b="1" dirty="0">
              <a:latin typeface="Arial" panose="020B0604020202020204" pitchFamily="34" charset="0"/>
              <a:cs typeface="Arial" panose="020B0604020202020204" pitchFamily="34" charset="0"/>
            </a:endParaRPr>
          </a:p>
          <a:p>
            <a:pPr marL="342900" indent="-342900" algn="l">
              <a:lnSpc>
                <a:spcPts val="2380"/>
              </a:lnSpc>
              <a:buFont typeface="Arial" panose="020B0604020202020204" pitchFamily="34" charset="0"/>
              <a:buChar char="•"/>
            </a:pPr>
            <a:r>
              <a:rPr lang="en-GB" altLang="en-US" b="1" dirty="0">
                <a:latin typeface="Arial" panose="020B0604020202020204" pitchFamily="34" charset="0"/>
                <a:cs typeface="Arial" panose="020B0604020202020204" pitchFamily="34" charset="0"/>
              </a:rPr>
              <a:t>Provides sound evidence to justify &amp; guide SS </a:t>
            </a:r>
          </a:p>
          <a:p>
            <a:pPr marL="342900" indent="-342900" algn="l">
              <a:lnSpc>
                <a:spcPts val="2380"/>
              </a:lnSpc>
              <a:spcBef>
                <a:spcPts val="400"/>
              </a:spcBef>
              <a:spcAft>
                <a:spcPts val="600"/>
              </a:spcAft>
            </a:pPr>
            <a:r>
              <a:rPr lang="en-GB" altLang="en-US" dirty="0">
                <a:latin typeface="Arial" panose="020B0604020202020204" pitchFamily="34" charset="0"/>
                <a:cs typeface="Arial" panose="020B0604020202020204" pitchFamily="34" charset="0"/>
              </a:rPr>
              <a:t>	(adding relevant theory &amp; expert consensus to research findings)</a:t>
            </a:r>
            <a:endParaRPr lang="en-GB" altLang="en-US" b="1" dirty="0">
              <a:latin typeface="Arial" panose="020B0604020202020204" pitchFamily="34" charset="0"/>
              <a:cs typeface="Arial" panose="020B0604020202020204" pitchFamily="34" charset="0"/>
            </a:endParaRPr>
          </a:p>
          <a:p>
            <a:pPr marL="342900" indent="-342900" algn="l">
              <a:lnSpc>
                <a:spcPts val="2380"/>
              </a:lnSpc>
              <a:buFont typeface="Arial" panose="020B0604020202020204" pitchFamily="34" charset="0"/>
              <a:buChar char="•"/>
            </a:pPr>
            <a:r>
              <a:rPr lang="en-GB" altLang="en-US" b="1" dirty="0">
                <a:latin typeface="Arial" panose="020B0604020202020204" pitchFamily="34" charset="0"/>
                <a:cs typeface="Arial" panose="020B0604020202020204" pitchFamily="34" charset="0"/>
              </a:rPr>
              <a:t>SS methods are straightforward, familiar, &amp; exceptionally efficient</a:t>
            </a:r>
          </a:p>
          <a:p>
            <a:pPr marL="342900" indent="-342900" algn="l">
              <a:lnSpc>
                <a:spcPts val="2380"/>
              </a:lnSpc>
              <a:spcBef>
                <a:spcPts val="400"/>
              </a:spcBef>
            </a:pPr>
            <a:r>
              <a:rPr lang="en-GB" altLang="en-US" dirty="0">
                <a:latin typeface="Arial" panose="020B0604020202020204" pitchFamily="34" charset="0"/>
                <a:cs typeface="Arial" panose="020B0604020202020204" pitchFamily="34" charset="0"/>
              </a:rPr>
              <a:t>	(coping strategy enhancement; </a:t>
            </a:r>
            <a:r>
              <a:rPr lang="en-US" altLang="en-US" dirty="0">
                <a:latin typeface="Arial" panose="020B0604020202020204" pitchFamily="34" charset="0"/>
                <a:cs typeface="Arial" panose="020B0604020202020204" pitchFamily="34" charset="0"/>
              </a:rPr>
              <a:t>empathy &amp; assimilation; </a:t>
            </a:r>
            <a:r>
              <a:rPr lang="en-GB" altLang="en-US" dirty="0">
                <a:latin typeface="Arial" panose="020B0604020202020204" pitchFamily="34" charset="0"/>
                <a:cs typeface="Arial" panose="020B0604020202020204" pitchFamily="34" charset="0"/>
              </a:rPr>
              <a:t>social support). </a:t>
            </a:r>
          </a:p>
        </p:txBody>
      </p:sp>
      <p:sp>
        <p:nvSpPr>
          <p:cNvPr id="10" name="Rectangle 9">
            <a:extLst>
              <a:ext uri="{FF2B5EF4-FFF2-40B4-BE49-F238E27FC236}">
                <a16:creationId xmlns:a16="http://schemas.microsoft.com/office/drawing/2014/main" id="{85F4FFCD-8D99-0141-9C8F-958EA4B3AAD1}"/>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28</a:t>
            </a:r>
            <a:endParaRPr lang="en-US" sz="1600"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ctrTitle"/>
          </p:nvPr>
        </p:nvSpPr>
        <p:spPr>
          <a:xfrm>
            <a:off x="2207568" y="1556792"/>
            <a:ext cx="8630156" cy="1655763"/>
          </a:xfrm>
        </p:spPr>
        <p:txBody>
          <a:bodyPr/>
          <a:lstStyle/>
          <a:p>
            <a:pPr marL="342900" indent="-342900" algn="l">
              <a:lnSpc>
                <a:spcPct val="100000"/>
              </a:lnSpc>
              <a:spcBef>
                <a:spcPts val="600"/>
              </a:spcBef>
              <a:spcAft>
                <a:spcPts val="600"/>
              </a:spcAft>
            </a:pPr>
            <a:r>
              <a:rPr lang="en-GB" altLang="en-US" sz="2400" b="1" dirty="0">
                <a:latin typeface="Arial" panose="020B0604020202020204" pitchFamily="34" charset="0"/>
                <a:cs typeface="Arial" panose="020B0604020202020204" pitchFamily="34" charset="0"/>
              </a:rPr>
              <a:t>This step addresses the final learning outcomes:</a:t>
            </a:r>
            <a:br>
              <a:rPr lang="en-GB" altLang="en-US" sz="2400" b="1" dirty="0">
                <a:latin typeface="Arial" panose="020B0604020202020204" pitchFamily="34" charset="0"/>
                <a:cs typeface="Arial" panose="020B0604020202020204" pitchFamily="34" charset="0"/>
              </a:rPr>
            </a:br>
            <a:br>
              <a:rPr lang="en-GB" altLang="en-US" sz="800" b="1" dirty="0">
                <a:latin typeface="Arial" panose="020B0604020202020204" pitchFamily="34" charset="0"/>
                <a:cs typeface="Arial" panose="020B0604020202020204" pitchFamily="34" charset="0"/>
              </a:rPr>
            </a:br>
            <a:r>
              <a:rPr lang="en-GB" altLang="en-US" sz="2400" b="1" i="1" dirty="0">
                <a:latin typeface="Arial" panose="020B0604020202020204" pitchFamily="34" charset="0"/>
                <a:cs typeface="Arial" panose="020B0604020202020204" pitchFamily="34" charset="0"/>
              </a:rPr>
              <a:t>e. Clarify any remaining queries or issues &amp;</a:t>
            </a:r>
            <a:br>
              <a:rPr lang="en-GB" altLang="en-US" sz="2400" b="1" i="1" dirty="0">
                <a:latin typeface="Arial" panose="020B0604020202020204" pitchFamily="34" charset="0"/>
                <a:cs typeface="Arial" panose="020B0604020202020204" pitchFamily="34" charset="0"/>
              </a:rPr>
            </a:br>
            <a:r>
              <a:rPr lang="en-GB" altLang="en-US" sz="2400" b="1" i="1" dirty="0">
                <a:latin typeface="Arial" panose="020B0604020202020204" pitchFamily="34" charset="0"/>
                <a:cs typeface="Arial" panose="020B0604020202020204" pitchFamily="34" charset="0"/>
              </a:rPr>
              <a:t>f. Provide feedback on the workshop.</a:t>
            </a:r>
            <a:endParaRPr lang="en-GB" altLang="en-US" sz="2000" b="1" i="1" dirty="0">
              <a:latin typeface="Arial" panose="020B0604020202020204" pitchFamily="34" charset="0"/>
              <a:cs typeface="Arial" panose="020B0604020202020204" pitchFamily="34" charset="0"/>
            </a:endParaRPr>
          </a:p>
        </p:txBody>
      </p:sp>
      <p:sp>
        <p:nvSpPr>
          <p:cNvPr id="64515" name="Subtitle 2"/>
          <p:cNvSpPr>
            <a:spLocks noGrp="1"/>
          </p:cNvSpPr>
          <p:nvPr>
            <p:ph type="subTitle" idx="1"/>
          </p:nvPr>
        </p:nvSpPr>
        <p:spPr>
          <a:xfrm>
            <a:off x="2182684" y="3478478"/>
            <a:ext cx="8352928" cy="1655763"/>
          </a:xfrm>
        </p:spPr>
        <p:txBody>
          <a:bodyPr>
            <a:normAutofit/>
          </a:bodyPr>
          <a:lstStyle/>
          <a:p>
            <a:pPr marL="457200" indent="-457200" algn="l">
              <a:lnSpc>
                <a:spcPct val="100000"/>
              </a:lnSpc>
              <a:spcBef>
                <a:spcPts val="400"/>
              </a:spcBef>
              <a:buFont typeface="Arial" panose="020B0604020202020204" pitchFamily="34" charset="0"/>
              <a:buChar char="•"/>
            </a:pPr>
            <a:r>
              <a:rPr lang="en-GB" altLang="en-US" dirty="0">
                <a:latin typeface="Arial" panose="020B0604020202020204" pitchFamily="34" charset="0"/>
                <a:cs typeface="Arial" panose="020B0604020202020204" pitchFamily="34" charset="0"/>
              </a:rPr>
              <a:t>Discussion of the workshop experience with participants</a:t>
            </a:r>
          </a:p>
          <a:p>
            <a:pPr marL="457200" indent="-457200" algn="l">
              <a:lnSpc>
                <a:spcPct val="100000"/>
              </a:lnSpc>
              <a:spcBef>
                <a:spcPts val="400"/>
              </a:spcBef>
              <a:buFont typeface="Arial" panose="020B0604020202020204" pitchFamily="34" charset="0"/>
              <a:buChar char="•"/>
            </a:pPr>
            <a:r>
              <a:rPr lang="en-GB" altLang="en-US" dirty="0">
                <a:latin typeface="Arial" panose="020B0604020202020204" pitchFamily="34" charset="0"/>
                <a:cs typeface="Arial" panose="020B0604020202020204" pitchFamily="34" charset="0"/>
              </a:rPr>
              <a:t>Confidential completion of a workshop evaluation/satisfaction form</a:t>
            </a:r>
          </a:p>
          <a:p>
            <a:pPr marL="457200" indent="-457200" algn="l">
              <a:lnSpc>
                <a:spcPct val="100000"/>
              </a:lnSpc>
              <a:spcBef>
                <a:spcPts val="400"/>
              </a:spcBef>
              <a:buFont typeface="Arial" panose="020B0604020202020204" pitchFamily="34" charset="0"/>
              <a:buChar char="•"/>
            </a:pPr>
            <a:r>
              <a:rPr lang="en-GB" altLang="en-US" dirty="0">
                <a:latin typeface="Arial" panose="020B0604020202020204" pitchFamily="34" charset="0"/>
                <a:cs typeface="Arial" panose="020B0604020202020204" pitchFamily="34" charset="0"/>
              </a:rPr>
              <a:t>Action plans &amp; farewells</a:t>
            </a:r>
          </a:p>
        </p:txBody>
      </p:sp>
      <p:sp>
        <p:nvSpPr>
          <p:cNvPr id="6" name="Rectangle 5">
            <a:extLst>
              <a:ext uri="{FF2B5EF4-FFF2-40B4-BE49-F238E27FC236}">
                <a16:creationId xmlns:a16="http://schemas.microsoft.com/office/drawing/2014/main" id="{5D8E73BE-3BDA-5341-A0BB-F1C02A1DD22A}"/>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29</a:t>
            </a:r>
            <a:endParaRPr lang="en-US" sz="1600" dirty="0">
              <a:solidFill>
                <a:schemeClr val="tx1"/>
              </a:solidFill>
            </a:endParaRPr>
          </a:p>
        </p:txBody>
      </p:sp>
      <p:sp>
        <p:nvSpPr>
          <p:cNvPr id="2" name="Rectangle 1">
            <a:extLst>
              <a:ext uri="{FF2B5EF4-FFF2-40B4-BE49-F238E27FC236}">
                <a16:creationId xmlns:a16="http://schemas.microsoft.com/office/drawing/2014/main" id="{3243C0D8-DDEA-2043-AB60-84780C5DB49A}"/>
              </a:ext>
            </a:extLst>
          </p:cNvPr>
          <p:cNvSpPr/>
          <p:nvPr/>
        </p:nvSpPr>
        <p:spPr>
          <a:xfrm>
            <a:off x="3258622" y="593436"/>
            <a:ext cx="6096000" cy="769441"/>
          </a:xfrm>
          <a:prstGeom prst="rect">
            <a:avLst/>
          </a:prstGeom>
        </p:spPr>
        <p:txBody>
          <a:bodyPr>
            <a:spAutoFit/>
          </a:bodyPr>
          <a:lstStyle/>
          <a:p>
            <a:r>
              <a:rPr lang="en-GB" altLang="en-US" sz="4400" b="1" dirty="0">
                <a:solidFill>
                  <a:schemeClr val="tx1"/>
                </a:solidFill>
                <a:latin typeface="Arial" panose="020B0604020202020204" pitchFamily="34" charset="0"/>
              </a:rPr>
              <a:t>7. Workshop closure</a:t>
            </a:r>
            <a:endParaRPr lang="en-US" sz="4400" dirty="0">
              <a:solidFill>
                <a:schemeClr val="tx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4"/>
          <p:cNvSpPr>
            <a:spLocks noGrp="1"/>
          </p:cNvSpPr>
          <p:nvPr>
            <p:ph type="title"/>
          </p:nvPr>
        </p:nvSpPr>
        <p:spPr>
          <a:xfrm>
            <a:off x="2152650" y="254882"/>
            <a:ext cx="7886700" cy="1325562"/>
          </a:xfrm>
        </p:spPr>
        <p:txBody>
          <a:bodyPr/>
          <a:lstStyle/>
          <a:p>
            <a:pPr algn="ctr">
              <a:lnSpc>
                <a:spcPct val="100000"/>
              </a:lnSpc>
              <a:spcBef>
                <a:spcPts val="600"/>
              </a:spcBef>
              <a:spcAft>
                <a:spcPts val="600"/>
              </a:spcAft>
            </a:pPr>
            <a:r>
              <a:rPr lang="en-GB" altLang="en-US" b="1" dirty="0">
                <a:latin typeface="Arial" panose="020B0604020202020204" pitchFamily="34" charset="0"/>
                <a:cs typeface="Arial" panose="020B0604020202020204" pitchFamily="34" charset="0"/>
              </a:rPr>
              <a:t>Some key references</a:t>
            </a:r>
            <a:br>
              <a:rPr lang="en-GB" altLang="en-US" sz="2800" b="1" dirty="0">
                <a:latin typeface="Arial" panose="020B0604020202020204" pitchFamily="34" charset="0"/>
                <a:cs typeface="Arial" panose="020B0604020202020204" pitchFamily="34" charset="0"/>
              </a:rPr>
            </a:br>
            <a:br>
              <a:rPr lang="en-GB" altLang="en-US" sz="1100" b="1" dirty="0">
                <a:latin typeface="Arial" panose="020B0604020202020204" pitchFamily="34" charset="0"/>
                <a:cs typeface="Arial" panose="020B0604020202020204" pitchFamily="34" charset="0"/>
              </a:rPr>
            </a:br>
            <a:r>
              <a:rPr lang="en-GB" altLang="en-US" sz="1600" b="1" dirty="0">
                <a:latin typeface="Arial" panose="020B0604020202020204" pitchFamily="34" charset="0"/>
                <a:cs typeface="Arial" panose="020B0604020202020204" pitchFamily="34" charset="0"/>
              </a:rPr>
              <a:t>(remainder in Milne &amp; Reiser, 2020)</a:t>
            </a:r>
            <a:endParaRPr lang="en-AU" altLang="en-US" sz="1600" dirty="0">
              <a:latin typeface="Arial" panose="020B0604020202020204" pitchFamily="34" charset="0"/>
              <a:cs typeface="Arial" panose="020B0604020202020204" pitchFamily="34" charset="0"/>
            </a:endParaRPr>
          </a:p>
        </p:txBody>
      </p:sp>
      <p:sp>
        <p:nvSpPr>
          <p:cNvPr id="56323" name="Content Placeholder 5"/>
          <p:cNvSpPr>
            <a:spLocks noGrp="1"/>
          </p:cNvSpPr>
          <p:nvPr>
            <p:ph idx="1"/>
          </p:nvPr>
        </p:nvSpPr>
        <p:spPr>
          <a:xfrm>
            <a:off x="983432" y="1772816"/>
            <a:ext cx="10225136" cy="4365972"/>
          </a:xfrm>
        </p:spPr>
        <p:txBody>
          <a:bodyPr>
            <a:normAutofit/>
          </a:bodyPr>
          <a:lstStyle/>
          <a:p>
            <a:pPr marL="9525" indent="-9525">
              <a:lnSpc>
                <a:spcPct val="100000"/>
              </a:lnSpc>
              <a:buFont typeface="Arial" pitchFamily="34" charset="0"/>
              <a:buNone/>
            </a:pPr>
            <a:r>
              <a:rPr lang="en-GB" sz="1200" b="1" dirty="0" err="1">
                <a:latin typeface="Arial" panose="020B0604020202020204" pitchFamily="34" charset="0"/>
                <a:cs typeface="Arial" panose="020B0604020202020204" pitchFamily="34" charset="0"/>
              </a:rPr>
              <a:t>Blomberg</a:t>
            </a:r>
            <a:r>
              <a:rPr lang="en-GB" sz="1200" b="1" dirty="0">
                <a:latin typeface="Arial" panose="020B0604020202020204" pitchFamily="34" charset="0"/>
                <a:cs typeface="Arial" panose="020B0604020202020204" pitchFamily="34" charset="0"/>
              </a:rPr>
              <a:t> et al. (2016). </a:t>
            </a:r>
            <a:r>
              <a:rPr lang="en-GB" sz="1200" dirty="0">
                <a:latin typeface="Arial" panose="020B0604020202020204" pitchFamily="34" charset="0"/>
                <a:cs typeface="Arial" panose="020B0604020202020204" pitchFamily="34" charset="0"/>
              </a:rPr>
              <a:t>Work stress among newly graduated nurses in relation to workplace and clinical group supervision. </a:t>
            </a:r>
            <a:r>
              <a:rPr lang="en-GB" sz="1200" i="1" dirty="0">
                <a:latin typeface="Arial" panose="020B0604020202020204" pitchFamily="34" charset="0"/>
                <a:cs typeface="Arial" panose="020B0604020202020204" pitchFamily="34" charset="0"/>
              </a:rPr>
              <a:t>Journal of  Nursing Management</a:t>
            </a:r>
            <a:r>
              <a:rPr lang="en-GB" sz="1200" dirty="0">
                <a:latin typeface="Arial" panose="020B0604020202020204" pitchFamily="34" charset="0"/>
                <a:cs typeface="Arial" panose="020B0604020202020204" pitchFamily="34" charset="0"/>
              </a:rPr>
              <a:t>, 24: 80-87.</a:t>
            </a:r>
          </a:p>
          <a:p>
            <a:pPr marL="9525" indent="-9525">
              <a:lnSpc>
                <a:spcPct val="100000"/>
              </a:lnSpc>
              <a:buFont typeface="Arial" pitchFamily="34" charset="0"/>
              <a:buNone/>
            </a:pPr>
            <a:r>
              <a:rPr lang="en-GB" sz="1200" b="1" dirty="0">
                <a:latin typeface="Arial" panose="020B0604020202020204" pitchFamily="34" charset="0"/>
                <a:cs typeface="Arial" panose="020B0604020202020204" pitchFamily="34" charset="0"/>
              </a:rPr>
              <a:t>Dorsey, S., et al. (2017). </a:t>
            </a:r>
            <a:r>
              <a:rPr lang="en-GB" sz="1200" dirty="0">
                <a:latin typeface="Arial" panose="020B0604020202020204" pitchFamily="34" charset="0"/>
                <a:cs typeface="Arial" panose="020B0604020202020204" pitchFamily="34" charset="0"/>
              </a:rPr>
              <a:t>The Juggling Act of Supervision in Community Mental Health: Implications for Supporting Evidence-Based Treatment. </a:t>
            </a:r>
            <a:r>
              <a:rPr lang="en-GB" sz="1200" i="1" dirty="0" err="1">
                <a:latin typeface="Arial" panose="020B0604020202020204" pitchFamily="34" charset="0"/>
                <a:cs typeface="Arial" panose="020B0604020202020204" pitchFamily="34" charset="0"/>
              </a:rPr>
              <a:t>Adm</a:t>
            </a:r>
            <a:r>
              <a:rPr lang="en-GB" sz="1200" i="1" dirty="0">
                <a:latin typeface="Arial" panose="020B0604020202020204" pitchFamily="34" charset="0"/>
                <a:cs typeface="Arial" panose="020B0604020202020204" pitchFamily="34" charset="0"/>
              </a:rPr>
              <a:t> Policy </a:t>
            </a:r>
            <a:r>
              <a:rPr lang="en-GB" sz="1200" i="1" dirty="0" err="1">
                <a:latin typeface="Arial" panose="020B0604020202020204" pitchFamily="34" charset="0"/>
                <a:cs typeface="Arial" panose="020B0604020202020204" pitchFamily="34" charset="0"/>
              </a:rPr>
              <a:t>Ment</a:t>
            </a:r>
            <a:r>
              <a:rPr lang="en-GB" sz="1200" i="1" dirty="0">
                <a:latin typeface="Arial" panose="020B0604020202020204" pitchFamily="34" charset="0"/>
                <a:cs typeface="Arial" panose="020B0604020202020204" pitchFamily="34" charset="0"/>
              </a:rPr>
              <a:t> Health </a:t>
            </a:r>
            <a:r>
              <a:rPr lang="en-GB" sz="1200" dirty="0">
                <a:latin typeface="Arial" panose="020B0604020202020204" pitchFamily="34" charset="0"/>
                <a:cs typeface="Arial" panose="020B0604020202020204" pitchFamily="34" charset="0"/>
              </a:rPr>
              <a:t>DOI 10.1007/s10488-017-0796-z </a:t>
            </a:r>
          </a:p>
          <a:p>
            <a:pPr marL="9525" indent="-9525">
              <a:lnSpc>
                <a:spcPct val="100000"/>
              </a:lnSpc>
              <a:buFont typeface="Arial" pitchFamily="34" charset="0"/>
              <a:buNone/>
            </a:pPr>
            <a:r>
              <a:rPr lang="en-GB" altLang="en-US" sz="1200" b="1" dirty="0" err="1">
                <a:latin typeface="Arial" panose="020B0604020202020204" pitchFamily="34" charset="0"/>
                <a:cs typeface="Arial" panose="020B0604020202020204" pitchFamily="34" charset="0"/>
              </a:rPr>
              <a:t>Gonge</a:t>
            </a:r>
            <a:r>
              <a:rPr lang="en-GB" altLang="en-US" sz="1200" b="1" dirty="0">
                <a:latin typeface="Arial" panose="020B0604020202020204" pitchFamily="34" charset="0"/>
                <a:cs typeface="Arial" panose="020B0604020202020204" pitchFamily="34" charset="0"/>
              </a:rPr>
              <a:t>, H., &amp; </a:t>
            </a:r>
            <a:r>
              <a:rPr lang="en-GB" altLang="en-US" sz="1200" b="1" dirty="0" err="1">
                <a:latin typeface="Arial" panose="020B0604020202020204" pitchFamily="34" charset="0"/>
                <a:cs typeface="Arial" panose="020B0604020202020204" pitchFamily="34" charset="0"/>
              </a:rPr>
              <a:t>Buus</a:t>
            </a:r>
            <a:r>
              <a:rPr lang="en-GB" altLang="en-US" sz="1200" b="1" dirty="0">
                <a:latin typeface="Arial" panose="020B0604020202020204" pitchFamily="34" charset="0"/>
                <a:cs typeface="Arial" panose="020B0604020202020204" pitchFamily="34" charset="0"/>
              </a:rPr>
              <a:t>, N. </a:t>
            </a:r>
            <a:r>
              <a:rPr lang="en-GB" altLang="en-US" sz="1200" dirty="0">
                <a:latin typeface="Arial" panose="020B0604020202020204" pitchFamily="34" charset="0"/>
                <a:cs typeface="Arial" panose="020B0604020202020204" pitchFamily="34" charset="0"/>
              </a:rPr>
              <a:t>(2014) Is it possible to strengthen psychiatric nursing staff’s clinical supervision? RCT of a meta-supervision  intervention. </a:t>
            </a:r>
            <a:r>
              <a:rPr lang="en-GB" altLang="en-US" sz="1200" i="1" dirty="0">
                <a:latin typeface="Arial" panose="020B0604020202020204" pitchFamily="34" charset="0"/>
                <a:cs typeface="Arial" panose="020B0604020202020204" pitchFamily="34" charset="0"/>
              </a:rPr>
              <a:t>Journal of Advanced Nursing, </a:t>
            </a:r>
            <a:r>
              <a:rPr lang="en-GB" altLang="en-US" sz="1200" i="1" dirty="0" err="1">
                <a:latin typeface="Arial" panose="020B0604020202020204" pitchFamily="34" charset="0"/>
                <a:cs typeface="Arial" panose="020B0604020202020204" pitchFamily="34" charset="0"/>
              </a:rPr>
              <a:t>doi</a:t>
            </a:r>
            <a:r>
              <a:rPr lang="en-GB" altLang="en-US" sz="1200" i="1" dirty="0">
                <a:latin typeface="Arial" panose="020B0604020202020204" pitchFamily="34" charset="0"/>
                <a:cs typeface="Arial" panose="020B0604020202020204" pitchFamily="34" charset="0"/>
              </a:rPr>
              <a:t>: 10.1111/jan.12569</a:t>
            </a:r>
          </a:p>
          <a:p>
            <a:pPr marL="9525" indent="-9525">
              <a:lnSpc>
                <a:spcPct val="100000"/>
              </a:lnSpc>
              <a:buFont typeface="Arial" pitchFamily="34" charset="0"/>
              <a:buNone/>
            </a:pPr>
            <a:r>
              <a:rPr lang="en-GB" altLang="en-US" sz="1200" b="1" dirty="0">
                <a:latin typeface="Arial" panose="020B0604020202020204" pitchFamily="34" charset="0"/>
                <a:cs typeface="Arial" panose="020B0604020202020204" pitchFamily="34" charset="0"/>
              </a:rPr>
              <a:t>Lawson, G </a:t>
            </a:r>
            <a:r>
              <a:rPr lang="en-GB" altLang="en-US" sz="1200" dirty="0">
                <a:latin typeface="Arial" panose="020B0604020202020204" pitchFamily="34" charset="0"/>
                <a:cs typeface="Arial" panose="020B0604020202020204" pitchFamily="34" charset="0"/>
              </a:rPr>
              <a:t>(2007). Counsellor wellness &amp; impairment: A national survey. </a:t>
            </a:r>
            <a:r>
              <a:rPr lang="en-GB" altLang="en-US" sz="1200" i="1" dirty="0">
                <a:latin typeface="Arial" panose="020B0604020202020204" pitchFamily="34" charset="0"/>
                <a:cs typeface="Arial" panose="020B0604020202020204" pitchFamily="34" charset="0"/>
              </a:rPr>
              <a:t>Journal of Humanistic Counselling, Education and Development, 46,</a:t>
            </a:r>
            <a:r>
              <a:rPr lang="en-GB" altLang="en-US" sz="1200" dirty="0">
                <a:latin typeface="Arial" panose="020B0604020202020204" pitchFamily="34" charset="0"/>
                <a:cs typeface="Arial" panose="020B0604020202020204" pitchFamily="34" charset="0"/>
              </a:rPr>
              <a:t> 20-34.</a:t>
            </a:r>
          </a:p>
          <a:p>
            <a:pPr marL="9525" indent="-9525" eaLnBrk="1" hangingPunct="1">
              <a:lnSpc>
                <a:spcPct val="100000"/>
              </a:lnSpc>
              <a:buFont typeface="Arial" pitchFamily="34" charset="0"/>
              <a:buNone/>
            </a:pPr>
            <a:r>
              <a:rPr lang="en-GB" altLang="en-US" sz="1200" b="1" dirty="0">
                <a:latin typeface="Arial" panose="020B0604020202020204" pitchFamily="34" charset="0"/>
                <a:cs typeface="Arial" panose="020B0604020202020204" pitchFamily="34" charset="0"/>
              </a:rPr>
              <a:t>Martin, P. , Milne, D.L, &amp; </a:t>
            </a:r>
            <a:r>
              <a:rPr lang="en-GB" altLang="en-US" sz="1200" b="1" dirty="0" err="1">
                <a:latin typeface="Arial" panose="020B0604020202020204" pitchFamily="34" charset="0"/>
                <a:cs typeface="Arial" panose="020B0604020202020204" pitchFamily="34" charset="0"/>
              </a:rPr>
              <a:t>Reiser</a:t>
            </a:r>
            <a:r>
              <a:rPr lang="en-GB" altLang="en-US" sz="1200" b="1" dirty="0">
                <a:latin typeface="Arial" panose="020B0604020202020204" pitchFamily="34" charset="0"/>
                <a:cs typeface="Arial" panose="020B0604020202020204" pitchFamily="34" charset="0"/>
              </a:rPr>
              <a:t>, R.P. (2018). </a:t>
            </a:r>
            <a:r>
              <a:rPr lang="en-GB" altLang="en-US" sz="1200" dirty="0">
                <a:latin typeface="Arial" panose="020B0604020202020204" pitchFamily="34" charset="0"/>
                <a:cs typeface="Arial" panose="020B0604020202020204" pitchFamily="34" charset="0"/>
              </a:rPr>
              <a:t>Peer supervision: International problems and prospects. </a:t>
            </a:r>
            <a:r>
              <a:rPr lang="en-GB" altLang="en-US" sz="1200" i="1" dirty="0">
                <a:latin typeface="Arial" panose="020B0604020202020204" pitchFamily="34" charset="0"/>
                <a:cs typeface="Arial" panose="020B0604020202020204" pitchFamily="34" charset="0"/>
              </a:rPr>
              <a:t>Journal of Advanced Nursing </a:t>
            </a:r>
            <a:r>
              <a:rPr lang="en-GB" altLang="en-US" sz="1200" dirty="0">
                <a:latin typeface="Arial" panose="020B0604020202020204" pitchFamily="34" charset="0"/>
                <a:cs typeface="Arial" panose="020B0604020202020204" pitchFamily="34" charset="0"/>
              </a:rPr>
              <a:t>(editorial) DOI: 10.1111/jan.13413.</a:t>
            </a:r>
            <a:endParaRPr lang="en-GB" altLang="en-US" sz="1200" b="1" dirty="0">
              <a:latin typeface="Arial" panose="020B0604020202020204" pitchFamily="34" charset="0"/>
              <a:cs typeface="Arial" panose="020B0604020202020204" pitchFamily="34" charset="0"/>
            </a:endParaRPr>
          </a:p>
          <a:p>
            <a:pPr marL="9525" indent="-9525" eaLnBrk="1" hangingPunct="1">
              <a:lnSpc>
                <a:spcPct val="100000"/>
              </a:lnSpc>
              <a:buFont typeface="Arial" pitchFamily="34" charset="0"/>
              <a:buNone/>
            </a:pPr>
            <a:r>
              <a:rPr lang="en-GB" altLang="en-US" sz="1200" b="1" dirty="0">
                <a:latin typeface="Arial" panose="020B0604020202020204" pitchFamily="34" charset="0"/>
                <a:cs typeface="Arial" panose="020B0604020202020204" pitchFamily="34" charset="0"/>
              </a:rPr>
              <a:t>Milne, D.L. &amp; Martin, P. (2018). </a:t>
            </a:r>
            <a:r>
              <a:rPr lang="en-GB" altLang="en-US" sz="1200" dirty="0">
                <a:latin typeface="Arial" panose="020B0604020202020204" pitchFamily="34" charset="0"/>
                <a:cs typeface="Arial" panose="020B0604020202020204" pitchFamily="34" charset="0"/>
              </a:rPr>
              <a:t>Supportive clinical supervision: Supported at last </a:t>
            </a:r>
            <a:r>
              <a:rPr lang="en-GB" altLang="en-US" sz="1200" i="1" dirty="0">
                <a:latin typeface="Arial" panose="020B0604020202020204" pitchFamily="34" charset="0"/>
                <a:cs typeface="Arial" panose="020B0604020202020204" pitchFamily="34" charset="0"/>
              </a:rPr>
              <a:t>Journal of Advanced Nursing </a:t>
            </a:r>
            <a:r>
              <a:rPr lang="en-GB" altLang="en-US" sz="1200" dirty="0">
                <a:latin typeface="Arial" panose="020B0604020202020204" pitchFamily="34" charset="0"/>
                <a:cs typeface="Arial" panose="020B0604020202020204" pitchFamily="34" charset="0"/>
              </a:rPr>
              <a:t>(editorial) DOI: 10.1111/jan.13816.</a:t>
            </a:r>
          </a:p>
          <a:p>
            <a:pPr marL="9525" indent="-9525" eaLnBrk="1" hangingPunct="1">
              <a:lnSpc>
                <a:spcPct val="100000"/>
              </a:lnSpc>
              <a:buFont typeface="Arial" pitchFamily="34" charset="0"/>
              <a:buNone/>
            </a:pPr>
            <a:r>
              <a:rPr lang="en-GB" altLang="en-US" sz="1200" b="1" dirty="0">
                <a:latin typeface="Arial" panose="020B0604020202020204" pitchFamily="34" charset="0"/>
                <a:cs typeface="Arial" panose="020B0604020202020204" pitchFamily="34" charset="0"/>
              </a:rPr>
              <a:t>Milne, D.L. &amp; </a:t>
            </a:r>
            <a:r>
              <a:rPr lang="en-GB" altLang="en-US" sz="1200" b="1" dirty="0" err="1">
                <a:latin typeface="Arial" panose="020B0604020202020204" pitchFamily="34" charset="0"/>
                <a:cs typeface="Arial" panose="020B0604020202020204" pitchFamily="34" charset="0"/>
              </a:rPr>
              <a:t>Reiser</a:t>
            </a:r>
            <a:r>
              <a:rPr lang="en-GB" altLang="en-US" sz="1200" b="1" dirty="0">
                <a:latin typeface="Arial" panose="020B0604020202020204" pitchFamily="34" charset="0"/>
                <a:cs typeface="Arial" panose="020B0604020202020204" pitchFamily="34" charset="0"/>
              </a:rPr>
              <a:t>, R.P. (due out in 2020). </a:t>
            </a:r>
            <a:r>
              <a:rPr lang="en-GB" altLang="en-US" sz="1200" i="1" dirty="0">
                <a:latin typeface="Arial" panose="020B0604020202020204" pitchFamily="34" charset="0"/>
                <a:cs typeface="Arial" panose="020B0604020202020204" pitchFamily="34" charset="0"/>
              </a:rPr>
              <a:t>Supportive supervision: An evidence-based approach to restorative supervision. (provisional title) </a:t>
            </a:r>
            <a:r>
              <a:rPr lang="en-GB" altLang="en-US" sz="1200" dirty="0">
                <a:latin typeface="Arial" panose="020B0604020202020204" pitchFamily="34" charset="0"/>
                <a:cs typeface="Arial" panose="020B0604020202020204" pitchFamily="34" charset="0"/>
              </a:rPr>
              <a:t>Brighton: Pavilion books.</a:t>
            </a:r>
          </a:p>
          <a:p>
            <a:pPr marL="9525" indent="-9525">
              <a:lnSpc>
                <a:spcPct val="100000"/>
              </a:lnSpc>
              <a:buFont typeface="Arial" pitchFamily="34" charset="0"/>
              <a:buNone/>
            </a:pPr>
            <a:r>
              <a:rPr lang="en-US" sz="1200" b="1" dirty="0">
                <a:latin typeface="Arial" panose="020B0604020202020204" pitchFamily="34" charset="0"/>
                <a:cs typeface="Arial" panose="020B0604020202020204" pitchFamily="34" charset="0"/>
              </a:rPr>
              <a:t>Milne DL &amp; </a:t>
            </a:r>
            <a:r>
              <a:rPr lang="en-US" sz="1200" b="1" dirty="0" err="1">
                <a:latin typeface="Arial" panose="020B0604020202020204" pitchFamily="34" charset="0"/>
                <a:cs typeface="Arial" panose="020B0604020202020204" pitchFamily="34" charset="0"/>
              </a:rPr>
              <a:t>Westerman</a:t>
            </a:r>
            <a:r>
              <a:rPr lang="en-US" sz="1200" b="1" dirty="0">
                <a:latin typeface="Arial" panose="020B0604020202020204" pitchFamily="34" charset="0"/>
                <a:cs typeface="Arial" panose="020B0604020202020204" pitchFamily="34" charset="0"/>
              </a:rPr>
              <a:t> C </a:t>
            </a:r>
            <a:r>
              <a:rPr lang="en-US" sz="1200" dirty="0">
                <a:latin typeface="Arial" panose="020B0604020202020204" pitchFamily="34" charset="0"/>
                <a:cs typeface="Arial" panose="020B0604020202020204" pitchFamily="34" charset="0"/>
              </a:rPr>
              <a:t>(2001). </a:t>
            </a:r>
            <a:r>
              <a:rPr lang="en-GB" sz="1200" dirty="0">
                <a:latin typeface="Arial" panose="020B0604020202020204" pitchFamily="34" charset="0"/>
                <a:cs typeface="Arial" panose="020B0604020202020204" pitchFamily="34" charset="0"/>
              </a:rPr>
              <a:t>Evidence-based clinical supervision: rationale and illustration. </a:t>
            </a:r>
            <a:r>
              <a:rPr lang="en-GB" sz="1200" i="1" dirty="0">
                <a:latin typeface="Arial" panose="020B0604020202020204" pitchFamily="34" charset="0"/>
                <a:cs typeface="Arial" panose="020B0604020202020204" pitchFamily="34" charset="0"/>
              </a:rPr>
              <a:t>Clinical Psychology &amp; Psychotherapy, 8</a:t>
            </a:r>
            <a:r>
              <a:rPr lang="en-GB" sz="1200" dirty="0">
                <a:latin typeface="Arial" panose="020B0604020202020204" pitchFamily="34" charset="0"/>
                <a:cs typeface="Arial" panose="020B0604020202020204" pitchFamily="34" charset="0"/>
              </a:rPr>
              <a:t>, 444-45.</a:t>
            </a:r>
            <a:endParaRPr lang="en-US" altLang="en-US" sz="1200" b="1" dirty="0">
              <a:latin typeface="Arial" panose="020B0604020202020204" pitchFamily="34" charset="0"/>
              <a:cs typeface="Arial" panose="020B0604020202020204" pitchFamily="34" charset="0"/>
            </a:endParaRPr>
          </a:p>
          <a:p>
            <a:pPr marL="9525" indent="-9525" eaLnBrk="1" hangingPunct="1">
              <a:lnSpc>
                <a:spcPct val="100000"/>
              </a:lnSpc>
              <a:buFont typeface="Arial" pitchFamily="34" charset="0"/>
              <a:buNone/>
            </a:pPr>
            <a:r>
              <a:rPr lang="en-GB" altLang="en-US" sz="1200" b="1" dirty="0" err="1">
                <a:latin typeface="Arial" panose="020B0604020202020204" pitchFamily="34" charset="0"/>
                <a:cs typeface="Arial" panose="020B0604020202020204" pitchFamily="34" charset="0"/>
              </a:rPr>
              <a:t>Wallbank</a:t>
            </a:r>
            <a:r>
              <a:rPr lang="en-GB" altLang="en-US" sz="1200" b="1" dirty="0">
                <a:latin typeface="Arial" panose="020B0604020202020204" pitchFamily="34" charset="0"/>
                <a:cs typeface="Arial" panose="020B0604020202020204" pitchFamily="34" charset="0"/>
              </a:rPr>
              <a:t> S. (2013). </a:t>
            </a:r>
            <a:r>
              <a:rPr lang="en-GB" altLang="en-US" sz="1200" dirty="0">
                <a:latin typeface="Arial" panose="020B0604020202020204" pitchFamily="34" charset="0"/>
                <a:cs typeface="Arial" panose="020B0604020202020204" pitchFamily="34" charset="0"/>
              </a:rPr>
              <a:t>Maintaining professional resilience through group restorative supervision. Community Practitioner, 86: 8: 26-28</a:t>
            </a:r>
            <a:endParaRPr lang="en-GB" altLang="en-US" sz="1200" b="1" dirty="0">
              <a:latin typeface="Arial" panose="020B0604020202020204" pitchFamily="34" charset="0"/>
              <a:cs typeface="Arial" panose="020B0604020202020204" pitchFamily="34" charset="0"/>
            </a:endParaRPr>
          </a:p>
          <a:p>
            <a:pPr marL="9525" indent="-9525" eaLnBrk="1" hangingPunct="1">
              <a:lnSpc>
                <a:spcPct val="100000"/>
              </a:lnSpc>
              <a:buFont typeface="Arial" pitchFamily="34" charset="0"/>
              <a:buNone/>
            </a:pPr>
            <a:r>
              <a:rPr lang="en-GB" altLang="en-US" sz="1200" b="1" dirty="0" err="1">
                <a:latin typeface="Arial" panose="020B0604020202020204" pitchFamily="34" charset="0"/>
                <a:cs typeface="Arial" panose="020B0604020202020204" pitchFamily="34" charset="0"/>
              </a:rPr>
              <a:t>Winstanley</a:t>
            </a:r>
            <a:r>
              <a:rPr lang="en-GB" altLang="en-US" sz="1200" b="1" dirty="0">
                <a:latin typeface="Arial" panose="020B0604020202020204" pitchFamily="34" charset="0"/>
                <a:cs typeface="Arial" panose="020B0604020202020204" pitchFamily="34" charset="0"/>
              </a:rPr>
              <a:t>, J., &amp; White, E. (2014). </a:t>
            </a:r>
            <a:r>
              <a:rPr lang="en-GB" altLang="en-US" sz="1200" i="1" dirty="0">
                <a:latin typeface="Arial" panose="020B0604020202020204" pitchFamily="34" charset="0"/>
                <a:cs typeface="Arial" panose="020B0604020202020204" pitchFamily="34" charset="0"/>
              </a:rPr>
              <a:t>The Manchester Clinical Supervision Scale©: MCSS-26</a:t>
            </a:r>
            <a:r>
              <a:rPr lang="en-GB" altLang="en-US" sz="1200" dirty="0">
                <a:latin typeface="Arial" panose="020B0604020202020204" pitchFamily="34" charset="0"/>
                <a:cs typeface="Arial" panose="020B0604020202020204" pitchFamily="34" charset="0"/>
              </a:rPr>
              <a:t>©. In: C. E.</a:t>
            </a:r>
          </a:p>
          <a:p>
            <a:pPr marL="9525" indent="-9525" eaLnBrk="1" hangingPunct="1">
              <a:lnSpc>
                <a:spcPct val="100000"/>
              </a:lnSpc>
              <a:buFont typeface="Arial" pitchFamily="34" charset="0"/>
              <a:buNone/>
            </a:pPr>
            <a:r>
              <a:rPr lang="en-GB" altLang="en-US" sz="1200" b="1" dirty="0">
                <a:latin typeface="Arial" panose="020B0604020202020204" pitchFamily="34" charset="0"/>
                <a:cs typeface="Arial" panose="020B0604020202020204" pitchFamily="34" charset="0"/>
              </a:rPr>
              <a:t>Watkins Jr. &amp; D. Milne </a:t>
            </a:r>
            <a:r>
              <a:rPr lang="en-GB" altLang="en-US" sz="1200" dirty="0">
                <a:latin typeface="Arial" panose="020B0604020202020204" pitchFamily="34" charset="0"/>
                <a:cs typeface="Arial" panose="020B0604020202020204" pitchFamily="34" charset="0"/>
              </a:rPr>
              <a:t>(</a:t>
            </a:r>
            <a:r>
              <a:rPr lang="en-GB" altLang="en-US" sz="1200" dirty="0" err="1">
                <a:latin typeface="Arial" panose="020B0604020202020204" pitchFamily="34" charset="0"/>
                <a:cs typeface="Arial" panose="020B0604020202020204" pitchFamily="34" charset="0"/>
              </a:rPr>
              <a:t>Eds</a:t>
            </a:r>
            <a:r>
              <a:rPr lang="en-GB" altLang="en-US" sz="1200" dirty="0">
                <a:latin typeface="Arial" panose="020B0604020202020204" pitchFamily="34" charset="0"/>
                <a:cs typeface="Arial" panose="020B0604020202020204" pitchFamily="34" charset="0"/>
              </a:rPr>
              <a:t>). The Wiley International Handbook of Clinical Supervision. Chichester, UK: John Wiley and Sons Ltd.</a:t>
            </a:r>
          </a:p>
        </p:txBody>
      </p:sp>
      <p:sp>
        <p:nvSpPr>
          <p:cNvPr id="6" name="Rectangle 5">
            <a:extLst>
              <a:ext uri="{FF2B5EF4-FFF2-40B4-BE49-F238E27FC236}">
                <a16:creationId xmlns:a16="http://schemas.microsoft.com/office/drawing/2014/main" id="{1751F0B8-FA16-3E45-A538-7505A1A4925A}"/>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30</a:t>
            </a:r>
            <a:endParaRPr lang="en-US" sz="1600" dirty="0">
              <a:solidFill>
                <a:schemeClr val="tx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Subtitle 2">
            <a:extLst>
              <a:ext uri="{FF2B5EF4-FFF2-40B4-BE49-F238E27FC236}">
                <a16:creationId xmlns:a16="http://schemas.microsoft.com/office/drawing/2014/main" id="{2F1DD878-9871-48E3-972D-A5E2299DD08A}"/>
              </a:ext>
            </a:extLst>
          </p:cNvPr>
          <p:cNvSpPr>
            <a:spLocks noGrp="1"/>
          </p:cNvSpPr>
          <p:nvPr>
            <p:ph type="subTitle" idx="1"/>
          </p:nvPr>
        </p:nvSpPr>
        <p:spPr>
          <a:xfrm>
            <a:off x="962316" y="1484784"/>
            <a:ext cx="10267367" cy="4376738"/>
          </a:xfrm>
        </p:spPr>
        <p:txBody>
          <a:bodyPr>
            <a:normAutofit/>
          </a:bodyPr>
          <a:lstStyle/>
          <a:p>
            <a:pPr marL="457200" indent="-457200" algn="l">
              <a:lnSpc>
                <a:spcPct val="100000"/>
              </a:lnSpc>
              <a:spcBef>
                <a:spcPts val="1600"/>
              </a:spcBef>
              <a:buClr>
                <a:schemeClr val="tx1"/>
              </a:buClr>
              <a:buSzPct val="150000"/>
              <a:buAutoNum type="arabicPeriod"/>
            </a:pPr>
            <a:r>
              <a:rPr lang="en-GB" altLang="en-US" b="1" dirty="0">
                <a:latin typeface="Arial" panose="020B0604020202020204" pitchFamily="34" charset="0"/>
                <a:cs typeface="Arial" panose="020B0604020202020204" pitchFamily="34" charset="0"/>
              </a:rPr>
              <a:t>The NHS long-term plan (2019):</a:t>
            </a:r>
            <a:r>
              <a:rPr lang="en-GB" altLang="en-US" dirty="0">
                <a:latin typeface="Arial" panose="020B0604020202020204" pitchFamily="34" charset="0"/>
                <a:cs typeface="Arial" panose="020B0604020202020204" pitchFamily="34" charset="0"/>
              </a:rPr>
              <a:t> </a:t>
            </a:r>
            <a:r>
              <a:rPr lang="en-GB" altLang="en-US" b="1" dirty="0">
                <a:latin typeface="Arial" panose="020B0604020202020204" pitchFamily="34" charset="0"/>
                <a:cs typeface="Arial" panose="020B0604020202020204" pitchFamily="34" charset="0"/>
              </a:rPr>
              <a:t>implications for supervision? </a:t>
            </a:r>
          </a:p>
          <a:p>
            <a:pPr algn="l">
              <a:lnSpc>
                <a:spcPct val="100000"/>
              </a:lnSpc>
              <a:spcBef>
                <a:spcPts val="400"/>
              </a:spcBef>
              <a:buClr>
                <a:schemeClr val="tx1"/>
              </a:buClr>
              <a:buSzPct val="150000"/>
            </a:pPr>
            <a:r>
              <a:rPr lang="en-GB" altLang="en-US" sz="1600" b="1" dirty="0">
                <a:latin typeface="Arial" panose="020B0604020202020204" pitchFamily="34" charset="0"/>
                <a:cs typeface="Arial" panose="020B0604020202020204" pitchFamily="34" charset="0"/>
              </a:rPr>
              <a:t>        </a:t>
            </a:r>
            <a:r>
              <a:rPr lang="en-GB" altLang="en-US" sz="1600" dirty="0">
                <a:latin typeface="Arial" panose="020B0604020202020204" pitchFamily="34" charset="0"/>
                <a:cs typeface="Arial" panose="020B0604020202020204" pitchFamily="34" charset="0"/>
              </a:rPr>
              <a:t>(lessons from BABCP, medicine &amp; midwifery, 2017)</a:t>
            </a:r>
          </a:p>
          <a:p>
            <a:pPr marL="285750" indent="-285750" algn="l">
              <a:lnSpc>
                <a:spcPct val="100000"/>
              </a:lnSpc>
              <a:buClr>
                <a:schemeClr val="tx1"/>
              </a:buClr>
              <a:buSzPct val="150000"/>
              <a:buFont typeface="Arial" panose="020B0604020202020204" pitchFamily="34" charset="0"/>
              <a:buChar char="•"/>
            </a:pPr>
            <a:r>
              <a:rPr lang="en-GB" altLang="en-US" sz="1800" dirty="0">
                <a:latin typeface="Arial" panose="020B0604020202020204" pitchFamily="34" charset="0"/>
                <a:cs typeface="Arial" panose="020B0604020202020204" pitchFamily="34" charset="0"/>
              </a:rPr>
              <a:t>Supervision is now deemed necessary throughout the NHS, to improve quality and promote patient safety (at least an appraisal element, including independent evidence of competence). Employers should ensure that all their staff receive supervision; all staff should seek supervision</a:t>
            </a:r>
          </a:p>
          <a:p>
            <a:pPr marL="285750" indent="-285750" algn="l">
              <a:lnSpc>
                <a:spcPct val="100000"/>
              </a:lnSpc>
              <a:buClr>
                <a:schemeClr val="tx1"/>
              </a:buClr>
              <a:buSzPct val="150000"/>
              <a:buFont typeface="Arial" panose="020B0604020202020204" pitchFamily="34" charset="0"/>
              <a:buChar char="•"/>
            </a:pPr>
            <a:r>
              <a:rPr lang="en-GB" altLang="en-US" sz="1800" dirty="0">
                <a:latin typeface="Arial" panose="020B0604020202020204" pitchFamily="34" charset="0"/>
                <a:cs typeface="Arial" panose="020B0604020202020204" pitchFamily="34" charset="0"/>
              </a:rPr>
              <a:t>Supervisors should be allocated by their managers, &amp; have sufficient expertise and experience (2 years+) to be both critical and supportive. They should then be trained (for up to 4 days) &amp; guided by a EBP resources (e.g. supervision model; research; guidelines).</a:t>
            </a:r>
          </a:p>
          <a:p>
            <a:pPr marL="285750" indent="-285750" algn="l">
              <a:lnSpc>
                <a:spcPct val="100000"/>
              </a:lnSpc>
              <a:spcAft>
                <a:spcPts val="600"/>
              </a:spcAft>
              <a:buClr>
                <a:schemeClr val="tx1"/>
              </a:buClr>
              <a:buSzPct val="150000"/>
              <a:buFont typeface="Arial" panose="020B0604020202020204" pitchFamily="34" charset="0"/>
              <a:buChar char="•"/>
            </a:pPr>
            <a:r>
              <a:rPr lang="en-GB" altLang="en-US" sz="1800" dirty="0">
                <a:latin typeface="Arial" panose="020B0604020202020204" pitchFamily="34" charset="0"/>
                <a:cs typeface="Arial" panose="020B0604020202020204" pitchFamily="34" charset="0"/>
              </a:rPr>
              <a:t>Reflection on practice is the primary ‘formative’ function, allied to experiential learning (professional development); ‘restorative’ function also endorsed; ‘normative’ excluded (regulation separate). The goal is continuous quality improvement, within clinical governance system.</a:t>
            </a:r>
          </a:p>
          <a:p>
            <a:pPr algn="l">
              <a:lnSpc>
                <a:spcPct val="100000"/>
              </a:lnSpc>
            </a:pPr>
            <a:r>
              <a:rPr lang="en-GB" altLang="en-US" sz="1400" b="1" dirty="0">
                <a:latin typeface="Arial" panose="020B0604020202020204" pitchFamily="34" charset="0"/>
                <a:cs typeface="Arial" panose="020B0604020202020204" pitchFamily="34" charset="0"/>
              </a:rPr>
              <a:t>References: </a:t>
            </a:r>
            <a:r>
              <a:rPr lang="en-GB" altLang="en-US" sz="1400" dirty="0">
                <a:latin typeface="Arial" panose="020B0604020202020204" pitchFamily="34" charset="0"/>
                <a:cs typeface="Arial" panose="020B0604020202020204" pitchFamily="34" charset="0"/>
              </a:rPr>
              <a:t>Department of Health (2016). </a:t>
            </a:r>
            <a:r>
              <a:rPr lang="en-GB" altLang="en-US" sz="1400" i="1" dirty="0">
                <a:latin typeface="Arial" panose="020B0604020202020204" pitchFamily="34" charset="0"/>
                <a:cs typeface="Arial" panose="020B0604020202020204" pitchFamily="34" charset="0"/>
              </a:rPr>
              <a:t>Proposals for changing the system of midwifery supervision in the UK). </a:t>
            </a:r>
            <a:r>
              <a:rPr lang="en-GB" altLang="en-US" sz="1400" dirty="0">
                <a:latin typeface="Arial" panose="020B0604020202020204" pitchFamily="34" charset="0"/>
                <a:cs typeface="Arial" panose="020B0604020202020204" pitchFamily="34" charset="0"/>
              </a:rPr>
              <a:t>GMC (2013). </a:t>
            </a:r>
            <a:r>
              <a:rPr lang="en-GB" altLang="en-US" sz="1400" i="1" dirty="0">
                <a:latin typeface="Arial" panose="020B0604020202020204" pitchFamily="34" charset="0"/>
                <a:cs typeface="Arial" panose="020B0604020202020204" pitchFamily="34" charset="0"/>
              </a:rPr>
              <a:t>Revalidation</a:t>
            </a:r>
            <a:r>
              <a:rPr lang="en-GB" altLang="en-US" sz="1400" dirty="0">
                <a:latin typeface="Arial" panose="020B0604020202020204" pitchFamily="34" charset="0"/>
                <a:cs typeface="Arial" panose="020B0604020202020204" pitchFamily="34" charset="0"/>
              </a:rPr>
              <a:t>. NMC (2017). </a:t>
            </a:r>
            <a:r>
              <a:rPr lang="en-GB" altLang="en-US" sz="1400" i="1" dirty="0">
                <a:latin typeface="Arial" panose="020B0604020202020204" pitchFamily="34" charset="0"/>
                <a:cs typeface="Arial" panose="020B0604020202020204" pitchFamily="34" charset="0"/>
              </a:rPr>
              <a:t>Changes to midwifery supervision in England</a:t>
            </a:r>
            <a:r>
              <a:rPr lang="en-GB" altLang="en-US" sz="1400" dirty="0">
                <a:latin typeface="Arial" panose="020B0604020202020204" pitchFamily="34" charset="0"/>
                <a:cs typeface="Arial" panose="020B0604020202020204" pitchFamily="34" charset="0"/>
              </a:rPr>
              <a:t>.</a:t>
            </a:r>
          </a:p>
          <a:p>
            <a:pPr algn="l">
              <a:lnSpc>
                <a:spcPct val="100000"/>
              </a:lnSpc>
            </a:pPr>
            <a:r>
              <a:rPr lang="en-GB" altLang="en-US" sz="1600" dirty="0">
                <a:latin typeface="Arial" panose="020B0604020202020204" pitchFamily="34" charset="0"/>
                <a:cs typeface="Arial" panose="020B0604020202020204" pitchFamily="34" charset="0"/>
              </a:rPr>
              <a:t>Recent overview: Martin, Milne &amp; Reiser (2018). </a:t>
            </a:r>
          </a:p>
        </p:txBody>
      </p:sp>
      <p:sp>
        <p:nvSpPr>
          <p:cNvPr id="10" name="Rectangle 9">
            <a:extLst>
              <a:ext uri="{FF2B5EF4-FFF2-40B4-BE49-F238E27FC236}">
                <a16:creationId xmlns:a16="http://schemas.microsoft.com/office/drawing/2014/main" id="{C2AF3DD1-5CC5-5346-B326-390EA8E7462F}"/>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31</a:t>
            </a:r>
            <a:endParaRPr lang="en-US" sz="1600" dirty="0">
              <a:solidFill>
                <a:schemeClr val="tx1"/>
              </a:solidFill>
            </a:endParaRPr>
          </a:p>
        </p:txBody>
      </p:sp>
      <p:sp>
        <p:nvSpPr>
          <p:cNvPr id="3" name="Rectangle 2">
            <a:extLst>
              <a:ext uri="{FF2B5EF4-FFF2-40B4-BE49-F238E27FC236}">
                <a16:creationId xmlns:a16="http://schemas.microsoft.com/office/drawing/2014/main" id="{36ECE668-E140-5048-9C74-B92C4B26646B}"/>
              </a:ext>
            </a:extLst>
          </p:cNvPr>
          <p:cNvSpPr/>
          <p:nvPr/>
        </p:nvSpPr>
        <p:spPr>
          <a:xfrm>
            <a:off x="2927648" y="424159"/>
            <a:ext cx="6096000" cy="769441"/>
          </a:xfrm>
          <a:prstGeom prst="rect">
            <a:avLst/>
          </a:prstGeom>
        </p:spPr>
        <p:txBody>
          <a:bodyPr>
            <a:spAutoFit/>
          </a:bodyPr>
          <a:lstStyle/>
          <a:p>
            <a:pPr algn="ctr"/>
            <a:r>
              <a:rPr lang="en-GB" altLang="en-US" sz="4400" b="1" dirty="0">
                <a:solidFill>
                  <a:schemeClr val="tx1"/>
                </a:solidFill>
                <a:latin typeface="Arial" panose="020B0604020202020204" pitchFamily="34" charset="0"/>
              </a:rPr>
              <a:t>Appendices</a:t>
            </a:r>
            <a:endParaRPr lang="en-US" sz="4400" dirty="0">
              <a:solidFill>
                <a:schemeClr val="tx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1B639-87C0-4369-961E-0121BB800C0D}"/>
              </a:ext>
            </a:extLst>
          </p:cNvPr>
          <p:cNvSpPr>
            <a:spLocks noGrp="1"/>
          </p:cNvSpPr>
          <p:nvPr>
            <p:ph type="ctrTitle"/>
          </p:nvPr>
        </p:nvSpPr>
        <p:spPr>
          <a:xfrm>
            <a:off x="1991544" y="593436"/>
            <a:ext cx="8569696" cy="1104429"/>
          </a:xfrm>
        </p:spPr>
        <p:txBody>
          <a:bodyPr/>
          <a:lstStyle/>
          <a:p>
            <a:pPr>
              <a:spcAft>
                <a:spcPts val="600"/>
              </a:spcAft>
            </a:pPr>
            <a:r>
              <a:rPr lang="en-GB" sz="4400" b="1" dirty="0">
                <a:latin typeface="Arial" panose="020B0604020202020204" pitchFamily="34" charset="0"/>
                <a:cs typeface="Arial" panose="020B0604020202020204" pitchFamily="34" charset="0"/>
              </a:rPr>
              <a:t>2. Evidence-based approach</a:t>
            </a:r>
            <a:br>
              <a:rPr lang="en-GB" b="1"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as</a:t>
            </a:r>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employed in the SS book:</a:t>
            </a:r>
          </a:p>
        </p:txBody>
      </p:sp>
      <p:sp>
        <p:nvSpPr>
          <p:cNvPr id="69635" name="Subtitle 2"/>
          <p:cNvSpPr>
            <a:spLocks noGrp="1"/>
          </p:cNvSpPr>
          <p:nvPr>
            <p:ph type="subTitle" idx="1"/>
          </p:nvPr>
        </p:nvSpPr>
        <p:spPr>
          <a:xfrm>
            <a:off x="1775892" y="2060848"/>
            <a:ext cx="9001000" cy="3888432"/>
          </a:xfrm>
        </p:spPr>
        <p:txBody>
          <a:bodyPr>
            <a:noAutofit/>
          </a:bodyPr>
          <a:lstStyle/>
          <a:p>
            <a:pPr marL="342900" indent="-342900" algn="l">
              <a:lnSpc>
                <a:spcPct val="100000"/>
              </a:lnSpc>
              <a:buSzPct val="150000"/>
              <a:buFont typeface="Arial" panose="020B0604020202020204" pitchFamily="34" charset="0"/>
              <a:buChar char="•"/>
            </a:pPr>
            <a:r>
              <a:rPr lang="en-GB" altLang="en-US" sz="2200" b="1" dirty="0">
                <a:latin typeface="Arial" panose="020B0604020202020204" pitchFamily="34" charset="0"/>
                <a:cs typeface="Arial" panose="020B0604020202020204" pitchFamily="34" charset="0"/>
              </a:rPr>
              <a:t>Discriminate: </a:t>
            </a:r>
            <a:r>
              <a:rPr lang="en-GB" altLang="en-US" sz="2200" dirty="0">
                <a:latin typeface="Arial" panose="020B0604020202020204" pitchFamily="34" charset="0"/>
                <a:cs typeface="Arial" panose="020B0604020202020204" pitchFamily="34" charset="0"/>
              </a:rPr>
              <a:t>locate the small seam of affirmative studies, ones that are interpretable (the ‘best-evidence synthesis’ review). </a:t>
            </a:r>
          </a:p>
          <a:p>
            <a:pPr marL="342900" indent="-342900" algn="l">
              <a:lnSpc>
                <a:spcPct val="100000"/>
              </a:lnSpc>
              <a:buSzPct val="150000"/>
              <a:buFont typeface="Arial" panose="020B0604020202020204" pitchFamily="34" charset="0"/>
              <a:buChar char="•"/>
            </a:pPr>
            <a:r>
              <a:rPr lang="en-GB" altLang="en-US" sz="2200" b="1" dirty="0">
                <a:latin typeface="Arial" panose="020B0604020202020204" pitchFamily="34" charset="0"/>
                <a:cs typeface="Arial" panose="020B0604020202020204" pitchFamily="34" charset="0"/>
              </a:rPr>
              <a:t>Extrapolate: </a:t>
            </a:r>
            <a:r>
              <a:rPr lang="en-GB" altLang="en-US" sz="2200" dirty="0">
                <a:latin typeface="Arial" panose="020B0604020202020204" pitchFamily="34" charset="0"/>
                <a:cs typeface="Arial" panose="020B0604020202020204" pitchFamily="34" charset="0"/>
              </a:rPr>
              <a:t>from rigorous studies conducted in neighbouring literatures (e.g. harmful clinical supervision: Ellis et al, 2014).</a:t>
            </a:r>
          </a:p>
          <a:p>
            <a:pPr marL="342900" indent="-342900" algn="l">
              <a:lnSpc>
                <a:spcPct val="100000"/>
              </a:lnSpc>
              <a:buSzPct val="150000"/>
              <a:buFont typeface="Arial" panose="020B0604020202020204" pitchFamily="34" charset="0"/>
              <a:buChar char="•"/>
            </a:pPr>
            <a:r>
              <a:rPr lang="en-GB" altLang="en-US" sz="2200" b="1" dirty="0">
                <a:latin typeface="Arial" panose="020B0604020202020204" pitchFamily="34" charset="0"/>
                <a:cs typeface="Arial" panose="020B0604020202020204" pitchFamily="34" charset="0"/>
              </a:rPr>
              <a:t>Theorise: </a:t>
            </a:r>
            <a:r>
              <a:rPr lang="en-GB" altLang="en-US" sz="2200" dirty="0">
                <a:latin typeface="Arial" panose="020B0604020202020204" pitchFamily="34" charset="0"/>
                <a:cs typeface="Arial" panose="020B0604020202020204" pitchFamily="34" charset="0"/>
              </a:rPr>
              <a:t>draw on relevant theory (e.g. alliance; social support; coping; leadership; stress management; workplace safety).</a:t>
            </a:r>
          </a:p>
          <a:p>
            <a:pPr marL="342900" indent="-342900" algn="l">
              <a:lnSpc>
                <a:spcPct val="100000"/>
              </a:lnSpc>
              <a:buSzPct val="150000"/>
              <a:buFont typeface="Arial" panose="020B0604020202020204" pitchFamily="34" charset="0"/>
              <a:buChar char="•"/>
            </a:pPr>
            <a:r>
              <a:rPr lang="en-GB" altLang="en-US" sz="2200" b="1" dirty="0">
                <a:latin typeface="Arial" panose="020B0604020202020204" pitchFamily="34" charset="0"/>
                <a:cs typeface="Arial" panose="020B0604020202020204" pitchFamily="34" charset="0"/>
              </a:rPr>
              <a:t>Contextualise: </a:t>
            </a:r>
            <a:r>
              <a:rPr lang="en-GB" altLang="en-US" sz="2200" dirty="0">
                <a:latin typeface="Arial" panose="020B0604020202020204" pitchFamily="34" charset="0"/>
                <a:cs typeface="Arial" panose="020B0604020202020204" pitchFamily="34" charset="0"/>
              </a:rPr>
              <a:t>view research &amp; theory in context of other forms of evidence, within EBP model (Parry, Roth &amp; </a:t>
            </a:r>
            <a:r>
              <a:rPr lang="en-GB" altLang="en-US" sz="2200" dirty="0" err="1">
                <a:latin typeface="Arial" panose="020B0604020202020204" pitchFamily="34" charset="0"/>
                <a:cs typeface="Arial" panose="020B0604020202020204" pitchFamily="34" charset="0"/>
              </a:rPr>
              <a:t>Fonagy</a:t>
            </a:r>
            <a:r>
              <a:rPr lang="en-GB" altLang="en-US" sz="2200" dirty="0">
                <a:latin typeface="Arial" panose="020B0604020202020204" pitchFamily="34" charset="0"/>
                <a:cs typeface="Arial" panose="020B0604020202020204" pitchFamily="34" charset="0"/>
              </a:rPr>
              <a:t>, 1996: supervision guidelines; supervisor training practices; audits, etc.)</a:t>
            </a:r>
          </a:p>
          <a:p>
            <a:pPr marL="342900" indent="-342900" algn="l">
              <a:lnSpc>
                <a:spcPct val="100000"/>
              </a:lnSpc>
              <a:buSzPct val="150000"/>
              <a:buFont typeface="Arial" panose="020B0604020202020204" pitchFamily="34" charset="0"/>
              <a:buChar char="•"/>
            </a:pPr>
            <a:r>
              <a:rPr lang="en-GB" altLang="en-US" sz="2200" b="1" dirty="0">
                <a:latin typeface="Arial" panose="020B0604020202020204" pitchFamily="34" charset="0"/>
                <a:cs typeface="Arial" panose="020B0604020202020204" pitchFamily="34" charset="0"/>
              </a:rPr>
              <a:t>Moderate: </a:t>
            </a:r>
            <a:r>
              <a:rPr lang="en-GB" altLang="en-US" sz="2200" dirty="0">
                <a:latin typeface="Arial" panose="020B0604020202020204" pitchFamily="34" charset="0"/>
                <a:cs typeface="Arial" panose="020B0604020202020204" pitchFamily="34" charset="0"/>
              </a:rPr>
              <a:t>interpret all studies in the light of experts’ opinions.</a:t>
            </a:r>
          </a:p>
        </p:txBody>
      </p:sp>
      <p:sp>
        <p:nvSpPr>
          <p:cNvPr id="6" name="Rectangle 5">
            <a:extLst>
              <a:ext uri="{FF2B5EF4-FFF2-40B4-BE49-F238E27FC236}">
                <a16:creationId xmlns:a16="http://schemas.microsoft.com/office/drawing/2014/main" id="{3F0119B5-03A3-B547-AB9D-C0040F5CE4F7}"/>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32</a:t>
            </a:r>
            <a:endParaRPr lang="en-US" sz="1600" dirty="0">
              <a:solidFill>
                <a:schemeClr val="tx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ctrTitle"/>
          </p:nvPr>
        </p:nvSpPr>
        <p:spPr>
          <a:xfrm>
            <a:off x="969084" y="600073"/>
            <a:ext cx="10225136" cy="1316759"/>
          </a:xfrm>
        </p:spPr>
        <p:txBody>
          <a:bodyPr>
            <a:noAutofit/>
          </a:bodyPr>
          <a:lstStyle/>
          <a:p>
            <a:r>
              <a:rPr lang="en-GB" altLang="en-US" sz="4400" b="1" dirty="0">
                <a:latin typeface="Arial" panose="020B0604020202020204" pitchFamily="34" charset="0"/>
                <a:cs typeface="Arial" panose="020B0604020202020204" pitchFamily="34" charset="0"/>
              </a:rPr>
              <a:t>3. Example of a research study which was included in the empirical review</a:t>
            </a:r>
          </a:p>
        </p:txBody>
      </p:sp>
      <p:sp>
        <p:nvSpPr>
          <p:cNvPr id="70659" name="Subtitle 2"/>
          <p:cNvSpPr>
            <a:spLocks noGrp="1"/>
          </p:cNvSpPr>
          <p:nvPr>
            <p:ph type="subTitle" idx="1"/>
          </p:nvPr>
        </p:nvSpPr>
        <p:spPr>
          <a:xfrm>
            <a:off x="890849" y="2274354"/>
            <a:ext cx="10381605" cy="3960440"/>
          </a:xfrm>
        </p:spPr>
        <p:txBody>
          <a:bodyPr/>
          <a:lstStyle/>
          <a:p>
            <a:pPr algn="l">
              <a:lnSpc>
                <a:spcPct val="100000"/>
              </a:lnSpc>
            </a:pPr>
            <a:r>
              <a:rPr lang="en-GB" altLang="en-US" sz="1700" dirty="0">
                <a:latin typeface="Arial" panose="020B0604020202020204" pitchFamily="34" charset="0"/>
                <a:cs typeface="Arial" panose="020B0604020202020204" pitchFamily="34" charset="0"/>
              </a:rPr>
              <a:t>Gardner et al (2018): 100 MDT participants in Australia. Supervision was measured by the MCSS questionnaire. </a:t>
            </a:r>
          </a:p>
          <a:p>
            <a:pPr algn="l">
              <a:lnSpc>
                <a:spcPct val="100000"/>
              </a:lnSpc>
            </a:pPr>
            <a:r>
              <a:rPr lang="en-GB" altLang="en-US" sz="1700" dirty="0">
                <a:latin typeface="Arial" panose="020B0604020202020204" pitchFamily="34" charset="0"/>
                <a:cs typeface="Arial" panose="020B0604020202020204" pitchFamily="34" charset="0"/>
              </a:rPr>
              <a:t>Between-group comparisons indicated that the 30 respondents from Occupational Therapy (OT) rated their supervision as significantly more effective than their 25 colleagues within Physiotherapy, with higher ratings for the formative &amp; restorative items. </a:t>
            </a:r>
          </a:p>
          <a:p>
            <a:pPr algn="l">
              <a:lnSpc>
                <a:spcPct val="100000"/>
              </a:lnSpc>
            </a:pPr>
            <a:r>
              <a:rPr lang="en-GB" altLang="en-US" sz="1700" dirty="0">
                <a:latin typeface="Arial" panose="020B0604020202020204" pitchFamily="34" charset="0"/>
                <a:cs typeface="Arial" panose="020B0604020202020204" pitchFamily="34" charset="0"/>
              </a:rPr>
              <a:t>For all respondents, restorative supervision was rated slightly more highly than the normative and formative aspects, at 78%. </a:t>
            </a:r>
          </a:p>
          <a:p>
            <a:pPr algn="l">
              <a:lnSpc>
                <a:spcPct val="100000"/>
              </a:lnSpc>
            </a:pPr>
            <a:r>
              <a:rPr lang="en-GB" altLang="en-US" sz="1700" dirty="0">
                <a:latin typeface="Arial" panose="020B0604020202020204" pitchFamily="34" charset="0"/>
                <a:cs typeface="Arial" panose="020B0604020202020204" pitchFamily="34" charset="0"/>
              </a:rPr>
              <a:t>The authors attributed these differences to the supervision received, with OT’s having trained supervisors, more frequent supervision, and better-structured supervision (e.g. supervision contracts were used). </a:t>
            </a:r>
          </a:p>
          <a:p>
            <a:pPr algn="l">
              <a:lnSpc>
                <a:spcPct val="100000"/>
              </a:lnSpc>
            </a:pPr>
            <a:r>
              <a:rPr lang="en-GB" altLang="en-US" sz="1700" dirty="0">
                <a:latin typeface="Arial" panose="020B0604020202020204" pitchFamily="34" charset="0"/>
                <a:cs typeface="Arial" panose="020B0604020202020204" pitchFamily="34" charset="0"/>
              </a:rPr>
              <a:t>Only the OT’s believed that it improved their skills and the service that they provided (because they were supported to reflect on their practice, and were able to discuss sensitive or confidential issues with their supervisor).</a:t>
            </a:r>
          </a:p>
          <a:p>
            <a:endParaRPr lang="en-GB" altLang="en-US" dirty="0"/>
          </a:p>
        </p:txBody>
      </p:sp>
      <p:sp>
        <p:nvSpPr>
          <p:cNvPr id="6" name="Rectangle 5">
            <a:extLst>
              <a:ext uri="{FF2B5EF4-FFF2-40B4-BE49-F238E27FC236}">
                <a16:creationId xmlns:a16="http://schemas.microsoft.com/office/drawing/2014/main" id="{46625389-9EAB-0D40-8F54-2CDC5A8B114F}"/>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33</a:t>
            </a:r>
            <a:endParaRPr lang="en-US" sz="1600" dirty="0">
              <a:solidFill>
                <a:schemeClr val="tx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983432" y="2060848"/>
            <a:ext cx="10945216" cy="4083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Aft>
                <a:spcPts val="1000"/>
              </a:spcAft>
            </a:pPr>
            <a:r>
              <a:rPr lang="en-GB" altLang="en-US" sz="2400" b="1" dirty="0">
                <a:solidFill>
                  <a:schemeClr val="tx1"/>
                </a:solidFill>
                <a:latin typeface="Arial" pitchFamily="34" charset="0"/>
              </a:rPr>
              <a:t>As a result of your supervision today, what would you like to achieve?</a:t>
            </a:r>
          </a:p>
          <a:p>
            <a:pPr marL="342900" indent="-342900">
              <a:spcAft>
                <a:spcPts val="300"/>
              </a:spcAft>
              <a:buFontTx/>
              <a:buChar char="•"/>
            </a:pPr>
            <a:r>
              <a:rPr lang="en-GB" altLang="en-US" sz="2300" dirty="0">
                <a:solidFill>
                  <a:schemeClr val="tx1"/>
                </a:solidFill>
                <a:latin typeface="Arial" pitchFamily="34" charset="0"/>
              </a:rPr>
              <a:t>Be more aware of the current emotions/sensations I experience; </a:t>
            </a:r>
          </a:p>
          <a:p>
            <a:pPr marL="342900" indent="-342900">
              <a:spcAft>
                <a:spcPts val="300"/>
              </a:spcAft>
              <a:buFontTx/>
              <a:buChar char="•"/>
            </a:pPr>
            <a:r>
              <a:rPr lang="en-GB" altLang="en-US" sz="2300" dirty="0">
                <a:solidFill>
                  <a:schemeClr val="tx1"/>
                </a:solidFill>
                <a:latin typeface="Arial" pitchFamily="34" charset="0"/>
              </a:rPr>
              <a:t>Recognise/define my own feelings; </a:t>
            </a:r>
          </a:p>
          <a:p>
            <a:pPr marL="342900" indent="-342900">
              <a:spcAft>
                <a:spcPts val="300"/>
              </a:spcAft>
              <a:buFontTx/>
              <a:buChar char="•"/>
            </a:pPr>
            <a:r>
              <a:rPr lang="en-GB" altLang="en-US" sz="2300" dirty="0">
                <a:solidFill>
                  <a:schemeClr val="tx1"/>
                </a:solidFill>
                <a:latin typeface="Arial" pitchFamily="34" charset="0"/>
              </a:rPr>
              <a:t>Be more aware of the emotional or sensory accompaniments to my activity; </a:t>
            </a:r>
          </a:p>
          <a:p>
            <a:pPr marL="342900" indent="-342900">
              <a:spcAft>
                <a:spcPts val="300"/>
              </a:spcAft>
              <a:buFontTx/>
              <a:buChar char="•"/>
            </a:pPr>
            <a:r>
              <a:rPr lang="en-GB" altLang="en-US" sz="2300" dirty="0">
                <a:solidFill>
                  <a:schemeClr val="tx1"/>
                </a:solidFill>
                <a:latin typeface="Arial" pitchFamily="34" charset="0"/>
              </a:rPr>
              <a:t>Recognise my own attitudes or motivation better (e.g. concerns; barriers; uplifts).</a:t>
            </a:r>
          </a:p>
          <a:p>
            <a:pPr marL="342900" indent="-342900">
              <a:spcAft>
                <a:spcPts val="300"/>
              </a:spcAft>
              <a:buFontTx/>
              <a:buChar char="•"/>
            </a:pPr>
            <a:r>
              <a:rPr lang="en-GB" altLang="en-US" sz="2300" dirty="0">
                <a:solidFill>
                  <a:schemeClr val="tx1"/>
                </a:solidFill>
                <a:latin typeface="Arial" pitchFamily="34" charset="0"/>
              </a:rPr>
              <a:t>Better regulate or manage my emotions (positive or negative ones).  </a:t>
            </a:r>
          </a:p>
          <a:p>
            <a:pPr marL="342900" indent="-342900">
              <a:spcAft>
                <a:spcPts val="300"/>
              </a:spcAft>
              <a:buFontTx/>
              <a:buChar char="•"/>
            </a:pPr>
            <a:r>
              <a:rPr lang="en-GB" altLang="en-US" sz="2300" dirty="0">
                <a:solidFill>
                  <a:schemeClr val="tx1"/>
                </a:solidFill>
                <a:latin typeface="Arial" pitchFamily="34" charset="0"/>
              </a:rPr>
              <a:t>Recognise emotional patterns that arise in my work; </a:t>
            </a:r>
          </a:p>
          <a:p>
            <a:pPr marL="342900" indent="-342900">
              <a:spcAft>
                <a:spcPts val="300"/>
              </a:spcAft>
              <a:buFontTx/>
              <a:buChar char="•"/>
            </a:pPr>
            <a:r>
              <a:rPr lang="en-GB" altLang="en-US" sz="2300" dirty="0">
                <a:solidFill>
                  <a:schemeClr val="tx1"/>
                </a:solidFill>
                <a:latin typeface="Arial" pitchFamily="34" charset="0"/>
              </a:rPr>
              <a:t>Draw out the action implications of my patterns/emotions;</a:t>
            </a:r>
          </a:p>
          <a:p>
            <a:pPr marL="342900" indent="-342900">
              <a:spcAft>
                <a:spcPts val="300"/>
              </a:spcAft>
              <a:buFontTx/>
              <a:buChar char="•"/>
            </a:pPr>
            <a:r>
              <a:rPr lang="en-GB" altLang="en-US" sz="2300" dirty="0">
                <a:solidFill>
                  <a:schemeClr val="tx1"/>
                </a:solidFill>
                <a:latin typeface="Arial" pitchFamily="34" charset="0"/>
              </a:rPr>
              <a:t>Evaluate how I feel;</a:t>
            </a:r>
          </a:p>
          <a:p>
            <a:pPr marL="342900" indent="-342900">
              <a:spcAft>
                <a:spcPts val="300"/>
              </a:spcAft>
              <a:buFontTx/>
              <a:buChar char="•"/>
            </a:pPr>
            <a:r>
              <a:rPr lang="en-GB" altLang="en-US" sz="2300" dirty="0">
                <a:solidFill>
                  <a:schemeClr val="tx1"/>
                </a:solidFill>
                <a:latin typeface="Arial" pitchFamily="34" charset="0"/>
              </a:rPr>
              <a:t>Process some of my affect/sensations.</a:t>
            </a:r>
          </a:p>
        </p:txBody>
      </p:sp>
      <p:sp>
        <p:nvSpPr>
          <p:cNvPr id="5" name="Rectangle 4">
            <a:extLst>
              <a:ext uri="{FF2B5EF4-FFF2-40B4-BE49-F238E27FC236}">
                <a16:creationId xmlns:a16="http://schemas.microsoft.com/office/drawing/2014/main" id="{DB308769-D36E-1846-84FE-742BF930C020}"/>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34</a:t>
            </a:r>
            <a:endParaRPr lang="en-US" sz="1600" dirty="0">
              <a:solidFill>
                <a:schemeClr val="tx1"/>
              </a:solidFill>
            </a:endParaRPr>
          </a:p>
        </p:txBody>
      </p:sp>
      <p:sp>
        <p:nvSpPr>
          <p:cNvPr id="4" name="Rectangle 3">
            <a:extLst>
              <a:ext uri="{FF2B5EF4-FFF2-40B4-BE49-F238E27FC236}">
                <a16:creationId xmlns:a16="http://schemas.microsoft.com/office/drawing/2014/main" id="{A7886FAD-66D9-7049-804F-6EA5E8C0B3E8}"/>
              </a:ext>
            </a:extLst>
          </p:cNvPr>
          <p:cNvSpPr/>
          <p:nvPr/>
        </p:nvSpPr>
        <p:spPr>
          <a:xfrm>
            <a:off x="1517302" y="424159"/>
            <a:ext cx="9157396" cy="1446550"/>
          </a:xfrm>
          <a:prstGeom prst="rect">
            <a:avLst/>
          </a:prstGeom>
        </p:spPr>
        <p:txBody>
          <a:bodyPr wrap="square">
            <a:spAutoFit/>
          </a:bodyPr>
          <a:lstStyle/>
          <a:p>
            <a:pPr algn="ctr"/>
            <a:r>
              <a:rPr lang="en-GB" altLang="en-US" sz="4400" b="1" dirty="0">
                <a:solidFill>
                  <a:schemeClr val="tx1"/>
                </a:solidFill>
                <a:latin typeface="Arial" panose="020B0604020202020204" pitchFamily="34" charset="0"/>
              </a:rPr>
              <a:t>4.  Learning outcomes list: Experiencing </a:t>
            </a:r>
            <a:endParaRPr lang="en-US" sz="44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ctrTitle"/>
          </p:nvPr>
        </p:nvSpPr>
        <p:spPr>
          <a:xfrm>
            <a:off x="2135560" y="593436"/>
            <a:ext cx="7793484" cy="1340955"/>
          </a:xfrm>
        </p:spPr>
        <p:txBody>
          <a:bodyPr>
            <a:normAutofit/>
          </a:bodyPr>
          <a:lstStyle/>
          <a:p>
            <a:r>
              <a:rPr lang="en-GB" altLang="en-US" sz="4400" b="1" dirty="0">
                <a:latin typeface="Arial" panose="020B0604020202020204" pitchFamily="34" charset="0"/>
                <a:cs typeface="Arial" panose="020B0604020202020204" pitchFamily="34" charset="0"/>
              </a:rPr>
              <a:t>5. Expert consensus statements: examples.</a:t>
            </a:r>
          </a:p>
        </p:txBody>
      </p:sp>
      <p:sp>
        <p:nvSpPr>
          <p:cNvPr id="73731" name="Subtitle 2"/>
          <p:cNvSpPr>
            <a:spLocks noGrp="1"/>
          </p:cNvSpPr>
          <p:nvPr>
            <p:ph type="subTitle" idx="1"/>
          </p:nvPr>
        </p:nvSpPr>
        <p:spPr>
          <a:xfrm>
            <a:off x="1343472" y="2276872"/>
            <a:ext cx="9907328" cy="3569222"/>
          </a:xfrm>
        </p:spPr>
        <p:txBody>
          <a:bodyPr>
            <a:normAutofit/>
          </a:bodyPr>
          <a:lstStyle/>
          <a:p>
            <a:pPr algn="l">
              <a:lnSpc>
                <a:spcPct val="100000"/>
              </a:lnSpc>
              <a:spcAft>
                <a:spcPts val="600"/>
              </a:spcAft>
            </a:pPr>
            <a:r>
              <a:rPr lang="en-GB" altLang="en-US" sz="2800" dirty="0">
                <a:latin typeface="Arial" panose="020B0604020202020204" pitchFamily="34" charset="0"/>
                <a:cs typeface="Arial" panose="020B0604020202020204" pitchFamily="34" charset="0"/>
              </a:rPr>
              <a:t>According to the supervision guidelines from The American Psychological Association (APA, 2015, p.37), competent supervision entails creating and maintaining a collaborative relationship, one that includes “responsible caring, honesty, engagement, attentiveness, and professionalism”.</a:t>
            </a:r>
          </a:p>
          <a:p>
            <a:pPr algn="l">
              <a:lnSpc>
                <a:spcPct val="100000"/>
              </a:lnSpc>
            </a:pPr>
            <a:r>
              <a:rPr lang="en-GB" altLang="en-US" sz="2800" dirty="0">
                <a:latin typeface="Arial" panose="020B0604020202020204" pitchFamily="34" charset="0"/>
                <a:cs typeface="Arial" panose="020B0604020202020204" pitchFamily="34" charset="0"/>
              </a:rPr>
              <a:t>A similar emphasis on the supervision alliance exists within the competence framework in the UK (Roth &amp; Pilling, 2008).</a:t>
            </a:r>
          </a:p>
        </p:txBody>
      </p:sp>
      <p:sp>
        <p:nvSpPr>
          <p:cNvPr id="6" name="Rectangle 5">
            <a:extLst>
              <a:ext uri="{FF2B5EF4-FFF2-40B4-BE49-F238E27FC236}">
                <a16:creationId xmlns:a16="http://schemas.microsoft.com/office/drawing/2014/main" id="{8125D8A4-33B5-F94C-A664-7815A9140609}"/>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35</a:t>
            </a:r>
            <a:endParaRPr lang="en-US" sz="1600"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789255" y="548680"/>
            <a:ext cx="8613489" cy="1556792"/>
          </a:xfrm>
        </p:spPr>
        <p:txBody>
          <a:bodyPr>
            <a:normAutofit/>
          </a:bodyPr>
          <a:lstStyle/>
          <a:p>
            <a:r>
              <a:rPr lang="en-GB" altLang="en-US" sz="4400" b="1" dirty="0">
                <a:latin typeface="Arial" panose="020B0604020202020204" pitchFamily="34" charset="0"/>
                <a:cs typeface="Arial" panose="020B0604020202020204" pitchFamily="34" charset="0"/>
              </a:rPr>
              <a:t>Introductions &amp; educational needs assessment:</a:t>
            </a:r>
          </a:p>
        </p:txBody>
      </p:sp>
      <p:sp>
        <p:nvSpPr>
          <p:cNvPr id="14339" name="Subtitle 2"/>
          <p:cNvSpPr>
            <a:spLocks noGrp="1"/>
          </p:cNvSpPr>
          <p:nvPr>
            <p:ph type="subTitle" idx="1"/>
          </p:nvPr>
        </p:nvSpPr>
        <p:spPr>
          <a:xfrm>
            <a:off x="2027547" y="3068960"/>
            <a:ext cx="8136905" cy="2255704"/>
          </a:xfrm>
        </p:spPr>
        <p:txBody>
          <a:bodyPr/>
          <a:lstStyle/>
          <a:p>
            <a:r>
              <a:rPr lang="en-GB" altLang="en-US" sz="2800" dirty="0">
                <a:latin typeface="Arial" panose="020B0604020202020204" pitchFamily="34" charset="0"/>
                <a:cs typeface="Arial" panose="020B0604020202020204" pitchFamily="34" charset="0"/>
              </a:rPr>
              <a:t>What is your name &amp; workplace?</a:t>
            </a:r>
          </a:p>
          <a:p>
            <a:endParaRPr lang="en-GB" altLang="en-US" sz="2800" dirty="0">
              <a:latin typeface="Arial" panose="020B0604020202020204" pitchFamily="34" charset="0"/>
              <a:cs typeface="Arial" panose="020B0604020202020204" pitchFamily="34" charset="0"/>
            </a:endParaRPr>
          </a:p>
          <a:p>
            <a:r>
              <a:rPr lang="en-GB" altLang="en-US" sz="2800" dirty="0">
                <a:latin typeface="Arial" panose="020B0604020202020204" pitchFamily="34" charset="0"/>
                <a:cs typeface="Arial" panose="020B0604020202020204" pitchFamily="34" charset="0"/>
              </a:rPr>
              <a:t>Think of 2 or 3 learning outcomes for improving your supervision, and write them down now.</a:t>
            </a:r>
            <a:endParaRPr lang="en-GB" altLang="en-US" dirty="0">
              <a:latin typeface="Arial" panose="020B0604020202020204" pitchFamily="34" charset="0"/>
              <a:cs typeface="Arial" panose="020B0604020202020204" pitchFamily="34" charset="0"/>
            </a:endParaRPr>
          </a:p>
          <a:p>
            <a:endParaRPr lang="en-GB" altLang="en-US" dirty="0"/>
          </a:p>
        </p:txBody>
      </p:sp>
      <p:sp>
        <p:nvSpPr>
          <p:cNvPr id="2" name="Rectangle 1">
            <a:extLst>
              <a:ext uri="{FF2B5EF4-FFF2-40B4-BE49-F238E27FC236}">
                <a16:creationId xmlns:a16="http://schemas.microsoft.com/office/drawing/2014/main" id="{DE05277A-A033-4E40-ADFA-D6E5EBA4F6B6}"/>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1</a:t>
            </a:r>
            <a:endParaRPr lang="en-US" sz="1600" dirty="0">
              <a:solidFill>
                <a:schemeClr val="tx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Grp="1" noChangeArrowheads="1"/>
          </p:cNvSpPr>
          <p:nvPr>
            <p:ph type="title"/>
          </p:nvPr>
        </p:nvSpPr>
        <p:spPr bwMode="auto">
          <a:xfrm>
            <a:off x="1108591" y="1325518"/>
            <a:ext cx="1022488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defTabSz="914400">
              <a:lnSpc>
                <a:spcPct val="100000"/>
              </a:lnSpc>
            </a:pPr>
            <a:r>
              <a:rPr lang="en-US" altLang="en-US" sz="2000" dirty="0">
                <a:latin typeface="Arial" panose="020B0604020202020204" pitchFamily="34" charset="0"/>
                <a:ea typeface="Times New Roman" panose="02020603050405020304" pitchFamily="18" charset="0"/>
              </a:rPr>
              <a:t>Use this form to give feedback within the ‘rehearsal’ learning exercise (slide 27).</a:t>
            </a:r>
            <a:endParaRPr lang="en-GB" altLang="en-US" sz="2000" dirty="0">
              <a:latin typeface="Arial" panose="020B0604020202020204" pitchFamily="34" charset="0"/>
            </a:endParaRPr>
          </a:p>
          <a:p>
            <a:pPr algn="ctr" defTabSz="914400">
              <a:lnSpc>
                <a:spcPct val="100000"/>
              </a:lnSpc>
              <a:spcAft>
                <a:spcPts val="1200"/>
              </a:spcAft>
            </a:pPr>
            <a:r>
              <a:rPr lang="en-GB" altLang="en-US" sz="1800" b="1" dirty="0">
                <a:latin typeface="Arial" panose="020B0604020202020204" pitchFamily="34" charset="0"/>
                <a:ea typeface="Times New Roman" panose="02020603050405020304" pitchFamily="18" charset="0"/>
              </a:rPr>
              <a:t>Please rate the supervision that you have just received with this scale:</a:t>
            </a:r>
            <a:endParaRPr lang="en-GB" altLang="en-US" sz="1800" dirty="0">
              <a:latin typeface="Arial" panose="020B0604020202020204" pitchFamily="34" charset="0"/>
            </a:endParaRPr>
          </a:p>
          <a:p>
            <a:pPr defTabSz="914400">
              <a:lnSpc>
                <a:spcPct val="100000"/>
              </a:lnSpc>
            </a:pPr>
            <a:r>
              <a:rPr lang="en-GB" altLang="en-US" sz="1600" dirty="0">
                <a:latin typeface="Arial" panose="020B0604020202020204" pitchFamily="34" charset="0"/>
                <a:ea typeface="Times New Roman" panose="02020603050405020304" pitchFamily="18" charset="0"/>
              </a:rPr>
              <a:t>                  </a:t>
            </a:r>
            <a:r>
              <a:rPr lang="en-GB" altLang="en-US" sz="1600" b="1" dirty="0">
                <a:latin typeface="Arial" panose="020B0604020202020204" pitchFamily="34" charset="0"/>
                <a:ea typeface="Times New Roman" panose="02020603050405020304" pitchFamily="18" charset="0"/>
              </a:rPr>
              <a:t>1 </a:t>
            </a:r>
            <a:r>
              <a:rPr lang="en-GB" altLang="en-US" sz="1600" dirty="0">
                <a:latin typeface="Arial" panose="020B0604020202020204" pitchFamily="34" charset="0"/>
                <a:ea typeface="Times New Roman" panose="02020603050405020304" pitchFamily="18" charset="0"/>
              </a:rPr>
              <a:t>                       </a:t>
            </a:r>
            <a:r>
              <a:rPr lang="en-GB" altLang="en-US" sz="1600" b="1" dirty="0">
                <a:latin typeface="Arial" panose="020B0604020202020204" pitchFamily="34" charset="0"/>
                <a:ea typeface="Times New Roman" panose="02020603050405020304" pitchFamily="18" charset="0"/>
              </a:rPr>
              <a:t>2                         3                     4                   5                        N/A</a:t>
            </a:r>
            <a:endParaRPr lang="en-GB" altLang="en-US" sz="1600" dirty="0">
              <a:latin typeface="Arial" panose="020B0604020202020204" pitchFamily="34" charset="0"/>
            </a:endParaRPr>
          </a:p>
          <a:p>
            <a:pPr defTabSz="914400">
              <a:lnSpc>
                <a:spcPct val="100000"/>
              </a:lnSpc>
            </a:pPr>
            <a:r>
              <a:rPr lang="en-GB" altLang="en-US" sz="1600" dirty="0">
                <a:latin typeface="Arial" panose="020B0604020202020204" pitchFamily="34" charset="0"/>
                <a:ea typeface="Times New Roman" panose="02020603050405020304" pitchFamily="18" charset="0"/>
              </a:rPr>
              <a:t>     Strongly disagree     disagree         neither agree        agree     strongly agree       not applicable</a:t>
            </a:r>
            <a:endParaRPr lang="en-GB" altLang="en-US" sz="1600" dirty="0">
              <a:latin typeface="Arial" panose="020B0604020202020204" pitchFamily="34" charset="0"/>
            </a:endParaRPr>
          </a:p>
          <a:p>
            <a:pPr defTabSz="914400">
              <a:lnSpc>
                <a:spcPct val="100000"/>
              </a:lnSpc>
            </a:pPr>
            <a:r>
              <a:rPr lang="en-GB" altLang="en-US" sz="1600" dirty="0">
                <a:latin typeface="Arial" panose="020B0604020202020204" pitchFamily="34" charset="0"/>
                <a:ea typeface="Times New Roman" panose="02020603050405020304" pitchFamily="18" charset="0"/>
              </a:rPr>
              <a:t>                                    	             nor disagree</a:t>
            </a:r>
            <a:endParaRPr lang="en-GB" altLang="en-US" sz="1600" dirty="0">
              <a:latin typeface="Arial" panose="020B0604020202020204" pitchFamily="34" charset="0"/>
            </a:endParaRPr>
          </a:p>
        </p:txBody>
      </p:sp>
      <p:sp>
        <p:nvSpPr>
          <p:cNvPr id="7" name="Rectangle 6">
            <a:extLst>
              <a:ext uri="{FF2B5EF4-FFF2-40B4-BE49-F238E27FC236}">
                <a16:creationId xmlns:a16="http://schemas.microsoft.com/office/drawing/2014/main" id="{DC2D70BD-F1DF-E84C-8906-2522DF9994E3}"/>
              </a:ext>
            </a:extLst>
          </p:cNvPr>
          <p:cNvSpPr/>
          <p:nvPr/>
        </p:nvSpPr>
        <p:spPr>
          <a:xfrm>
            <a:off x="335360" y="254882"/>
            <a:ext cx="923651"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36</a:t>
            </a:r>
            <a:endParaRPr lang="en-US" sz="1600" dirty="0">
              <a:solidFill>
                <a:schemeClr val="tx1"/>
              </a:solidFill>
            </a:endParaRPr>
          </a:p>
        </p:txBody>
      </p:sp>
      <p:sp>
        <p:nvSpPr>
          <p:cNvPr id="2" name="Rectangle 1">
            <a:extLst>
              <a:ext uri="{FF2B5EF4-FFF2-40B4-BE49-F238E27FC236}">
                <a16:creationId xmlns:a16="http://schemas.microsoft.com/office/drawing/2014/main" id="{8A1E3C50-3453-8249-AD1C-BFFA50E5C01B}"/>
              </a:ext>
            </a:extLst>
          </p:cNvPr>
          <p:cNvSpPr/>
          <p:nvPr/>
        </p:nvSpPr>
        <p:spPr>
          <a:xfrm>
            <a:off x="1559496" y="347849"/>
            <a:ext cx="9384704" cy="769441"/>
          </a:xfrm>
          <a:prstGeom prst="rect">
            <a:avLst/>
          </a:prstGeom>
        </p:spPr>
        <p:txBody>
          <a:bodyPr wrap="square">
            <a:spAutoFit/>
          </a:bodyPr>
          <a:lstStyle/>
          <a:p>
            <a:pPr algn="ctr"/>
            <a:r>
              <a:rPr lang="en-GB" altLang="en-US" sz="4400" b="1" dirty="0">
                <a:solidFill>
                  <a:schemeClr val="tx1"/>
                </a:solidFill>
                <a:latin typeface="Arial" panose="020B0604020202020204" pitchFamily="34" charset="0"/>
                <a:ea typeface="Times New Roman" panose="02020603050405020304" pitchFamily="18" charset="0"/>
              </a:rPr>
              <a:t>REACTS (supportive supervision)</a:t>
            </a:r>
            <a:r>
              <a:rPr lang="en-US" altLang="en-US" sz="4400" b="1" dirty="0">
                <a:solidFill>
                  <a:schemeClr val="tx1"/>
                </a:solidFill>
                <a:latin typeface="Arial" panose="020B0604020202020204" pitchFamily="34" charset="0"/>
                <a:ea typeface="Times New Roman" panose="02020603050405020304" pitchFamily="18" charset="0"/>
              </a:rPr>
              <a:t> </a:t>
            </a:r>
            <a:endParaRPr lang="en-US" sz="4400" dirty="0">
              <a:solidFill>
                <a:schemeClr val="tx1"/>
              </a:solidFill>
            </a:endParaRPr>
          </a:p>
        </p:txBody>
      </p:sp>
      <p:sp>
        <p:nvSpPr>
          <p:cNvPr id="10" name="TextBox 9">
            <a:extLst>
              <a:ext uri="{FF2B5EF4-FFF2-40B4-BE49-F238E27FC236}">
                <a16:creationId xmlns:a16="http://schemas.microsoft.com/office/drawing/2014/main" id="{3A8D7901-4A50-8C40-9EBE-251EA705C88D}"/>
              </a:ext>
            </a:extLst>
          </p:cNvPr>
          <p:cNvSpPr txBox="1"/>
          <p:nvPr/>
        </p:nvSpPr>
        <p:spPr>
          <a:xfrm>
            <a:off x="828705" y="2895178"/>
            <a:ext cx="8902017" cy="3270126"/>
          </a:xfrm>
          <a:prstGeom prst="rect">
            <a:avLst/>
          </a:prstGeom>
          <a:noFill/>
        </p:spPr>
        <p:txBody>
          <a:bodyPr wrap="square" rtlCol="0">
            <a:spAutoFit/>
          </a:bodyPr>
          <a:lstStyle/>
          <a:p>
            <a:pPr>
              <a:spcAft>
                <a:spcPts val="600"/>
              </a:spcAft>
            </a:pPr>
            <a:r>
              <a:rPr lang="en-GB" sz="2000" b="1" dirty="0">
                <a:solidFill>
                  <a:schemeClr val="tx1"/>
                </a:solidFill>
                <a:latin typeface="Arial" panose="020B0604020202020204" pitchFamily="34" charset="0"/>
              </a:rPr>
              <a:t>The supervisor:</a:t>
            </a:r>
          </a:p>
          <a:p>
            <a:pPr marL="685800" indent="-457200">
              <a:spcAft>
                <a:spcPts val="300"/>
              </a:spcAft>
              <a:buFont typeface="+mj-lt"/>
              <a:buAutoNum type="arabicPeriod"/>
            </a:pPr>
            <a:r>
              <a:rPr lang="en-US" sz="2000" dirty="0">
                <a:solidFill>
                  <a:schemeClr val="tx1"/>
                </a:solidFill>
                <a:latin typeface="Arial" panose="020B0604020202020204" pitchFamily="34" charset="0"/>
              </a:rPr>
              <a:t>showed empathy (e.g. understood my reactions)……………………….</a:t>
            </a:r>
            <a:endParaRPr lang="en-GB" sz="2000" dirty="0">
              <a:solidFill>
                <a:schemeClr val="tx1"/>
              </a:solidFill>
              <a:latin typeface="Arial" panose="020B0604020202020204" pitchFamily="34" charset="0"/>
            </a:endParaRPr>
          </a:p>
          <a:p>
            <a:pPr marL="685800" indent="-457200">
              <a:spcAft>
                <a:spcPts val="300"/>
              </a:spcAft>
              <a:buFont typeface="+mj-lt"/>
              <a:buAutoNum type="arabicPeriod"/>
            </a:pPr>
            <a:r>
              <a:rPr lang="en-US" sz="2000" dirty="0">
                <a:solidFill>
                  <a:schemeClr val="tx1"/>
                </a:solidFill>
                <a:latin typeface="Arial" panose="020B0604020202020204" pitchFamily="34" charset="0"/>
              </a:rPr>
              <a:t>boosted my morale (e.g. offered praise or recognition)…………..….....</a:t>
            </a:r>
            <a:endParaRPr lang="en-GB" sz="2000" dirty="0">
              <a:solidFill>
                <a:schemeClr val="tx1"/>
              </a:solidFill>
              <a:latin typeface="Arial" panose="020B0604020202020204" pitchFamily="34" charset="0"/>
            </a:endParaRPr>
          </a:p>
          <a:p>
            <a:pPr marL="685800" indent="-457200">
              <a:spcAft>
                <a:spcPts val="300"/>
              </a:spcAft>
              <a:buFont typeface="+mj-lt"/>
              <a:buAutoNum type="arabicPeriod"/>
            </a:pPr>
            <a:r>
              <a:rPr lang="en-US" sz="2000" dirty="0">
                <a:solidFill>
                  <a:schemeClr val="tx1"/>
                </a:solidFill>
                <a:latin typeface="Arial" panose="020B0604020202020204" pitchFamily="34" charset="0"/>
              </a:rPr>
              <a:t>helped to reduce my stress level (e.g. clarified my feelings)………..….</a:t>
            </a:r>
            <a:endParaRPr lang="en-GB" sz="2000" dirty="0">
              <a:solidFill>
                <a:schemeClr val="tx1"/>
              </a:solidFill>
              <a:latin typeface="Arial" panose="020B0604020202020204" pitchFamily="34" charset="0"/>
            </a:endParaRPr>
          </a:p>
          <a:p>
            <a:pPr marL="685800" indent="-457200">
              <a:spcAft>
                <a:spcPts val="300"/>
              </a:spcAft>
              <a:buFont typeface="+mj-lt"/>
              <a:buAutoNum type="arabicPeriod"/>
            </a:pPr>
            <a:r>
              <a:rPr lang="en-US" sz="2000" dirty="0">
                <a:solidFill>
                  <a:schemeClr val="tx1"/>
                </a:solidFill>
                <a:latin typeface="Arial" panose="020B0604020202020204" pitchFamily="34" charset="0"/>
              </a:rPr>
              <a:t>provided emotional support (e.g. validated me)…………………………</a:t>
            </a:r>
            <a:endParaRPr lang="en-GB" sz="2000" dirty="0">
              <a:solidFill>
                <a:schemeClr val="tx1"/>
              </a:solidFill>
              <a:latin typeface="Arial" panose="020B0604020202020204" pitchFamily="34" charset="0"/>
            </a:endParaRPr>
          </a:p>
          <a:p>
            <a:pPr marL="685800" indent="-457200">
              <a:spcAft>
                <a:spcPts val="300"/>
              </a:spcAft>
              <a:buFont typeface="+mj-lt"/>
              <a:buAutoNum type="arabicPeriod"/>
            </a:pPr>
            <a:r>
              <a:rPr lang="en-US" sz="2000" dirty="0">
                <a:solidFill>
                  <a:schemeClr val="tx1"/>
                </a:solidFill>
                <a:latin typeface="Arial" panose="020B0604020202020204" pitchFamily="34" charset="0"/>
              </a:rPr>
              <a:t>offered advice &amp; guidance to aid my coping</a:t>
            </a:r>
            <a:r>
              <a:rPr lang="en-US" sz="2400" dirty="0">
                <a:solidFill>
                  <a:schemeClr val="tx1"/>
                </a:solidFill>
                <a:latin typeface="Arial" panose="020B0604020202020204" pitchFamily="34" charset="0"/>
              </a:rPr>
              <a:t> </a:t>
            </a:r>
            <a:r>
              <a:rPr lang="en-US" sz="2000" dirty="0">
                <a:solidFill>
                  <a:schemeClr val="tx1"/>
                </a:solidFill>
                <a:latin typeface="Arial" panose="020B0604020202020204" pitchFamily="34" charset="0"/>
              </a:rPr>
              <a:t>at work……………………</a:t>
            </a:r>
            <a:r>
              <a:rPr lang="en-GB" sz="2000" dirty="0">
                <a:solidFill>
                  <a:schemeClr val="tx1"/>
                </a:solidFill>
                <a:latin typeface="Arial" panose="020B0604020202020204" pitchFamily="34" charset="0"/>
              </a:rPr>
              <a:t> </a:t>
            </a:r>
          </a:p>
          <a:p>
            <a:pPr marL="685800" indent="-457200">
              <a:spcAft>
                <a:spcPts val="300"/>
              </a:spcAft>
              <a:buFont typeface="+mj-lt"/>
              <a:buAutoNum type="arabicPeriod"/>
            </a:pPr>
            <a:r>
              <a:rPr lang="en-US" sz="2000" dirty="0">
                <a:solidFill>
                  <a:schemeClr val="tx1"/>
                </a:solidFill>
                <a:latin typeface="Arial" panose="020B0604020202020204" pitchFamily="34" charset="0"/>
              </a:rPr>
              <a:t>boosted my morale/well-being (e.g. praise or recognition)………….….</a:t>
            </a:r>
            <a:endParaRPr lang="en-GB" sz="2000" dirty="0">
              <a:solidFill>
                <a:schemeClr val="tx1"/>
              </a:solidFill>
              <a:latin typeface="Arial" panose="020B0604020202020204" pitchFamily="34" charset="0"/>
            </a:endParaRPr>
          </a:p>
          <a:p>
            <a:pPr marL="685800" indent="-457200">
              <a:spcAft>
                <a:spcPts val="300"/>
              </a:spcAft>
              <a:buFont typeface="+mj-lt"/>
              <a:buAutoNum type="arabicPeriod"/>
            </a:pPr>
            <a:r>
              <a:rPr lang="en-GB" sz="2000" dirty="0">
                <a:solidFill>
                  <a:schemeClr val="tx1"/>
                </a:solidFill>
                <a:latin typeface="Arial" panose="020B0604020202020204" pitchFamily="34" charset="0"/>
              </a:rPr>
              <a:t>Which part of supervision do you feel was the most supportive? </a:t>
            </a:r>
          </a:p>
          <a:p>
            <a:pPr marL="685800" indent="-457200">
              <a:spcAft>
                <a:spcPts val="300"/>
              </a:spcAft>
              <a:buFont typeface="+mj-lt"/>
              <a:buAutoNum type="arabicPeriod"/>
            </a:pPr>
            <a:r>
              <a:rPr lang="en-GB" sz="2000" dirty="0">
                <a:solidFill>
                  <a:schemeClr val="tx1"/>
                </a:solidFill>
                <a:latin typeface="Arial" panose="020B0604020202020204" pitchFamily="34" charset="0"/>
              </a:rPr>
              <a:t>Any suggested improvements? </a:t>
            </a:r>
          </a:p>
        </p:txBody>
      </p:sp>
      <p:sp>
        <p:nvSpPr>
          <p:cNvPr id="11" name="TextBox 10">
            <a:extLst>
              <a:ext uri="{FF2B5EF4-FFF2-40B4-BE49-F238E27FC236}">
                <a16:creationId xmlns:a16="http://schemas.microsoft.com/office/drawing/2014/main" id="{FEEF0F28-3031-6E4D-A570-7FAB6AC6D03A}"/>
              </a:ext>
            </a:extLst>
          </p:cNvPr>
          <p:cNvSpPr txBox="1"/>
          <p:nvPr/>
        </p:nvSpPr>
        <p:spPr>
          <a:xfrm>
            <a:off x="9480376" y="3327226"/>
            <a:ext cx="2016224" cy="2554545"/>
          </a:xfrm>
          <a:prstGeom prst="rect">
            <a:avLst/>
          </a:prstGeom>
          <a:noFill/>
        </p:spPr>
        <p:txBody>
          <a:bodyPr wrap="square" rtlCol="0">
            <a:spAutoFit/>
          </a:bodyPr>
          <a:lstStyle/>
          <a:p>
            <a:pPr>
              <a:lnSpc>
                <a:spcPts val="2820"/>
              </a:lnSpc>
              <a:spcAft>
                <a:spcPts val="0"/>
              </a:spcAft>
            </a:pPr>
            <a:r>
              <a:rPr lang="en-GB" sz="1600" dirty="0">
                <a:solidFill>
                  <a:schemeClr val="tx1"/>
                </a:solidFill>
                <a:latin typeface="Arial" panose="020B0604020202020204" pitchFamily="34" charset="0"/>
              </a:rPr>
              <a:t>1   2   3   4   5   N/A</a:t>
            </a:r>
          </a:p>
          <a:p>
            <a:pPr>
              <a:lnSpc>
                <a:spcPts val="2820"/>
              </a:lnSpc>
              <a:spcAft>
                <a:spcPts val="0"/>
              </a:spcAft>
            </a:pPr>
            <a:r>
              <a:rPr lang="en-GB" sz="1600" dirty="0">
                <a:solidFill>
                  <a:schemeClr val="tx1"/>
                </a:solidFill>
                <a:latin typeface="Arial" panose="020B0604020202020204" pitchFamily="34" charset="0"/>
              </a:rPr>
              <a:t>1   2   3   4   5   N/A</a:t>
            </a:r>
          </a:p>
          <a:p>
            <a:pPr>
              <a:lnSpc>
                <a:spcPts val="2820"/>
              </a:lnSpc>
              <a:spcAft>
                <a:spcPts val="0"/>
              </a:spcAft>
            </a:pPr>
            <a:r>
              <a:rPr lang="en-GB" sz="1600" dirty="0">
                <a:solidFill>
                  <a:schemeClr val="tx1"/>
                </a:solidFill>
                <a:latin typeface="Arial" panose="020B0604020202020204" pitchFamily="34" charset="0"/>
              </a:rPr>
              <a:t>1   2   3   4   5   N/A</a:t>
            </a:r>
          </a:p>
          <a:p>
            <a:pPr>
              <a:lnSpc>
                <a:spcPts val="2820"/>
              </a:lnSpc>
              <a:spcAft>
                <a:spcPts val="0"/>
              </a:spcAft>
            </a:pPr>
            <a:r>
              <a:rPr lang="en-GB" sz="1600" dirty="0">
                <a:solidFill>
                  <a:schemeClr val="tx1"/>
                </a:solidFill>
                <a:latin typeface="Arial" panose="020B0604020202020204" pitchFamily="34" charset="0"/>
              </a:rPr>
              <a:t>1   2   3   4   5   N/A</a:t>
            </a:r>
          </a:p>
          <a:p>
            <a:pPr>
              <a:lnSpc>
                <a:spcPts val="2820"/>
              </a:lnSpc>
              <a:spcAft>
                <a:spcPts val="0"/>
              </a:spcAft>
            </a:pPr>
            <a:r>
              <a:rPr lang="en-GB" sz="1600" dirty="0">
                <a:solidFill>
                  <a:schemeClr val="tx1"/>
                </a:solidFill>
                <a:latin typeface="Arial" panose="020B0604020202020204" pitchFamily="34" charset="0"/>
              </a:rPr>
              <a:t>1   2   3   4   5   N/A</a:t>
            </a:r>
          </a:p>
          <a:p>
            <a:pPr>
              <a:lnSpc>
                <a:spcPts val="2820"/>
              </a:lnSpc>
              <a:spcAft>
                <a:spcPts val="0"/>
              </a:spcAft>
            </a:pPr>
            <a:r>
              <a:rPr lang="en-GB" sz="1600" dirty="0">
                <a:solidFill>
                  <a:schemeClr val="tx1"/>
                </a:solidFill>
                <a:latin typeface="Arial" panose="020B0604020202020204" pitchFamily="34" charset="0"/>
              </a:rPr>
              <a:t>1   2   3   4   5   N/A</a:t>
            </a:r>
          </a:p>
          <a:p>
            <a:endParaRPr lang="en-US" sz="2000" dirty="0">
              <a:latin typeface="Arial" panose="020B0604020202020204" pitchFamily="34" charset="0"/>
            </a:endParaRPr>
          </a:p>
        </p:txBody>
      </p:sp>
    </p:spTree>
    <p:extLst>
      <p:ext uri="{BB962C8B-B14F-4D97-AF65-F5344CB8AC3E}">
        <p14:creationId xmlns:p14="http://schemas.microsoft.com/office/powerpoint/2010/main" val="286054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7568" y="2132856"/>
            <a:ext cx="8712968" cy="3168351"/>
          </a:xfrm>
        </p:spPr>
        <p:txBody>
          <a:bodyPr/>
          <a:lstStyle/>
          <a:p>
            <a:pPr algn="l">
              <a:lnSpc>
                <a:spcPts val="3360"/>
              </a:lnSpc>
              <a:spcBef>
                <a:spcPts val="1000"/>
              </a:spcBef>
            </a:pPr>
            <a:r>
              <a:rPr lang="en-GB" altLang="en-US" sz="2800" dirty="0">
                <a:latin typeface="Arial" panose="020B0604020202020204" pitchFamily="34" charset="0"/>
                <a:cs typeface="Arial" panose="020B0604020202020204" pitchFamily="34" charset="0"/>
              </a:rPr>
              <a:t>This section addresses these learning outcomes:</a:t>
            </a:r>
            <a:br>
              <a:rPr lang="en-GB" altLang="en-US" sz="2400" dirty="0">
                <a:latin typeface="Arial" panose="020B0604020202020204" pitchFamily="34" charset="0"/>
                <a:cs typeface="Arial" panose="020B0604020202020204" pitchFamily="34" charset="0"/>
              </a:rPr>
            </a:br>
            <a:br>
              <a:rPr lang="en-GB" altLang="en-US" sz="2400" dirty="0">
                <a:latin typeface="Arial" panose="020B0604020202020204" pitchFamily="34" charset="0"/>
                <a:cs typeface="Arial" panose="020B0604020202020204" pitchFamily="34" charset="0"/>
              </a:rPr>
            </a:br>
            <a:r>
              <a:rPr lang="en-GB" altLang="en-US" sz="2800" dirty="0">
                <a:latin typeface="Arial" panose="020B0604020202020204" pitchFamily="34" charset="0"/>
                <a:cs typeface="Arial" panose="020B0604020202020204" pitchFamily="34" charset="0"/>
              </a:rPr>
              <a:t>a. Define supportive (restorative) supervision;</a:t>
            </a:r>
            <a:br>
              <a:rPr lang="en-GB" altLang="en-US" sz="2800" dirty="0">
                <a:latin typeface="Arial" panose="020B0604020202020204" pitchFamily="34" charset="0"/>
                <a:cs typeface="Arial" panose="020B0604020202020204" pitchFamily="34" charset="0"/>
              </a:rPr>
            </a:br>
            <a:r>
              <a:rPr lang="en-GB" altLang="en-US" sz="2800" dirty="0">
                <a:latin typeface="Arial" panose="020B0604020202020204" pitchFamily="34" charset="0"/>
                <a:cs typeface="Arial" panose="020B0604020202020204" pitchFamily="34" charset="0"/>
              </a:rPr>
              <a:t>b. Provide 3 reasons for supportive supervision</a:t>
            </a:r>
            <a:br>
              <a:rPr lang="en-GB" altLang="en-US" sz="2400" b="0" dirty="0">
                <a:latin typeface="Arial" panose="020B0604020202020204" pitchFamily="34" charset="0"/>
                <a:cs typeface="Arial" panose="020B0604020202020204" pitchFamily="34" charset="0"/>
              </a:rPr>
            </a:br>
            <a:endParaRPr lang="en-GB" altLang="en-US" b="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15FEC845-1EFD-084E-B83C-13D24F44F130}"/>
              </a:ext>
            </a:extLst>
          </p:cNvPr>
          <p:cNvSpPr/>
          <p:nvPr/>
        </p:nvSpPr>
        <p:spPr>
          <a:xfrm>
            <a:off x="2711624" y="764704"/>
            <a:ext cx="6096000" cy="769441"/>
          </a:xfrm>
          <a:prstGeom prst="rect">
            <a:avLst/>
          </a:prstGeom>
        </p:spPr>
        <p:txBody>
          <a:bodyPr>
            <a:spAutoFit/>
          </a:bodyPr>
          <a:lstStyle/>
          <a:p>
            <a:pPr algn="ctr"/>
            <a:r>
              <a:rPr lang="en-GB" altLang="en-US" sz="4400" b="1" dirty="0">
                <a:solidFill>
                  <a:schemeClr val="tx1"/>
                </a:solidFill>
                <a:latin typeface="Arial" panose="020B0604020202020204" pitchFamily="34" charset="0"/>
              </a:rPr>
              <a:t>1. Introduction</a:t>
            </a:r>
            <a:endParaRPr lang="en-US" sz="4400" dirty="0">
              <a:solidFill>
                <a:schemeClr val="tx1"/>
              </a:solidFill>
            </a:endParaRPr>
          </a:p>
        </p:txBody>
      </p:sp>
      <p:sp>
        <p:nvSpPr>
          <p:cNvPr id="6" name="Rectangle 5">
            <a:extLst>
              <a:ext uri="{FF2B5EF4-FFF2-40B4-BE49-F238E27FC236}">
                <a16:creationId xmlns:a16="http://schemas.microsoft.com/office/drawing/2014/main" id="{2C113389-5C15-4F48-850F-EEC66559717D}"/>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2</a:t>
            </a:r>
            <a:endParaRPr lang="en-US" sz="16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595C8E19-F7B4-4370-8FBC-55FE6E4035C3}"/>
              </a:ext>
            </a:extLst>
          </p:cNvPr>
          <p:cNvCxnSpPr/>
          <p:nvPr/>
        </p:nvCxnSpPr>
        <p:spPr>
          <a:xfrm rot="5400000" flipH="1" flipV="1">
            <a:off x="2495550" y="1268413"/>
            <a:ext cx="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18438" name="TextBox 47"/>
          <p:cNvSpPr txBox="1">
            <a:spLocks noChangeArrowheads="1"/>
          </p:cNvSpPr>
          <p:nvPr/>
        </p:nvSpPr>
        <p:spPr bwMode="auto">
          <a:xfrm>
            <a:off x="196901" y="332656"/>
            <a:ext cx="11809312" cy="1323439"/>
          </a:xfrm>
          <a:prstGeom prst="rect">
            <a:avLst/>
          </a:prstGeom>
          <a:noFill/>
          <a:ln w="9525">
            <a:noFill/>
            <a:miter lim="800000"/>
            <a:headEnd/>
            <a:tailEnd/>
          </a:ln>
        </p:spPr>
        <p:txBody>
          <a:bodyPr wrap="square">
            <a:spAutoFit/>
          </a:bodyPr>
          <a:lstStyle/>
          <a:p>
            <a:pPr algn="ctr" eaLnBrk="1" hangingPunct="1"/>
            <a:r>
              <a:rPr lang="en-GB" altLang="en-US" sz="4000" b="1" dirty="0">
                <a:solidFill>
                  <a:schemeClr val="tx1"/>
                </a:solidFill>
                <a:latin typeface="Arial" panose="020B0604020202020204" pitchFamily="34" charset="0"/>
              </a:rPr>
              <a:t>Normative, formative &amp; </a:t>
            </a:r>
            <a:br>
              <a:rPr lang="en-GB" altLang="en-US" sz="4000" b="1" dirty="0">
                <a:solidFill>
                  <a:schemeClr val="tx1"/>
                </a:solidFill>
                <a:latin typeface="Arial" panose="020B0604020202020204" pitchFamily="34" charset="0"/>
              </a:rPr>
            </a:br>
            <a:r>
              <a:rPr lang="en-GB" altLang="en-US" sz="4000" b="1" dirty="0">
                <a:solidFill>
                  <a:schemeClr val="tx1"/>
                </a:solidFill>
                <a:latin typeface="Arial" panose="020B0604020202020204" pitchFamily="34" charset="0"/>
              </a:rPr>
              <a:t>restorative supervision</a:t>
            </a:r>
          </a:p>
        </p:txBody>
      </p:sp>
      <p:sp>
        <p:nvSpPr>
          <p:cNvPr id="18441" name="TextBox 15"/>
          <p:cNvSpPr txBox="1">
            <a:spLocks noChangeArrowheads="1"/>
          </p:cNvSpPr>
          <p:nvPr/>
        </p:nvSpPr>
        <p:spPr bwMode="auto">
          <a:xfrm>
            <a:off x="1194694" y="5898758"/>
            <a:ext cx="9793088" cy="338554"/>
          </a:xfrm>
          <a:prstGeom prst="rect">
            <a:avLst/>
          </a:prstGeom>
          <a:noFill/>
          <a:ln w="9525">
            <a:noFill/>
            <a:miter lim="800000"/>
            <a:headEnd/>
            <a:tailEnd/>
          </a:ln>
        </p:spPr>
        <p:txBody>
          <a:bodyPr wrap="square">
            <a:spAutoFit/>
          </a:bodyPr>
          <a:lstStyle/>
          <a:p>
            <a:pPr algn="ctr" eaLnBrk="1" hangingPunct="1">
              <a:spcBef>
                <a:spcPct val="50000"/>
              </a:spcBef>
            </a:pPr>
            <a:r>
              <a:rPr lang="en-GB" altLang="en-US" sz="1600" dirty="0">
                <a:solidFill>
                  <a:schemeClr val="tx1"/>
                </a:solidFill>
                <a:latin typeface="Arial" panose="020B0604020202020204" pitchFamily="34" charset="0"/>
              </a:rPr>
              <a:t>% data from survey of community mental health supervisors in USA, by Dorsey, et al, (2017).</a:t>
            </a:r>
          </a:p>
        </p:txBody>
      </p:sp>
      <p:sp>
        <p:nvSpPr>
          <p:cNvPr id="19" name="Rounded Rectangle 18">
            <a:extLst>
              <a:ext uri="{FF2B5EF4-FFF2-40B4-BE49-F238E27FC236}">
                <a16:creationId xmlns:a16="http://schemas.microsoft.com/office/drawing/2014/main" id="{D8712AA8-66DA-4339-8C99-2EA21970F4DF}"/>
              </a:ext>
            </a:extLst>
          </p:cNvPr>
          <p:cNvSpPr/>
          <p:nvPr/>
        </p:nvSpPr>
        <p:spPr>
          <a:xfrm>
            <a:off x="1343472" y="1983234"/>
            <a:ext cx="3080321" cy="1732365"/>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14" name="Text Box 3">
            <a:extLst>
              <a:ext uri="{FF2B5EF4-FFF2-40B4-BE49-F238E27FC236}">
                <a16:creationId xmlns:a16="http://schemas.microsoft.com/office/drawing/2014/main" id="{6CA7E8D5-EC59-4F8B-AAFB-6AA1B89ED66B}"/>
              </a:ext>
            </a:extLst>
          </p:cNvPr>
          <p:cNvSpPr txBox="1">
            <a:spLocks noChangeArrowheads="1"/>
          </p:cNvSpPr>
          <p:nvPr/>
        </p:nvSpPr>
        <p:spPr bwMode="auto">
          <a:xfrm>
            <a:off x="1343472" y="2101749"/>
            <a:ext cx="2951917" cy="1400383"/>
          </a:xfrm>
          <a:prstGeom prst="rect">
            <a:avLst/>
          </a:prstGeom>
          <a:noFill/>
          <a:ln w="9525">
            <a:noFill/>
            <a:miter lim="800000"/>
            <a:headEnd/>
            <a:tailEnd/>
          </a:ln>
        </p:spPr>
        <p:txBody>
          <a:bodyPr wrap="square">
            <a:spAutoFit/>
          </a:bodyPr>
          <a:lstStyle/>
          <a:p>
            <a:pPr marL="72000" algn="ctr" fontAlgn="auto">
              <a:spcBef>
                <a:spcPts val="600"/>
              </a:spcBef>
              <a:spcAft>
                <a:spcPts val="0"/>
              </a:spcAft>
              <a:defRPr/>
            </a:pPr>
            <a:r>
              <a:rPr lang="en-GB" sz="2400" b="1" dirty="0">
                <a:solidFill>
                  <a:schemeClr val="tx1"/>
                </a:solidFill>
                <a:latin typeface="Arial" panose="020B0604020202020204" pitchFamily="34" charset="0"/>
              </a:rPr>
              <a:t>Normative (13%)  </a:t>
            </a:r>
          </a:p>
          <a:p>
            <a:pPr marL="72000" algn="ctr" fontAlgn="auto">
              <a:spcBef>
                <a:spcPts val="600"/>
              </a:spcBef>
              <a:spcAft>
                <a:spcPts val="0"/>
              </a:spcAft>
              <a:defRPr/>
            </a:pPr>
            <a:r>
              <a:rPr lang="en-GB" sz="1400" dirty="0">
                <a:solidFill>
                  <a:schemeClr val="tx1"/>
                </a:solidFill>
                <a:latin typeface="Arial" panose="020B0604020202020204" pitchFamily="34" charset="0"/>
              </a:rPr>
              <a:t>(managerial; quality control) Policies &amp; practices; roles &amp; rules; logistics; service planning &amp; quality; outcome monitoring</a:t>
            </a:r>
          </a:p>
        </p:txBody>
      </p:sp>
      <p:grpSp>
        <p:nvGrpSpPr>
          <p:cNvPr id="18444" name="Group 38"/>
          <p:cNvGrpSpPr>
            <a:grpSpLocks/>
          </p:cNvGrpSpPr>
          <p:nvPr/>
        </p:nvGrpSpPr>
        <p:grpSpPr bwMode="auto">
          <a:xfrm>
            <a:off x="7832284" y="1974393"/>
            <a:ext cx="2872228" cy="1732365"/>
            <a:chOff x="11619288" y="1691927"/>
            <a:chExt cx="2872003" cy="1739946"/>
          </a:xfrm>
        </p:grpSpPr>
        <p:sp>
          <p:nvSpPr>
            <p:cNvPr id="24" name="Rounded Rectangle 23">
              <a:extLst>
                <a:ext uri="{FF2B5EF4-FFF2-40B4-BE49-F238E27FC236}">
                  <a16:creationId xmlns:a16="http://schemas.microsoft.com/office/drawing/2014/main" id="{746DF190-58C4-4D48-88F5-54E8C41095B4}"/>
                </a:ext>
              </a:extLst>
            </p:cNvPr>
            <p:cNvSpPr/>
            <p:nvPr/>
          </p:nvSpPr>
          <p:spPr>
            <a:xfrm>
              <a:off x="11619288" y="1691927"/>
              <a:ext cx="2872003" cy="1739946"/>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A6869112-BEFF-4663-A3D4-DB8502B93E40}"/>
                </a:ext>
              </a:extLst>
            </p:cNvPr>
            <p:cNvSpPr txBox="1"/>
            <p:nvPr/>
          </p:nvSpPr>
          <p:spPr>
            <a:xfrm>
              <a:off x="11633474" y="1864773"/>
              <a:ext cx="2843628" cy="1400384"/>
            </a:xfrm>
            <a:prstGeom prst="rect">
              <a:avLst/>
            </a:prstGeom>
            <a:noFill/>
          </p:spPr>
          <p:txBody>
            <a:bodyPr wrap="square">
              <a:spAutoFit/>
            </a:bodyPr>
            <a:lstStyle/>
            <a:p>
              <a:pPr marL="72000" algn="ctr" fontAlgn="auto">
                <a:spcBef>
                  <a:spcPts val="600"/>
                </a:spcBef>
                <a:spcAft>
                  <a:spcPts val="0"/>
                </a:spcAft>
                <a:defRPr/>
              </a:pPr>
              <a:r>
                <a:rPr lang="en-GB" sz="2400" b="1" dirty="0">
                  <a:solidFill>
                    <a:schemeClr val="tx1"/>
                  </a:solidFill>
                  <a:latin typeface="Arial" panose="020B0604020202020204" pitchFamily="34" charset="0"/>
                </a:rPr>
                <a:t>Formative (70%)  </a:t>
              </a:r>
            </a:p>
            <a:p>
              <a:pPr marL="72000" algn="ctr" fontAlgn="auto">
                <a:spcBef>
                  <a:spcPts val="600"/>
                </a:spcBef>
                <a:spcAft>
                  <a:spcPts val="0"/>
                </a:spcAft>
                <a:defRPr/>
              </a:pPr>
              <a:r>
                <a:rPr lang="en-GB" sz="1400" dirty="0">
                  <a:solidFill>
                    <a:schemeClr val="tx1"/>
                  </a:solidFill>
                  <a:latin typeface="Arial" panose="020B0604020202020204" pitchFamily="34" charset="0"/>
                </a:rPr>
                <a:t>(education &amp; training) Problem-solving; Sharing knowledge; Reflection Identifying training needs;  Reviewing case work.</a:t>
              </a:r>
            </a:p>
          </p:txBody>
        </p:sp>
      </p:grpSp>
      <p:sp>
        <p:nvSpPr>
          <p:cNvPr id="25" name="Rounded Rectangle 24">
            <a:extLst>
              <a:ext uri="{FF2B5EF4-FFF2-40B4-BE49-F238E27FC236}">
                <a16:creationId xmlns:a16="http://schemas.microsoft.com/office/drawing/2014/main" id="{61EC4D74-9FEC-4407-A80D-1AB23480AB5F}"/>
              </a:ext>
            </a:extLst>
          </p:cNvPr>
          <p:cNvSpPr/>
          <p:nvPr/>
        </p:nvSpPr>
        <p:spPr>
          <a:xfrm>
            <a:off x="3215680" y="4221386"/>
            <a:ext cx="5832648" cy="1439862"/>
          </a:xfrm>
          <a:prstGeom prst="round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dirty="0">
              <a:solidFill>
                <a:srgbClr val="FFFFFF"/>
              </a:solidFill>
              <a:latin typeface="Arial" panose="020B0604020202020204" pitchFamily="34" charset="0"/>
              <a:cs typeface="Arial" panose="020B0604020202020204" pitchFamily="34" charset="0"/>
            </a:endParaRPr>
          </a:p>
        </p:txBody>
      </p:sp>
      <p:sp>
        <p:nvSpPr>
          <p:cNvPr id="18446" name="TextBox 12"/>
          <p:cNvSpPr txBox="1">
            <a:spLocks noChangeArrowheads="1"/>
          </p:cNvSpPr>
          <p:nvPr/>
        </p:nvSpPr>
        <p:spPr bwMode="auto">
          <a:xfrm>
            <a:off x="3280458" y="4365104"/>
            <a:ext cx="5623854" cy="1184940"/>
          </a:xfrm>
          <a:prstGeom prst="rect">
            <a:avLst/>
          </a:prstGeom>
          <a:noFill/>
          <a:ln w="9525">
            <a:noFill/>
            <a:miter lim="800000"/>
            <a:headEnd/>
            <a:tailEnd/>
          </a:ln>
        </p:spPr>
        <p:txBody>
          <a:bodyPr wrap="square">
            <a:spAutoFit/>
          </a:bodyPr>
          <a:lstStyle/>
          <a:p>
            <a:pPr marL="71438" algn="ctr">
              <a:spcBef>
                <a:spcPts val="600"/>
              </a:spcBef>
            </a:pPr>
            <a:r>
              <a:rPr lang="en-GB" altLang="en-US" sz="2400" b="1" dirty="0">
                <a:solidFill>
                  <a:schemeClr val="tx1"/>
                </a:solidFill>
                <a:latin typeface="Arial" panose="020B0604020202020204" pitchFamily="34" charset="0"/>
              </a:rPr>
              <a:t>Restorative (supportive: 8%) </a:t>
            </a:r>
          </a:p>
          <a:p>
            <a:pPr marL="71438" algn="ctr">
              <a:spcBef>
                <a:spcPts val="600"/>
              </a:spcBef>
            </a:pPr>
            <a:r>
              <a:rPr lang="en-GB" altLang="en-US" sz="1400" dirty="0">
                <a:solidFill>
                  <a:schemeClr val="tx1"/>
                </a:solidFill>
                <a:latin typeface="Arial" panose="020B0604020202020204" pitchFamily="34" charset="0"/>
              </a:rPr>
              <a:t>Improving morale and job satisfaction through protecting the worker from excessive stress, by boosting personal coping strategies of staff, and by offering validation and support (</a:t>
            </a:r>
            <a:r>
              <a:rPr lang="en-GB" altLang="en-US" sz="1400" dirty="0" err="1">
                <a:solidFill>
                  <a:schemeClr val="tx1"/>
                </a:solidFill>
                <a:latin typeface="Arial" panose="020B0604020202020204" pitchFamily="34" charset="0"/>
              </a:rPr>
              <a:t>Kadushin</a:t>
            </a:r>
            <a:r>
              <a:rPr lang="en-GB" altLang="en-US" sz="1400" dirty="0">
                <a:solidFill>
                  <a:schemeClr val="tx1"/>
                </a:solidFill>
                <a:latin typeface="Arial" panose="020B0604020202020204" pitchFamily="34" charset="0"/>
              </a:rPr>
              <a:t>, 1976).</a:t>
            </a:r>
          </a:p>
        </p:txBody>
      </p:sp>
      <p:sp>
        <p:nvSpPr>
          <p:cNvPr id="27" name="Down Arrow 26">
            <a:extLst>
              <a:ext uri="{FF2B5EF4-FFF2-40B4-BE49-F238E27FC236}">
                <a16:creationId xmlns:a16="http://schemas.microsoft.com/office/drawing/2014/main" id="{0CBED202-A3D4-4D32-86DB-1685BEA05310}"/>
              </a:ext>
            </a:extLst>
          </p:cNvPr>
          <p:cNvSpPr/>
          <p:nvPr/>
        </p:nvSpPr>
        <p:spPr>
          <a:xfrm>
            <a:off x="5939842" y="3418705"/>
            <a:ext cx="361950" cy="585617"/>
          </a:xfrm>
          <a:prstGeom prst="downArrow">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grpSp>
        <p:nvGrpSpPr>
          <p:cNvPr id="18448" name="Group 30"/>
          <p:cNvGrpSpPr>
            <a:grpSpLocks/>
          </p:cNvGrpSpPr>
          <p:nvPr/>
        </p:nvGrpSpPr>
        <p:grpSpPr bwMode="auto">
          <a:xfrm>
            <a:off x="5223186" y="2422757"/>
            <a:ext cx="1811655" cy="814904"/>
            <a:chOff x="4057650" y="2276475"/>
            <a:chExt cx="1571625" cy="581025"/>
          </a:xfrm>
        </p:grpSpPr>
        <p:sp>
          <p:nvSpPr>
            <p:cNvPr id="26" name="Oval 25">
              <a:extLst>
                <a:ext uri="{FF2B5EF4-FFF2-40B4-BE49-F238E27FC236}">
                  <a16:creationId xmlns:a16="http://schemas.microsoft.com/office/drawing/2014/main" id="{0A86ACBE-791C-45C9-A523-610474E3AEC9}"/>
                </a:ext>
              </a:extLst>
            </p:cNvPr>
            <p:cNvSpPr/>
            <p:nvPr/>
          </p:nvSpPr>
          <p:spPr>
            <a:xfrm>
              <a:off x="4057650" y="2276475"/>
              <a:ext cx="1571625" cy="581025"/>
            </a:xfrm>
            <a:prstGeom prst="ellipse">
              <a:avLst/>
            </a:prstGeom>
            <a:solidFill>
              <a:srgbClr val="2876B9"/>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latin typeface="Arial" panose="020B0604020202020204" pitchFamily="34" charset="0"/>
                <a:cs typeface="Arial" panose="020B0604020202020204" pitchFamily="34" charset="0"/>
              </a:endParaRPr>
            </a:p>
          </p:txBody>
        </p:sp>
        <p:sp>
          <p:nvSpPr>
            <p:cNvPr id="18454" name="TextBox 16"/>
            <p:cNvSpPr txBox="1">
              <a:spLocks noChangeArrowheads="1"/>
            </p:cNvSpPr>
            <p:nvPr/>
          </p:nvSpPr>
          <p:spPr bwMode="auto">
            <a:xfrm>
              <a:off x="4076700" y="2429167"/>
              <a:ext cx="1543050" cy="263333"/>
            </a:xfrm>
            <a:prstGeom prst="rect">
              <a:avLst/>
            </a:prstGeom>
            <a:noFill/>
            <a:ln w="9525">
              <a:noFill/>
              <a:miter lim="800000"/>
              <a:headEnd/>
              <a:tailEnd/>
            </a:ln>
          </p:spPr>
          <p:txBody>
            <a:bodyPr>
              <a:spAutoFit/>
            </a:bodyPr>
            <a:lstStyle/>
            <a:p>
              <a:pPr algn="ctr" eaLnBrk="1" hangingPunct="1"/>
              <a:r>
                <a:rPr lang="en-GB" altLang="en-US" sz="1800" b="1" dirty="0">
                  <a:latin typeface="Arial" panose="020B0604020202020204" pitchFamily="34" charset="0"/>
                </a:rPr>
                <a:t>Supervision</a:t>
              </a:r>
              <a:endParaRPr lang="en-GB" altLang="en-US" b="1" dirty="0">
                <a:latin typeface="Arial" panose="020B0604020202020204" pitchFamily="34" charset="0"/>
              </a:endParaRPr>
            </a:p>
          </p:txBody>
        </p:sp>
      </p:grpSp>
      <p:sp>
        <p:nvSpPr>
          <p:cNvPr id="29" name="Down Arrow 28">
            <a:extLst>
              <a:ext uri="{FF2B5EF4-FFF2-40B4-BE49-F238E27FC236}">
                <a16:creationId xmlns:a16="http://schemas.microsoft.com/office/drawing/2014/main" id="{54BB0611-39F1-4911-A622-69C1DC7E0A0A}"/>
              </a:ext>
            </a:extLst>
          </p:cNvPr>
          <p:cNvSpPr/>
          <p:nvPr/>
        </p:nvSpPr>
        <p:spPr>
          <a:xfrm rot="16200000">
            <a:off x="7272914" y="2517682"/>
            <a:ext cx="361950" cy="596590"/>
          </a:xfrm>
          <a:prstGeom prst="downArrow">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37" name="Down Arrow 36">
            <a:extLst>
              <a:ext uri="{FF2B5EF4-FFF2-40B4-BE49-F238E27FC236}">
                <a16:creationId xmlns:a16="http://schemas.microsoft.com/office/drawing/2014/main" id="{FDDAAC82-AEE6-4B23-AE1A-42C121AC26A3}"/>
              </a:ext>
            </a:extLst>
          </p:cNvPr>
          <p:cNvSpPr/>
          <p:nvPr/>
        </p:nvSpPr>
        <p:spPr>
          <a:xfrm rot="5400000">
            <a:off x="4629380" y="2517446"/>
            <a:ext cx="361950" cy="597061"/>
          </a:xfrm>
          <a:prstGeom prst="downArrow">
            <a:avLst/>
          </a:prstGeom>
          <a:solidFill>
            <a:schemeClr val="accent2"/>
          </a:solidFill>
          <a:ln w="190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GB">
              <a:solidFill>
                <a:srgbClr val="FFFFFF"/>
              </a:solidFill>
              <a:cs typeface="Arial" pitchFamily="34" charset="0"/>
            </a:endParaRPr>
          </a:p>
        </p:txBody>
      </p:sp>
      <p:sp>
        <p:nvSpPr>
          <p:cNvPr id="28" name="Rectangle 27">
            <a:extLst>
              <a:ext uri="{FF2B5EF4-FFF2-40B4-BE49-F238E27FC236}">
                <a16:creationId xmlns:a16="http://schemas.microsoft.com/office/drawing/2014/main" id="{B78A9870-896E-194F-A065-190EC9B214E2}"/>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3</a:t>
            </a:r>
            <a:endParaRPr lang="en-US" sz="1600"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ctrTitle"/>
          </p:nvPr>
        </p:nvSpPr>
        <p:spPr>
          <a:xfrm>
            <a:off x="2667000" y="476672"/>
            <a:ext cx="6858000" cy="1362680"/>
          </a:xfrm>
        </p:spPr>
        <p:txBody>
          <a:bodyPr>
            <a:normAutofit/>
          </a:bodyPr>
          <a:lstStyle/>
          <a:p>
            <a:r>
              <a:rPr lang="en-GB" altLang="en-US" sz="4400" b="1" dirty="0">
                <a:latin typeface="Arial" panose="020B0604020202020204" pitchFamily="34" charset="0"/>
                <a:cs typeface="Arial" panose="020B0604020202020204" pitchFamily="34" charset="0"/>
              </a:rPr>
              <a:t>The neglect of supportive supervision</a:t>
            </a:r>
          </a:p>
        </p:txBody>
      </p:sp>
      <p:sp>
        <p:nvSpPr>
          <p:cNvPr id="20483" name="Subtitle 2"/>
          <p:cNvSpPr>
            <a:spLocks noGrp="1"/>
          </p:cNvSpPr>
          <p:nvPr>
            <p:ph type="subTitle" idx="1"/>
          </p:nvPr>
        </p:nvSpPr>
        <p:spPr>
          <a:xfrm>
            <a:off x="1919536" y="2420888"/>
            <a:ext cx="8784976" cy="3168352"/>
          </a:xfrm>
        </p:spPr>
        <p:txBody>
          <a:bodyPr/>
          <a:lstStyle/>
          <a:p>
            <a:pPr algn="l">
              <a:spcAft>
                <a:spcPts val="1200"/>
              </a:spcAft>
            </a:pPr>
            <a:r>
              <a:rPr lang="en-GB" altLang="en-US" sz="2400" dirty="0">
                <a:latin typeface="Arial" panose="020B0604020202020204" pitchFamily="34" charset="0"/>
                <a:cs typeface="Arial" panose="020B0604020202020204" pitchFamily="34" charset="0"/>
              </a:rPr>
              <a:t>Slide 3 above illustrates the neglect of supportive supervision (i.e. it was only used 8% of the time by a sample of American supervisors). </a:t>
            </a:r>
            <a:endParaRPr lang="en-GB" altLang="en-US" sz="2400" b="1" dirty="0">
              <a:latin typeface="Arial" panose="020B0604020202020204" pitchFamily="34" charset="0"/>
              <a:cs typeface="Arial" panose="020B0604020202020204" pitchFamily="34" charset="0"/>
            </a:endParaRPr>
          </a:p>
          <a:p>
            <a:pPr algn="l">
              <a:spcBef>
                <a:spcPts val="1600"/>
              </a:spcBef>
            </a:pPr>
            <a:r>
              <a:rPr lang="en-GB" altLang="en-US" sz="2400" dirty="0">
                <a:latin typeface="Arial" panose="020B0604020202020204" pitchFamily="34" charset="0"/>
                <a:cs typeface="Arial" panose="020B0604020202020204" pitchFamily="34" charset="0"/>
              </a:rPr>
              <a:t>This quote illustrates resistance to supportive supervision:</a:t>
            </a:r>
          </a:p>
          <a:p>
            <a:pPr algn="l"/>
            <a:r>
              <a:rPr lang="en-GB" altLang="en-US" sz="2400" b="1" dirty="0">
                <a:latin typeface="Arial" panose="020B0604020202020204" pitchFamily="34" charset="0"/>
                <a:cs typeface="Arial" panose="020B0604020202020204" pitchFamily="34" charset="0"/>
              </a:rPr>
              <a:t>“These functions (restorative &amp; normative), while important, reduce the time available for clinical functions”.</a:t>
            </a:r>
          </a:p>
          <a:p>
            <a:pPr algn="l"/>
            <a:r>
              <a:rPr lang="en-GB" altLang="en-US" sz="2400" dirty="0">
                <a:latin typeface="Arial" panose="020B0604020202020204" pitchFamily="34" charset="0"/>
                <a:cs typeface="Arial" panose="020B0604020202020204" pitchFamily="34" charset="0"/>
              </a:rPr>
              <a:t>Dorsey, et al, (2017, p.11)</a:t>
            </a:r>
          </a:p>
          <a:p>
            <a:endParaRPr lang="en-GB" altLang="en-US" dirty="0"/>
          </a:p>
        </p:txBody>
      </p:sp>
      <p:sp>
        <p:nvSpPr>
          <p:cNvPr id="8" name="Rectangle 7">
            <a:extLst>
              <a:ext uri="{FF2B5EF4-FFF2-40B4-BE49-F238E27FC236}">
                <a16:creationId xmlns:a16="http://schemas.microsoft.com/office/drawing/2014/main" id="{C8E28B6A-68B7-1745-BA86-2A6D8CF80CD2}"/>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4</a:t>
            </a:r>
            <a:endParaRPr lang="en-US" sz="1600"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ctrTitle"/>
          </p:nvPr>
        </p:nvSpPr>
        <p:spPr>
          <a:xfrm>
            <a:off x="2667000" y="-1193800"/>
            <a:ext cx="6858000" cy="2387600"/>
          </a:xfrm>
        </p:spPr>
        <p:txBody>
          <a:bodyPr>
            <a:normAutofit/>
          </a:bodyPr>
          <a:lstStyle/>
          <a:p>
            <a:r>
              <a:rPr lang="en-GB" altLang="en-US" sz="4400" b="1" dirty="0">
                <a:latin typeface="Arial" panose="020B0604020202020204" pitchFamily="34" charset="0"/>
                <a:cs typeface="Arial" panose="020B0604020202020204" pitchFamily="34" charset="0"/>
              </a:rPr>
              <a:t>Video illustration</a:t>
            </a:r>
          </a:p>
        </p:txBody>
      </p:sp>
      <p:sp>
        <p:nvSpPr>
          <p:cNvPr id="21507" name="Subtitle 2"/>
          <p:cNvSpPr>
            <a:spLocks noGrp="1"/>
          </p:cNvSpPr>
          <p:nvPr>
            <p:ph type="subTitle" idx="1"/>
          </p:nvPr>
        </p:nvSpPr>
        <p:spPr>
          <a:xfrm>
            <a:off x="2207568" y="1772816"/>
            <a:ext cx="9145016" cy="4464520"/>
          </a:xfrm>
        </p:spPr>
        <p:txBody>
          <a:bodyPr/>
          <a:lstStyle/>
          <a:p>
            <a:pPr algn="l"/>
            <a:r>
              <a:rPr lang="en-GB" altLang="en-US" sz="2800" b="1" dirty="0">
                <a:latin typeface="Arial" panose="020B0604020202020204" pitchFamily="34" charset="0"/>
                <a:cs typeface="Arial" panose="020B0604020202020204" pitchFamily="34" charset="0"/>
              </a:rPr>
              <a:t>The neglect of supportive supervision</a:t>
            </a:r>
          </a:p>
          <a:p>
            <a:pPr algn="l"/>
            <a:r>
              <a:rPr lang="en-GB" altLang="en-US" sz="1600" dirty="0">
                <a:latin typeface="Arial" panose="020B0604020202020204" pitchFamily="34" charset="0"/>
                <a:cs typeface="Arial" panose="020B0604020202020204" pitchFamily="34" charset="0"/>
              </a:rPr>
              <a:t>(Chapter 7, video clip 8: ‘Group supervision- skill development: Agenda-setting’, from, 0-2 mins.).</a:t>
            </a:r>
          </a:p>
          <a:p>
            <a:pPr algn="l">
              <a:lnSpc>
                <a:spcPct val="100000"/>
              </a:lnSpc>
              <a:spcBef>
                <a:spcPts val="1600"/>
              </a:spcBef>
            </a:pPr>
            <a:r>
              <a:rPr lang="en-GB" altLang="en-US" sz="2400" i="1" dirty="0">
                <a:latin typeface="Arial" panose="020B0604020202020204" pitchFamily="34" charset="0"/>
                <a:cs typeface="Arial" panose="020B0604020202020204" pitchFamily="34" charset="0"/>
              </a:rPr>
              <a:t>Clip shows supervisor Sara discussing the agenda with supervisees Shilpa &amp; Jordan, who start by mentioning how stressful work has been latterly. They agree to ignore that issue.</a:t>
            </a:r>
          </a:p>
          <a:p>
            <a:pPr algn="l">
              <a:lnSpc>
                <a:spcPct val="100000"/>
              </a:lnSpc>
            </a:pPr>
            <a:endParaRPr lang="en-GB" altLang="en-US" sz="2000" dirty="0">
              <a:latin typeface="Arial" panose="020B0604020202020204" pitchFamily="34" charset="0"/>
              <a:cs typeface="Arial" panose="020B0604020202020204" pitchFamily="34" charset="0"/>
            </a:endParaRPr>
          </a:p>
          <a:p>
            <a:pPr algn="l"/>
            <a:r>
              <a:rPr lang="en-GB" altLang="en-US" sz="2800" b="1" dirty="0">
                <a:latin typeface="Arial" panose="020B0604020202020204" pitchFamily="34" charset="0"/>
                <a:cs typeface="Arial" panose="020B0604020202020204" pitchFamily="34" charset="0"/>
              </a:rPr>
              <a:t>Discussion</a:t>
            </a:r>
          </a:p>
          <a:p>
            <a:pPr algn="l"/>
            <a:r>
              <a:rPr lang="en-GB" altLang="en-US" dirty="0">
                <a:latin typeface="Arial" panose="020B0604020202020204" pitchFamily="34" charset="0"/>
                <a:cs typeface="Arial" panose="020B0604020202020204" pitchFamily="34" charset="0"/>
              </a:rPr>
              <a:t>In large group, consider if in your experience this is a common occurrence, and discuss why neglect arises.</a:t>
            </a:r>
          </a:p>
        </p:txBody>
      </p:sp>
      <p:sp>
        <p:nvSpPr>
          <p:cNvPr id="6" name="Rectangle 5">
            <a:extLst>
              <a:ext uri="{FF2B5EF4-FFF2-40B4-BE49-F238E27FC236}">
                <a16:creationId xmlns:a16="http://schemas.microsoft.com/office/drawing/2014/main" id="{1C403226-9F5E-8C48-A420-CC2637895B41}"/>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5</a:t>
            </a:r>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83631" y="3212976"/>
            <a:ext cx="8424738" cy="936104"/>
          </a:xfrm>
        </p:spPr>
        <p:txBody>
          <a:bodyPr/>
          <a:lstStyle/>
          <a:p>
            <a:pPr algn="ctr"/>
            <a:r>
              <a:rPr lang="en-GB" altLang="en-US" b="1" dirty="0">
                <a:latin typeface="Arial" panose="020B0604020202020204" pitchFamily="34" charset="0"/>
                <a:cs typeface="Arial" panose="020B0604020202020204" pitchFamily="34" charset="0"/>
              </a:rPr>
              <a:t>2. Empirical definition</a:t>
            </a:r>
            <a:br>
              <a:rPr lang="en-GB" altLang="en-US" sz="3600" b="1" dirty="0">
                <a:solidFill>
                  <a:srgbClr val="0000FF"/>
                </a:solidFill>
                <a:latin typeface="Arial" panose="020B0604020202020204" pitchFamily="34" charset="0"/>
                <a:cs typeface="Arial" panose="020B0604020202020204" pitchFamily="34" charset="0"/>
              </a:rPr>
            </a:br>
            <a:br>
              <a:rPr lang="en-GB" altLang="en-US" sz="3600" b="1" dirty="0">
                <a:latin typeface="Arial" panose="020B0604020202020204" pitchFamily="34" charset="0"/>
                <a:cs typeface="Arial" panose="020B0604020202020204" pitchFamily="34" charset="0"/>
              </a:rPr>
            </a:br>
            <a:endParaRPr lang="en-GB" altLang="en-US"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30BB7D4-8831-BE4D-B3AF-0DFF42C806DD}"/>
              </a:ext>
            </a:extLst>
          </p:cNvPr>
          <p:cNvSpPr/>
          <p:nvPr/>
        </p:nvSpPr>
        <p:spPr>
          <a:xfrm>
            <a:off x="335360" y="254882"/>
            <a:ext cx="809837" cy="338554"/>
          </a:xfrm>
          <a:prstGeom prst="rect">
            <a:avLst/>
          </a:prstGeom>
        </p:spPr>
        <p:txBody>
          <a:bodyPr wrap="none">
            <a:spAutoFit/>
          </a:bodyPr>
          <a:lstStyle/>
          <a:p>
            <a:r>
              <a:rPr lang="en-GB" altLang="en-US" sz="1600" dirty="0">
                <a:solidFill>
                  <a:schemeClr val="tx1"/>
                </a:solidFill>
                <a:latin typeface="Arial" panose="020B0604020202020204" pitchFamily="34" charset="0"/>
              </a:rPr>
              <a:t>Slide 5</a:t>
            </a:r>
            <a:endParaRPr lang="en-US" sz="1600"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54025</TotalTime>
  <Words>7498</Words>
  <Application>Microsoft Office PowerPoint</Application>
  <PresentationFormat>Widescreen</PresentationFormat>
  <Paragraphs>529</Paragraphs>
  <Slides>40</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AvenirLTStd-Light</vt:lpstr>
      <vt:lpstr>Calibri</vt:lpstr>
      <vt:lpstr>Myriad Pro</vt:lpstr>
      <vt:lpstr>Myriad Pro Light</vt:lpstr>
      <vt:lpstr>Rdg Vesta</vt:lpstr>
      <vt:lpstr>Times New Roman</vt:lpstr>
      <vt:lpstr>Wingdings</vt:lpstr>
      <vt:lpstr>Office Theme</vt:lpstr>
      <vt:lpstr> Enhancing Well-being and Reducing Burnout through Restorative Leadership</vt:lpstr>
      <vt:lpstr>Workshop plan </vt:lpstr>
      <vt:lpstr>By the end of the workshop, you should be able to:  </vt:lpstr>
      <vt:lpstr>Introductions &amp; educational needs assessment:</vt:lpstr>
      <vt:lpstr>This section addresses these learning outcomes:  a. Define supportive (restorative) supervision; b. Provide 3 reasons for supportive supervision </vt:lpstr>
      <vt:lpstr>PowerPoint Presentation</vt:lpstr>
      <vt:lpstr>The neglect of supportive supervision</vt:lpstr>
      <vt:lpstr>Video illustration</vt:lpstr>
      <vt:lpstr>2. Empirical definition  </vt:lpstr>
      <vt:lpstr>An empirical definition of  supportive supervision (SS)</vt:lpstr>
      <vt:lpstr>Main specific techniques of SS:</vt:lpstr>
      <vt:lpstr>Measurement of supportive supervision: questionnaire.  Most used questionnaire: The Manchester Clinical Supervision Scale (summary in Winstanley &amp; White, 2014).</vt:lpstr>
      <vt:lpstr>Measurement of supportive supervision: observation.  ‘Teachers’ PETS’ (Milne &amp; Westerman, 2001)</vt:lpstr>
      <vt:lpstr>Why should we provide supportive supervision?</vt:lpstr>
      <vt:lpstr>Political impetus to provide SS</vt:lpstr>
      <vt:lpstr>Why now? It’s a growing problem</vt:lpstr>
      <vt:lpstr>PowerPoint Presentation</vt:lpstr>
      <vt:lpstr>Video illustration</vt:lpstr>
      <vt:lpstr>3. Theoretical review </vt:lpstr>
      <vt:lpstr>PowerPoint Presentation</vt:lpstr>
      <vt:lpstr>PowerPoint Presentation</vt:lpstr>
      <vt:lpstr>Learning exercise: experiencing.</vt:lpstr>
      <vt:lpstr>Video illustration:</vt:lpstr>
      <vt:lpstr>PowerPoint Presentation</vt:lpstr>
      <vt:lpstr>Addresses this learning outcome:  d. Describe 3 evidence-based methods of SS.  The review was based on n=25 research studies, published in the last 20 years, &amp; followed the ‘best evidence synthesis’ method (BES). </vt:lpstr>
      <vt:lpstr>PowerPoint Presentation</vt:lpstr>
      <vt:lpstr>Video illustration:</vt:lpstr>
      <vt:lpstr>5. Practical Examples using the model: Support</vt:lpstr>
      <vt:lpstr>Coping strategies example</vt:lpstr>
      <vt:lpstr>Organizational example: ‘Meta-supervision’</vt:lpstr>
      <vt:lpstr>Tandem example</vt:lpstr>
      <vt:lpstr>     6. Conclusions</vt:lpstr>
      <vt:lpstr>This step addresses the final learning outcomes:  e. Clarify any remaining queries or issues &amp; f. Provide feedback on the workshop.</vt:lpstr>
      <vt:lpstr>Some key references  (remainder in Milne &amp; Reiser, 2020)</vt:lpstr>
      <vt:lpstr>PowerPoint Presentation</vt:lpstr>
      <vt:lpstr>2. Evidence-based approach as employed in the SS book:</vt:lpstr>
      <vt:lpstr>3. Example of a research study which was included in the empirical review</vt:lpstr>
      <vt:lpstr>PowerPoint Presentation</vt:lpstr>
      <vt:lpstr>5. Expert consensus statements: examples.</vt:lpstr>
      <vt:lpstr>Use this form to give feedback within the ‘rehearsal’ learning exercise (slide 27). Please rate the supervision that you have just received with this scale:                   1                        2                         3                     4                   5                        N/A      Strongly disagree     disagree         neither agree        agree     strongly agree       not applicable                                                   nor disagree</vt:lpstr>
    </vt:vector>
  </TitlesOfParts>
  <Company>University of Reading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MERL sub-brand</dc:title>
  <dc:creator>James Lloyd</dc:creator>
  <cp:lastModifiedBy>Michael Benge</cp:lastModifiedBy>
  <cp:revision>1123</cp:revision>
  <cp:lastPrinted>2019-09-04T13:26:03Z</cp:lastPrinted>
  <dcterms:created xsi:type="dcterms:W3CDTF">2007-07-02T08:41:19Z</dcterms:created>
  <dcterms:modified xsi:type="dcterms:W3CDTF">2021-02-10T12:40:05Z</dcterms:modified>
</cp:coreProperties>
</file>