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137D6C-146A-443B-AD1F-39BAFE469044}" v="3" dt="2020-07-16T13:55:06.9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4" d="100"/>
          <a:sy n="94" d="100"/>
        </p:scale>
        <p:origin x="232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3A1B-0E36-49C2-9AC2-DE21B5BF2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7880F-7249-44AF-8729-E635DB3C4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08A9F-E35E-473B-913E-27330C69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13CA1-3284-4096-95BE-01126A3F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C1FE2-90D8-4641-9C3B-D5AF12981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6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4C9-6D4C-44CF-A85D-AB338D0F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DACF0-999B-46B9-B250-E8C0FB78C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2F5F-F67D-4992-BB2C-4905C6B9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7896-C6F8-4AD8-B56A-EDBF6986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8613-0758-47AF-9DF1-F2C9E59E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2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BF582-1914-49ED-9B84-4C71825FF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598F6-49BA-487D-8A53-E6C7B18C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44AD8-C998-4A77-B2A3-031ADB43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EB8E3-C9FA-468E-9A09-BD96B1F1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55C4B-4C7B-4E37-B349-38F67EF8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845B-E5D9-4A15-984C-B49BE423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9FEB9-A9EF-4D04-BD63-C100CEF4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CDD96-C354-4AAA-AA71-5E16793E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C12A-A45F-435F-AEAF-A5A6BF2D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E3BA1-4EA7-496D-A280-85BB6DBC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82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0283-48E0-4726-BAF5-2E1C1B96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18473-BB8C-4768-9962-FF6978D03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C9B78-4CBF-41A0-B1F1-8320915C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898F7-8D96-4743-9231-B36F98AA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FE65-C395-4D33-9CC2-196E913F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4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8956-75BB-41E0-96D3-797F97EF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7577-88C2-4C45-B864-5964BDD63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A947C-E46C-46CD-BA37-D30C1F09B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34704-AD33-40E9-9B4C-7E1A4F85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D79B7-4060-4DB9-8DB0-2193299E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35872-CF67-4D9B-A698-A0DA2C14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326E-E1AA-4D1B-ACC9-D6FB3A0F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61389-9E9E-49F7-BCC5-665673AE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2916E-ED1A-43F9-9B95-098F47FA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93DED-A4F4-4375-834D-CCB7B0039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D8946-F478-4831-929B-1FBDFB8BD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BD2AB-794B-42BE-AF1D-25CCD9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A0327-4530-45DB-8639-6509C2B2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31AC4-CB07-42B9-8069-4A5FDC0B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8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40A8-5919-4159-A80A-60A4F3AE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477EE-2816-4DCF-8021-BE141EBA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B989E-A8DE-4DC7-B575-96B2C2D9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228F0-7539-4952-8ACD-BE15207C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4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575E1-55AC-49B2-998F-3B4009BE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CDCAB-F0E3-4376-9FD3-8ED29869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37E78-2033-4BBD-BE1B-ACA0223D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6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A54A-4D76-459A-9530-F84EE857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34E-8A83-4DAA-962A-2E8A58AD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C227D-7ED5-4A77-9FEB-D55095678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5E0BC-F983-4DA2-A64F-08EE62CF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79AE3-B556-4451-94C4-3A552186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9AE0F-516A-4B42-9310-A7918B71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3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37955-F441-4EA7-A80B-9417302D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B1D67-B3B8-48F5-ACFB-CFFE15E3C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FC39E-CE21-4AEA-8498-1425D81BB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8882-79A5-4FA3-86FE-A8ADB439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18618-8846-4630-B9AF-7049D216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2B3D8-9BC4-4F93-AA52-B436B2D0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289C94-5CF2-4CD4-9BF9-FD64CF82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3D689-85B1-466A-821B-E033365EB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89C36-6AF7-4ECC-A703-B6C6BCD92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A962-7004-44AF-BE17-1B0281500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4D1F-24FD-4E03-8034-43697FECC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05510FF-6790-2547-8AA4-3C3D25DEF30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9B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8AE534F-7CAC-D04D-8CB9-88B2DCF9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419" y="4429919"/>
            <a:ext cx="3594581" cy="20848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7C954D-F9C6-4431-B5EF-643A0D89E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7770" y="1455593"/>
            <a:ext cx="8736459" cy="263110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8800" b="1" dirty="0">
                <a:solidFill>
                  <a:schemeClr val="bg1"/>
                </a:solidFill>
              </a:rPr>
              <a:t>Transformation through Teamwork</a:t>
            </a:r>
            <a:br>
              <a:rPr lang="en-GB" sz="7200" b="1" dirty="0">
                <a:solidFill>
                  <a:schemeClr val="bg1"/>
                </a:solidFill>
              </a:rPr>
            </a:br>
            <a:r>
              <a:rPr lang="en-GB" sz="4800" b="1" dirty="0">
                <a:solidFill>
                  <a:schemeClr val="bg1"/>
                </a:solidFill>
              </a:rPr>
              <a:t>Learning through reflection</a:t>
            </a:r>
            <a:endParaRPr lang="en-GB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B791-9050-4E04-8691-EB2F1738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972"/>
          </a:xfrm>
        </p:spPr>
        <p:txBody>
          <a:bodyPr/>
          <a:lstStyle/>
          <a:p>
            <a:pPr algn="ctr"/>
            <a:r>
              <a:rPr lang="en-GB" b="1" dirty="0"/>
              <a:t>Transformation through Teamwork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D7EE-BF77-4E6D-B131-B39F4AB77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4327" y="1486687"/>
            <a:ext cx="8963346" cy="468000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3400" b="1" dirty="0"/>
              <a:t>Learning Objectives </a:t>
            </a:r>
          </a:p>
          <a:p>
            <a:pPr lvl="0"/>
            <a:r>
              <a:rPr lang="en-GB" sz="3400" dirty="0"/>
              <a:t>Participants will recognise how their behaviours impact on successful team working </a:t>
            </a:r>
          </a:p>
          <a:p>
            <a:pPr lvl="0"/>
            <a:r>
              <a:rPr lang="en-GB" sz="3400" dirty="0"/>
              <a:t>Participants will be able to consider how working as an effective team may improve the care and treatment people receive</a:t>
            </a:r>
          </a:p>
          <a:p>
            <a:pPr lvl="0"/>
            <a:r>
              <a:rPr lang="en-GB" sz="3400" dirty="0"/>
              <a:t>Participants will be able to consider how they might improve organisational culture through supporting team working.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1C82DF-0D9E-EC45-A348-D7699DB5B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1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CA6A1A-F602-4151-9B5D-559C3829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769"/>
            <a:ext cx="10515600" cy="1325563"/>
          </a:xfrm>
        </p:spPr>
        <p:txBody>
          <a:bodyPr/>
          <a:lstStyle/>
          <a:p>
            <a:pPr algn="ctr"/>
            <a:r>
              <a:rPr lang="en-GB" b="1" dirty="0"/>
              <a:t>Belbin's Model of Teams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E331AA-5CA1-481A-8E1C-B88210146CF3}"/>
              </a:ext>
            </a:extLst>
          </p:cNvPr>
          <p:cNvSpPr txBox="1"/>
          <p:nvPr/>
        </p:nvSpPr>
        <p:spPr>
          <a:xfrm>
            <a:off x="2242298" y="2173357"/>
            <a:ext cx="7707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3600" dirty="0"/>
              <a:t>A team is not a bunch of people with job titles, but a congregation of individuals, each of whom has a role which is understood by other members.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231244-13DD-D24E-9B60-10FC64A3F2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2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1ABFA7E-7F4C-9945-A382-18341C3DDD60}"/>
              </a:ext>
            </a:extLst>
          </p:cNvPr>
          <p:cNvSpPr txBox="1"/>
          <p:nvPr/>
        </p:nvSpPr>
        <p:spPr>
          <a:xfrm>
            <a:off x="1940103" y="883578"/>
            <a:ext cx="8311794" cy="4780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Each team needs access to each of the nine Belbin Team Role </a:t>
            </a:r>
            <a:r>
              <a:rPr lang="en-US" sz="3200" dirty="0" err="1"/>
              <a:t>behaviours</a:t>
            </a:r>
            <a:r>
              <a:rPr lang="en-US" sz="3200" dirty="0"/>
              <a:t> to become a high performing team</a:t>
            </a:r>
          </a:p>
          <a:p>
            <a:pPr marL="571500" indent="-5715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Most people will have two or three Belbin Team Roles that they are most comfortable with, and this can change over time</a:t>
            </a:r>
          </a:p>
          <a:p>
            <a:pPr marL="571500" indent="-5715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Each Belbin Team Role has strengths and weaknesses, and each Team Role has equal importance.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91F849-3324-5140-80C0-C66D5DEF1A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3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22C85E-1350-4F1C-8823-325F511C6171}"/>
              </a:ext>
            </a:extLst>
          </p:cNvPr>
          <p:cNvSpPr txBox="1"/>
          <p:nvPr/>
        </p:nvSpPr>
        <p:spPr>
          <a:xfrm>
            <a:off x="808383" y="596645"/>
            <a:ext cx="10373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latin typeface="+mj-lt"/>
              </a:rPr>
              <a:t>Benefits of understanding team roles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A680F9-E40B-9444-B681-8B82173BD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73F7184-A649-CA43-BFDF-3ABD0FB1515D}"/>
              </a:ext>
            </a:extLst>
          </p:cNvPr>
          <p:cNvSpPr txBox="1"/>
          <p:nvPr/>
        </p:nvSpPr>
        <p:spPr>
          <a:xfrm>
            <a:off x="1705491" y="1556635"/>
            <a:ext cx="8578922" cy="4288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Teams are balanced based on </a:t>
            </a:r>
            <a:r>
              <a:rPr lang="en-US" sz="3200" dirty="0" err="1"/>
              <a:t>behavioural</a:t>
            </a:r>
            <a:r>
              <a:rPr lang="en-US" sz="3200" dirty="0"/>
              <a:t> contributions rather than job titles. The manager doesn’t have to lead everything.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Self-aware individuals can adapt their </a:t>
            </a:r>
            <a:r>
              <a:rPr lang="en-US" sz="3200" dirty="0" err="1"/>
              <a:t>behaviours</a:t>
            </a:r>
            <a:r>
              <a:rPr lang="en-US" sz="3200" dirty="0"/>
              <a:t> according to the situation. Knowing ourselves is key to changing how we act.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The right people doing the right tasks, leads to better-performing teams.</a:t>
            </a:r>
          </a:p>
        </p:txBody>
      </p:sp>
    </p:spTree>
    <p:extLst>
      <p:ext uri="{BB962C8B-B14F-4D97-AF65-F5344CB8AC3E}">
        <p14:creationId xmlns:p14="http://schemas.microsoft.com/office/powerpoint/2010/main" val="1466579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FBCAE-A5B6-467B-8234-8915AB053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5925"/>
            <a:ext cx="10515600" cy="838944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The task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4C1203-3BE2-432C-8B4E-7F07287D2332}"/>
              </a:ext>
            </a:extLst>
          </p:cNvPr>
          <p:cNvSpPr txBox="1"/>
          <p:nvPr/>
        </p:nvSpPr>
        <p:spPr>
          <a:xfrm>
            <a:off x="1115006" y="1012677"/>
            <a:ext cx="9961988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900"/>
              </a:spcAft>
              <a:buFont typeface="+mj-lt"/>
              <a:buAutoNum type="arabicPeriod"/>
            </a:pPr>
            <a:r>
              <a:rPr lang="en-GB" sz="2200" dirty="0"/>
              <a:t>Share the results of your self assessment and where each member of the team scored the highest. </a:t>
            </a:r>
          </a:p>
          <a:p>
            <a:pPr marL="342900" indent="-342900">
              <a:spcAft>
                <a:spcPts val="900"/>
              </a:spcAft>
              <a:buFont typeface="+mj-lt"/>
              <a:buAutoNum type="arabicPeriod"/>
            </a:pPr>
            <a:r>
              <a:rPr lang="en-GB" sz="2200" dirty="0"/>
              <a:t>From the scores nominate a Chair – the person with the highest Chair score usually. </a:t>
            </a:r>
          </a:p>
          <a:p>
            <a:pPr marL="342900" indent="-342900">
              <a:spcAft>
                <a:spcPts val="900"/>
              </a:spcAft>
              <a:buFont typeface="+mj-lt"/>
              <a:buAutoNum type="arabicPeriod"/>
            </a:pPr>
            <a:r>
              <a:rPr lang="en-GB" sz="2200" dirty="0"/>
              <a:t>The Chair then leads the group to decide who should take on specific roles such </a:t>
            </a:r>
            <a:br>
              <a:rPr lang="en-GB" sz="2200" dirty="0"/>
            </a:br>
            <a:r>
              <a:rPr lang="en-GB" sz="2200" dirty="0"/>
              <a:t>as timekeeping and researching specific information. </a:t>
            </a:r>
            <a:br>
              <a:rPr lang="en-GB" sz="2200" dirty="0"/>
            </a:br>
            <a:r>
              <a:rPr lang="en-GB" sz="2200" dirty="0"/>
              <a:t>They need to delegate and set goals.</a:t>
            </a:r>
          </a:p>
          <a:p>
            <a:pPr marL="342900" indent="-342900">
              <a:spcAft>
                <a:spcPts val="900"/>
              </a:spcAft>
              <a:buFont typeface="+mj-lt"/>
              <a:buAutoNum type="arabicPeriod"/>
            </a:pPr>
            <a:r>
              <a:rPr lang="en-GB" sz="2200" dirty="0"/>
              <a:t>You have forty five minutes to complete the following ;</a:t>
            </a:r>
            <a:endParaRPr lang="en-GB" sz="2200" b="1" dirty="0"/>
          </a:p>
          <a:p>
            <a:pPr marL="342900" indent="-3429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2200" b="1" dirty="0"/>
              <a:t>You have a budget of £500 for five days for your holiday excluding travel and accommodation. You are staying at </a:t>
            </a:r>
            <a:r>
              <a:rPr lang="en-GB" sz="2200" b="1" dirty="0" err="1"/>
              <a:t>Chowell</a:t>
            </a:r>
            <a:r>
              <a:rPr lang="en-GB" sz="2200" b="1" dirty="0"/>
              <a:t> Hall. </a:t>
            </a:r>
          </a:p>
          <a:p>
            <a:pPr marL="342900" indent="-3429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2200" b="1" dirty="0"/>
              <a:t>This includes your food and entertainment for the five days. </a:t>
            </a:r>
          </a:p>
          <a:p>
            <a:pPr marL="342900" indent="-3429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2200" b="1" dirty="0"/>
              <a:t>Please devise a holiday plan which includes a menu/eating out arrangements, with details of the restaurants.  Also plan an itinerary and activity programme that suits everyone.  Set out the house rules. </a:t>
            </a:r>
            <a:br>
              <a:rPr lang="en-GB" sz="2200" b="1" dirty="0"/>
            </a:br>
            <a:r>
              <a:rPr lang="en-GB" sz="2200" b="1" dirty="0"/>
              <a:t>Include how rooms will be chosen.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315020-EE7B-3C4A-B5FF-6495D4F89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59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3" ma:contentTypeDescription="Create a new document." ma:contentTypeScope="" ma:versionID="36609c812aafb9ee58d1022f738a6c6a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091568f5ef5853d37bb04451e3b65541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BC3976-FB23-4128-8FF4-0F9348436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1CD416-6AAF-4A39-A0C7-3032F353A3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2D8D6A-DF02-4DAF-961F-696B524A96DC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2f5db65b-58ee-4eb1-9ef7-368782c2202d"/>
    <ds:schemaRef ds:uri="1922d12e-0993-41ec-8b9e-ac2546f5c25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372</Words>
  <Application>Microsoft Macintosh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Transformation through Teamwork Learning through reflection</vt:lpstr>
      <vt:lpstr>Transformation through Teamwork </vt:lpstr>
      <vt:lpstr>Belbin's Model of Teams</vt:lpstr>
      <vt:lpstr>PowerPoint Presentation</vt:lpstr>
      <vt:lpstr>PowerPoint Presentation</vt:lpstr>
      <vt:lpstr>The task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Impressions Learning through reflection</dc:title>
  <dc:creator>Salt, Terri</dc:creator>
  <cp:lastModifiedBy>Tony Pitt</cp:lastModifiedBy>
  <cp:revision>10</cp:revision>
  <dcterms:created xsi:type="dcterms:W3CDTF">2020-07-10T14:41:34Z</dcterms:created>
  <dcterms:modified xsi:type="dcterms:W3CDTF">2021-03-29T11:19:34Z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0x010100F3E9CB1DA50C2C4998DB6494502870F3</vt:lpwstr>
  </property>
</Properties>
</file>