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37D6C-146A-443B-AD1F-39BAFE469044}" v="3" dt="2020-07-16T13:55:06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5510FF-6790-2547-8AA4-3C3D25DEF30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AE534F-7CAC-D04D-8CB9-88B2DCF9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770" y="1455593"/>
            <a:ext cx="8736459" cy="263110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8800" b="1" dirty="0">
                <a:solidFill>
                  <a:schemeClr val="bg1"/>
                </a:solidFill>
              </a:rPr>
              <a:t>Transformation through Teamwork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Transformation through Teamwork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327" y="1486687"/>
            <a:ext cx="8963346" cy="46800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400" b="1" dirty="0"/>
              <a:t>Learning Objectives </a:t>
            </a:r>
          </a:p>
          <a:p>
            <a:pPr lvl="0"/>
            <a:r>
              <a:rPr lang="en-GB" sz="3400" dirty="0"/>
              <a:t>Participants will recognise how their behaviours impact on successful team working </a:t>
            </a:r>
          </a:p>
          <a:p>
            <a:pPr lvl="0"/>
            <a:r>
              <a:rPr lang="en-GB" sz="3400" dirty="0"/>
              <a:t>Participants will be able to consider how working as an effective team may improve the care and treatment people receive</a:t>
            </a:r>
          </a:p>
          <a:p>
            <a:pPr lvl="0"/>
            <a:r>
              <a:rPr lang="en-GB" sz="3400" dirty="0"/>
              <a:t>Participants will be able to consider how they might improve organisational culture through supporting team working.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C82DF-0D9E-EC45-A348-D7699DB5B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A6A1A-F602-4151-9B5D-559C382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769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Belbin's Model of Teams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E331AA-5CA1-481A-8E1C-B88210146CF3}"/>
              </a:ext>
            </a:extLst>
          </p:cNvPr>
          <p:cNvSpPr txBox="1"/>
          <p:nvPr/>
        </p:nvSpPr>
        <p:spPr>
          <a:xfrm>
            <a:off x="2242298" y="2173357"/>
            <a:ext cx="7707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3600" dirty="0"/>
              <a:t>A team is not a bunch of people with job titles, but a congregation of individuals, each of whom has a role which is understood by other members.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231244-13DD-D24E-9B60-10FC64A3F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ABFA7E-7F4C-9945-A382-18341C3DDD60}"/>
              </a:ext>
            </a:extLst>
          </p:cNvPr>
          <p:cNvSpPr txBox="1"/>
          <p:nvPr/>
        </p:nvSpPr>
        <p:spPr>
          <a:xfrm>
            <a:off x="1940103" y="883578"/>
            <a:ext cx="8311794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Each team needs access to each of the nine Belbin Team Role </a:t>
            </a:r>
            <a:r>
              <a:rPr lang="en-US" sz="3200" dirty="0" err="1"/>
              <a:t>behaviours</a:t>
            </a:r>
            <a:r>
              <a:rPr lang="en-US" sz="3200" dirty="0"/>
              <a:t> to become a high performing team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Most people will have two or three Belbin Team Roles that they are most comfortable with, and this can change over time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Each Belbin Team Role has strengths and weaknesses, and each Team Role has equal importance.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1F849-3324-5140-80C0-C66D5DEF1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22C85E-1350-4F1C-8823-325F511C6171}"/>
              </a:ext>
            </a:extLst>
          </p:cNvPr>
          <p:cNvSpPr txBox="1"/>
          <p:nvPr/>
        </p:nvSpPr>
        <p:spPr>
          <a:xfrm>
            <a:off x="808383" y="596645"/>
            <a:ext cx="10373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+mj-lt"/>
              </a:rPr>
              <a:t>Benefits of understanding team roles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A680F9-E40B-9444-B681-8B82173BD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3F7184-A649-CA43-BFDF-3ABD0FB1515D}"/>
              </a:ext>
            </a:extLst>
          </p:cNvPr>
          <p:cNvSpPr txBox="1"/>
          <p:nvPr/>
        </p:nvSpPr>
        <p:spPr>
          <a:xfrm>
            <a:off x="1705491" y="1556635"/>
            <a:ext cx="8578922" cy="428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Teams are balanced based on </a:t>
            </a:r>
            <a:r>
              <a:rPr lang="en-US" sz="3200" dirty="0" err="1"/>
              <a:t>behavioural</a:t>
            </a:r>
            <a:r>
              <a:rPr lang="en-US" sz="3200" dirty="0"/>
              <a:t> contributions rather than job titles. The manager doesn’t have to lead everything.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Self-aware individuals can adapt their </a:t>
            </a:r>
            <a:r>
              <a:rPr lang="en-US" sz="3200" dirty="0" err="1"/>
              <a:t>behaviours</a:t>
            </a:r>
            <a:r>
              <a:rPr lang="en-US" sz="3200" dirty="0"/>
              <a:t> according to the situation. Knowing ourselves is key to changing how we act.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The right people doing the right tasks, leads to better-performing teams.</a:t>
            </a:r>
          </a:p>
        </p:txBody>
      </p:sp>
    </p:spTree>
    <p:extLst>
      <p:ext uri="{BB962C8B-B14F-4D97-AF65-F5344CB8AC3E}">
        <p14:creationId xmlns:p14="http://schemas.microsoft.com/office/powerpoint/2010/main" val="146657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BCAE-A5B6-467B-8234-8915AB053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925"/>
            <a:ext cx="10515600" cy="838944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The task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4C1203-3BE2-432C-8B4E-7F07287D2332}"/>
              </a:ext>
            </a:extLst>
          </p:cNvPr>
          <p:cNvSpPr txBox="1"/>
          <p:nvPr/>
        </p:nvSpPr>
        <p:spPr>
          <a:xfrm>
            <a:off x="1115006" y="1012677"/>
            <a:ext cx="996198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900"/>
              </a:spcAft>
              <a:buFont typeface="+mj-lt"/>
              <a:buAutoNum type="arabicPeriod"/>
            </a:pPr>
            <a:r>
              <a:rPr lang="en-GB" sz="2200" dirty="0"/>
              <a:t>Share the results of your self assessment and where each member of the team scored the highest. </a:t>
            </a:r>
          </a:p>
          <a:p>
            <a:pPr marL="342900" indent="-342900">
              <a:spcAft>
                <a:spcPts val="900"/>
              </a:spcAft>
              <a:buFont typeface="+mj-lt"/>
              <a:buAutoNum type="arabicPeriod"/>
            </a:pPr>
            <a:r>
              <a:rPr lang="en-GB" sz="2200" dirty="0"/>
              <a:t>From the scores nominate a Chair – the person with the highest Chair score usually. </a:t>
            </a:r>
          </a:p>
          <a:p>
            <a:pPr marL="342900" indent="-342900">
              <a:spcAft>
                <a:spcPts val="900"/>
              </a:spcAft>
              <a:buFont typeface="+mj-lt"/>
              <a:buAutoNum type="arabicPeriod"/>
            </a:pPr>
            <a:r>
              <a:rPr lang="en-GB" sz="2200" dirty="0"/>
              <a:t>The Chair then leads the group to decide who should take on specific roles such </a:t>
            </a:r>
            <a:br>
              <a:rPr lang="en-GB" sz="2200" dirty="0"/>
            </a:br>
            <a:r>
              <a:rPr lang="en-GB" sz="2200" dirty="0"/>
              <a:t>as timekeeping and researching specific information. </a:t>
            </a:r>
            <a:br>
              <a:rPr lang="en-GB" sz="2200" dirty="0"/>
            </a:br>
            <a:r>
              <a:rPr lang="en-GB" sz="2200" dirty="0"/>
              <a:t>They need to delegate and set goals.</a:t>
            </a:r>
          </a:p>
          <a:p>
            <a:pPr marL="342900" indent="-342900">
              <a:spcAft>
                <a:spcPts val="900"/>
              </a:spcAft>
              <a:buFont typeface="+mj-lt"/>
              <a:buAutoNum type="arabicPeriod"/>
            </a:pPr>
            <a:r>
              <a:rPr lang="en-GB" sz="2200" dirty="0"/>
              <a:t>You have forty five minutes to complete the following ;</a:t>
            </a:r>
            <a:endParaRPr lang="en-GB" sz="2200" b="1" dirty="0"/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200" b="1" dirty="0"/>
              <a:t>You have a budget of £500 for five days for your holiday excluding travel and accommodation. You are staying at </a:t>
            </a:r>
            <a:r>
              <a:rPr lang="en-GB" sz="2200" b="1" dirty="0" err="1"/>
              <a:t>Chowell</a:t>
            </a:r>
            <a:r>
              <a:rPr lang="en-GB" sz="2200" b="1" dirty="0"/>
              <a:t> Hall. 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200" b="1" dirty="0"/>
              <a:t>This includes your food and entertainment for the five days. 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200" b="1" dirty="0"/>
              <a:t>Please devise a holiday plan which includes a menu/eating out arrangements, with details of the restaurants.  Also plan an itinerary and activity programme that suits everyone.  Set out the house rules. </a:t>
            </a:r>
            <a:br>
              <a:rPr lang="en-GB" sz="2200" b="1" dirty="0"/>
            </a:br>
            <a:r>
              <a:rPr lang="en-GB" sz="2200" b="1" dirty="0"/>
              <a:t>Include how rooms will be chosen.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15020-EE7B-3C4A-B5FF-6495D4F89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5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D8D6A-DF02-4DAF-961F-696B524A96D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f5db65b-58ee-4eb1-9ef7-368782c2202d"/>
    <ds:schemaRef ds:uri="1922d12e-0993-41ec-8b9e-ac2546f5c25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372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Transformation through Teamwork Learning through reflection</vt:lpstr>
      <vt:lpstr>Transformation through Teamwork </vt:lpstr>
      <vt:lpstr>Belbin's Model of Teams</vt:lpstr>
      <vt:lpstr>PowerPoint Presentation</vt:lpstr>
      <vt:lpstr>PowerPoint Presentation</vt:lpstr>
      <vt:lpstr>The task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Impressions Learning through reflection</dc:title>
  <dc:creator>Salt, Terri</dc:creator>
  <cp:lastModifiedBy>Tony Pitt</cp:lastModifiedBy>
  <cp:revision>10</cp:revision>
  <dcterms:created xsi:type="dcterms:W3CDTF">2020-07-10T14:41:34Z</dcterms:created>
  <dcterms:modified xsi:type="dcterms:W3CDTF">2021-03-29T11:19:34Z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