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63" r:id="rId6"/>
    <p:sldId id="262"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94" d="100"/>
          <a:sy n="94" d="100"/>
        </p:scale>
        <p:origin x="232" y="8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73A1B-0E36-49C2-9AC2-DE21B5BF2B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487880F-7249-44AF-8729-E635DB3C46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F208A9F-E35E-473B-913E-27330C69227B}"/>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51A13CA1-3284-4096-95BE-01126A3FE5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6C1FE2-90D8-4641-9C3B-D5AF12981F85}"/>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423065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9A4C9-6D4C-44CF-A85D-AB338D0FE42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7DACF0-999B-46B9-B250-E8C0FB78C8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332F5F-F67D-4992-BB2C-4905C6B953A6}"/>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48857896-C6F8-4AD8-B56A-EDBF69864E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18613-0758-47AF-9DF1-F2C9E59E4DD6}"/>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294762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1BF582-1914-49ED-9B84-4C71825FFB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0598F6-49BA-487D-8A53-E6C7B18C80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C44AD8-C998-4A77-B2A3-031ADB431419}"/>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E85EB8E3-C9FA-468E-9A09-BD96B1F173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D55C4B-4C7B-4E37-B349-38F67EF8511D}"/>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587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8845B-E5D9-4A15-984C-B49BE4234B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09FEB9-A9EF-4D04-BD63-C100CEF4D2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8CDD96-C354-4AAA-AA71-5E16793E3386}"/>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2038C12A-A45F-435F-AEAF-A5A6BF2DF8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BE3BA1-4EA7-496D-A280-85BB6DBCE5F3}"/>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54282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0283-48E0-4726-BAF5-2E1C1B9644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818473-BB8C-4768-9962-FF6978D035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2C9B78-4CBF-41A0-B1F1-8320915C8136}"/>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4AD898F7-8D96-4743-9231-B36F98AA47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16FE65-C395-4D33-9CC2-196E913FF4FA}"/>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9464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D8956-75BB-41E0-96D3-797F97EF6F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027577-88C2-4C45-B864-5964BDD63E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1A947C-E46C-46CD-BA37-D30C1F09BA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DB34704-AD33-40E9-9B4C-7E1A4F8526E2}"/>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6" name="Footer Placeholder 5">
            <a:extLst>
              <a:ext uri="{FF2B5EF4-FFF2-40B4-BE49-F238E27FC236}">
                <a16:creationId xmlns:a16="http://schemas.microsoft.com/office/drawing/2014/main" id="{3B2D79B7-4060-4DB9-8DB0-2193299EAF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A35872-CF67-4D9B-A698-A0DA2C142614}"/>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82420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8326E-E1AA-4D1B-ACC9-D6FB3A0F0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E61389-9E9E-49F7-BCC5-665673AE25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12916E-ED1A-43F9-9B95-098F47FAFA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C893DED-A4F4-4375-834D-CCB7B0039C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4D8946-F478-4831-929B-1FBDFB8BDB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4BD2AB-794B-42BE-AF1D-25CCD9B8FAEB}"/>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8" name="Footer Placeholder 7">
            <a:extLst>
              <a:ext uri="{FF2B5EF4-FFF2-40B4-BE49-F238E27FC236}">
                <a16:creationId xmlns:a16="http://schemas.microsoft.com/office/drawing/2014/main" id="{D3BA0327-4530-45DB-8639-6509C2B239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031AC4-CB07-42B9-8069-4A5FDC0BB9B3}"/>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658385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40A8-5919-4159-A80A-60A4F3AE82D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9C477EE-2816-4DCF-8021-BE141EBAE790}"/>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4" name="Footer Placeholder 3">
            <a:extLst>
              <a:ext uri="{FF2B5EF4-FFF2-40B4-BE49-F238E27FC236}">
                <a16:creationId xmlns:a16="http://schemas.microsoft.com/office/drawing/2014/main" id="{5CBB989E-A8DE-4DC7-B575-96B2C2D9569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F228F0-7539-4952-8ACD-BE15207C0121}"/>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909743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A575E1-55AC-49B2-998F-3B4009BE4925}"/>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3" name="Footer Placeholder 2">
            <a:extLst>
              <a:ext uri="{FF2B5EF4-FFF2-40B4-BE49-F238E27FC236}">
                <a16:creationId xmlns:a16="http://schemas.microsoft.com/office/drawing/2014/main" id="{69DCDCAB-F0E3-4376-9FD3-8ED29869A7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AA37E78-2033-4BBD-BE1B-ACA0223D12EA}"/>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84706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EA54A-4D76-459A-9530-F84EE857BD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D08134E-8A83-4DAA-962A-2E8A58AD15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EAC227D-7ED5-4A77-9FEB-D550956788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25E0BC-F983-4DA2-A64F-08EE62CFFCB7}"/>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6" name="Footer Placeholder 5">
            <a:extLst>
              <a:ext uri="{FF2B5EF4-FFF2-40B4-BE49-F238E27FC236}">
                <a16:creationId xmlns:a16="http://schemas.microsoft.com/office/drawing/2014/main" id="{49C79AE3-B556-4451-94C4-3A552186E1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09AE0F-516A-4B42-9310-A7918B71D04F}"/>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2392636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37955-F441-4EA7-A80B-9417302DD0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5CB1D67-B3B8-48F5-ACFB-CFFE15E3CE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23FC39E-CE21-4AEA-8498-1425D81BBD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188882-79A5-4FA3-86FE-A8ADB439FAC5}"/>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6" name="Footer Placeholder 5">
            <a:extLst>
              <a:ext uri="{FF2B5EF4-FFF2-40B4-BE49-F238E27FC236}">
                <a16:creationId xmlns:a16="http://schemas.microsoft.com/office/drawing/2014/main" id="{1EE18618-8846-4630-B9AF-7049D2167A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62B3D8-9BC4-4F93-AA52-B436B2D01771}"/>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210542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289C94-5CF2-4CD4-9BF9-FD64CF82DB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93D689-85B1-466A-821B-E033365EB6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789C36-6AF7-4ECC-A703-B6C6BCD927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5269A962-7004-44AF-BE17-1B0281500A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78B4D1F-24FD-4E03-8034-43697FECC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EF91A-7777-4A90-9DDA-36E55E71181A}" type="slidenum">
              <a:rPr lang="en-GB" smtClean="0"/>
              <a:t>‹#›</a:t>
            </a:fld>
            <a:endParaRPr lang="en-GB"/>
          </a:p>
        </p:txBody>
      </p:sp>
    </p:spTree>
    <p:extLst>
      <p:ext uri="{BB962C8B-B14F-4D97-AF65-F5344CB8AC3E}">
        <p14:creationId xmlns:p14="http://schemas.microsoft.com/office/powerpoint/2010/main" val="3066763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8D92B2F-D9EF-3C44-85AB-0A631A446628}"/>
              </a:ext>
            </a:extLst>
          </p:cNvPr>
          <p:cNvSpPr/>
          <p:nvPr/>
        </p:nvSpPr>
        <p:spPr>
          <a:xfrm>
            <a:off x="0" y="0"/>
            <a:ext cx="12192000" cy="6858000"/>
          </a:xfrm>
          <a:prstGeom prst="rect">
            <a:avLst/>
          </a:prstGeom>
          <a:solidFill>
            <a:srgbClr val="B79BD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7FC86F4-E4A7-1844-85DC-8136E08719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3419" y="4429919"/>
            <a:ext cx="3594581" cy="2084857"/>
          </a:xfrm>
          <a:prstGeom prst="rect">
            <a:avLst/>
          </a:prstGeom>
        </p:spPr>
      </p:pic>
      <p:sp>
        <p:nvSpPr>
          <p:cNvPr id="2" name="Title 1">
            <a:extLst>
              <a:ext uri="{FF2B5EF4-FFF2-40B4-BE49-F238E27FC236}">
                <a16:creationId xmlns:a16="http://schemas.microsoft.com/office/drawing/2014/main" id="{297C954D-F9C6-4431-B5EF-643A0D89E054}"/>
              </a:ext>
            </a:extLst>
          </p:cNvPr>
          <p:cNvSpPr>
            <a:spLocks noGrp="1"/>
          </p:cNvSpPr>
          <p:nvPr>
            <p:ph type="ctrTitle"/>
          </p:nvPr>
        </p:nvSpPr>
        <p:spPr>
          <a:xfrm>
            <a:off x="1023990" y="1455593"/>
            <a:ext cx="10144019" cy="2631102"/>
          </a:xfrm>
        </p:spPr>
        <p:txBody>
          <a:bodyPr>
            <a:noAutofit/>
          </a:bodyPr>
          <a:lstStyle/>
          <a:p>
            <a:pPr algn="l"/>
            <a:r>
              <a:rPr lang="en-GB" sz="8800" b="1" dirty="0">
                <a:solidFill>
                  <a:schemeClr val="bg1"/>
                </a:solidFill>
              </a:rPr>
              <a:t>Transformation through Teamwork (2) </a:t>
            </a:r>
            <a:br>
              <a:rPr lang="en-GB" sz="7200" b="1" dirty="0">
                <a:solidFill>
                  <a:schemeClr val="bg1"/>
                </a:solidFill>
              </a:rPr>
            </a:br>
            <a:r>
              <a:rPr lang="en-GB" sz="4800" b="1" dirty="0">
                <a:solidFill>
                  <a:schemeClr val="bg1"/>
                </a:solidFill>
              </a:rPr>
              <a:t>Learning through reflection</a:t>
            </a:r>
            <a:endParaRPr lang="en-GB" sz="7200" b="1" dirty="0">
              <a:solidFill>
                <a:schemeClr val="bg1"/>
              </a:solidFill>
            </a:endParaRPr>
          </a:p>
        </p:txBody>
      </p:sp>
    </p:spTree>
    <p:extLst>
      <p:ext uri="{BB962C8B-B14F-4D97-AF65-F5344CB8AC3E}">
        <p14:creationId xmlns:p14="http://schemas.microsoft.com/office/powerpoint/2010/main" val="180974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20EF66-A9CA-3947-94B6-A826C4FDFC61}"/>
              </a:ext>
            </a:extLst>
          </p:cNvPr>
          <p:cNvSpPr txBox="1"/>
          <p:nvPr/>
        </p:nvSpPr>
        <p:spPr>
          <a:xfrm>
            <a:off x="1452081" y="606176"/>
            <a:ext cx="9287838" cy="5401479"/>
          </a:xfrm>
          <a:prstGeom prst="rect">
            <a:avLst/>
          </a:prstGeom>
          <a:noFill/>
        </p:spPr>
        <p:txBody>
          <a:bodyPr wrap="square" rtlCol="0">
            <a:spAutoFit/>
          </a:bodyPr>
          <a:lstStyle/>
          <a:p>
            <a:pPr>
              <a:spcAft>
                <a:spcPts val="1500"/>
              </a:spcAft>
            </a:pPr>
            <a:r>
              <a:rPr lang="en-GB" sz="3200" dirty="0"/>
              <a:t>A decision to change the way work is allocated has been introduced. It means you now have to work more at weekends and don’t have two days off together, without using annual leave. You also have to start an hour early although you’ll also finish an hour early. </a:t>
            </a:r>
          </a:p>
          <a:p>
            <a:pPr>
              <a:spcAft>
                <a:spcPts val="1500"/>
              </a:spcAft>
            </a:pPr>
            <a:r>
              <a:rPr lang="en-GB" sz="3200" dirty="0"/>
              <a:t>The change was made because it would provide more staff at busy periods. </a:t>
            </a:r>
          </a:p>
          <a:p>
            <a:pPr marL="457200" indent="-457200">
              <a:buFont typeface="Arial" panose="020B0604020202020204" pitchFamily="34" charset="0"/>
              <a:buChar char="•"/>
            </a:pPr>
            <a:r>
              <a:rPr lang="en-GB" sz="3200" dirty="0"/>
              <a:t>How do you feel when emailed this information?</a:t>
            </a:r>
          </a:p>
          <a:p>
            <a:pPr marL="457200" indent="-457200">
              <a:buFont typeface="Arial" panose="020B0604020202020204" pitchFamily="34" charset="0"/>
              <a:buChar char="•"/>
            </a:pPr>
            <a:r>
              <a:rPr lang="en-GB" sz="3200" dirty="0"/>
              <a:t>What impact would it have on your life?</a:t>
            </a:r>
          </a:p>
          <a:p>
            <a:pPr marL="457200" indent="-457200">
              <a:buFont typeface="Arial" panose="020B0604020202020204" pitchFamily="34" charset="0"/>
              <a:buChar char="•"/>
            </a:pPr>
            <a:r>
              <a:rPr lang="en-GB" sz="3200" dirty="0"/>
              <a:t>How might it affect your attitude to work?</a:t>
            </a:r>
            <a:endParaRPr lang="en-US" sz="3200" dirty="0"/>
          </a:p>
        </p:txBody>
      </p:sp>
      <p:pic>
        <p:nvPicPr>
          <p:cNvPr id="7" name="Picture 6">
            <a:extLst>
              <a:ext uri="{FF2B5EF4-FFF2-40B4-BE49-F238E27FC236}">
                <a16:creationId xmlns:a16="http://schemas.microsoft.com/office/drawing/2014/main" id="{3D2D1819-CEE5-374E-8F66-B5EC471CF0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0440" y="5844988"/>
            <a:ext cx="1448478" cy="840117"/>
          </a:xfrm>
          <a:prstGeom prst="rect">
            <a:avLst/>
          </a:prstGeom>
        </p:spPr>
      </p:pic>
    </p:spTree>
    <p:extLst>
      <p:ext uri="{BB962C8B-B14F-4D97-AF65-F5344CB8AC3E}">
        <p14:creationId xmlns:p14="http://schemas.microsoft.com/office/powerpoint/2010/main" val="391288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FBCAE-A5B6-467B-8234-8915AB053ED0}"/>
              </a:ext>
            </a:extLst>
          </p:cNvPr>
          <p:cNvSpPr>
            <a:spLocks noGrp="1"/>
          </p:cNvSpPr>
          <p:nvPr>
            <p:ph type="title"/>
          </p:nvPr>
        </p:nvSpPr>
        <p:spPr>
          <a:xfrm>
            <a:off x="838200" y="548927"/>
            <a:ext cx="10515600" cy="1172127"/>
          </a:xfrm>
        </p:spPr>
        <p:txBody>
          <a:bodyPr>
            <a:normAutofit/>
          </a:bodyPr>
          <a:lstStyle/>
          <a:p>
            <a:pPr algn="ctr"/>
            <a:r>
              <a:rPr lang="en-GB" b="1" dirty="0"/>
              <a:t>Advantages of working as a team</a:t>
            </a:r>
          </a:p>
        </p:txBody>
      </p:sp>
      <p:sp>
        <p:nvSpPr>
          <p:cNvPr id="4" name="TextBox 3">
            <a:extLst>
              <a:ext uri="{FF2B5EF4-FFF2-40B4-BE49-F238E27FC236}">
                <a16:creationId xmlns:a16="http://schemas.microsoft.com/office/drawing/2014/main" id="{2F756B76-082A-413F-86FC-A5D5A8E2857C}"/>
              </a:ext>
            </a:extLst>
          </p:cNvPr>
          <p:cNvSpPr txBox="1"/>
          <p:nvPr/>
        </p:nvSpPr>
        <p:spPr>
          <a:xfrm>
            <a:off x="1709158" y="1905506"/>
            <a:ext cx="8773683" cy="3046988"/>
          </a:xfrm>
          <a:prstGeom prst="rect">
            <a:avLst/>
          </a:prstGeom>
          <a:noFill/>
        </p:spPr>
        <p:txBody>
          <a:bodyPr wrap="square" rtlCol="0">
            <a:spAutoFit/>
          </a:bodyPr>
          <a:lstStyle/>
          <a:p>
            <a:pPr marL="285750" indent="-285750">
              <a:buFont typeface="Arial" panose="020B0604020202020204" pitchFamily="34" charset="0"/>
              <a:buChar char="•"/>
            </a:pPr>
            <a:r>
              <a:rPr lang="en-GB" sz="3200" dirty="0"/>
              <a:t>It allows the workload to be shared </a:t>
            </a:r>
          </a:p>
          <a:p>
            <a:pPr marL="285750" indent="-285750">
              <a:buFont typeface="Arial" panose="020B0604020202020204" pitchFamily="34" charset="0"/>
              <a:buChar char="•"/>
            </a:pPr>
            <a:r>
              <a:rPr lang="en-GB" sz="3200" dirty="0"/>
              <a:t>It encourages shared responsibility and ownership </a:t>
            </a:r>
          </a:p>
          <a:p>
            <a:pPr marL="285750" indent="-285750">
              <a:buFont typeface="Arial" panose="020B0604020202020204" pitchFamily="34" charset="0"/>
              <a:buChar char="•"/>
            </a:pPr>
            <a:r>
              <a:rPr lang="en-GB" sz="3200" dirty="0"/>
              <a:t>It encourages innovation and fresh eyes</a:t>
            </a:r>
          </a:p>
          <a:p>
            <a:pPr marL="285750" indent="-285750">
              <a:buFont typeface="Arial" panose="020B0604020202020204" pitchFamily="34" charset="0"/>
              <a:buChar char="•"/>
            </a:pPr>
            <a:r>
              <a:rPr lang="en-GB" sz="3200" dirty="0"/>
              <a:t>It improves morale </a:t>
            </a:r>
          </a:p>
          <a:p>
            <a:pPr marL="285750" indent="-285750">
              <a:buFont typeface="Arial" panose="020B0604020202020204" pitchFamily="34" charset="0"/>
              <a:buChar char="•"/>
            </a:pPr>
            <a:r>
              <a:rPr lang="en-GB" sz="3200" dirty="0"/>
              <a:t>It teaches conflict resolution and allows challenge</a:t>
            </a:r>
          </a:p>
          <a:p>
            <a:pPr marL="285750" indent="-285750">
              <a:buFont typeface="Arial" panose="020B0604020202020204" pitchFamily="34" charset="0"/>
              <a:buChar char="•"/>
            </a:pPr>
            <a:r>
              <a:rPr lang="en-GB" sz="3200" dirty="0"/>
              <a:t>It increases productivity and improves outcomes</a:t>
            </a:r>
          </a:p>
        </p:txBody>
      </p:sp>
      <p:pic>
        <p:nvPicPr>
          <p:cNvPr id="5" name="Picture 4">
            <a:extLst>
              <a:ext uri="{FF2B5EF4-FFF2-40B4-BE49-F238E27FC236}">
                <a16:creationId xmlns:a16="http://schemas.microsoft.com/office/drawing/2014/main" id="{F22CDBAF-B029-4746-8C78-F1503E48A7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0440" y="5844988"/>
            <a:ext cx="1448478" cy="840117"/>
          </a:xfrm>
          <a:prstGeom prst="rect">
            <a:avLst/>
          </a:prstGeom>
        </p:spPr>
      </p:pic>
    </p:spTree>
    <p:extLst>
      <p:ext uri="{BB962C8B-B14F-4D97-AF65-F5344CB8AC3E}">
        <p14:creationId xmlns:p14="http://schemas.microsoft.com/office/powerpoint/2010/main" val="381075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3D23B-4300-4742-98CD-AA7652AC7D4E}"/>
              </a:ext>
            </a:extLst>
          </p:cNvPr>
          <p:cNvSpPr>
            <a:spLocks noGrp="1"/>
          </p:cNvSpPr>
          <p:nvPr>
            <p:ph type="title"/>
          </p:nvPr>
        </p:nvSpPr>
        <p:spPr>
          <a:xfrm>
            <a:off x="838198" y="280985"/>
            <a:ext cx="10515600" cy="1325563"/>
          </a:xfrm>
        </p:spPr>
        <p:txBody>
          <a:bodyPr>
            <a:normAutofit/>
          </a:bodyPr>
          <a:lstStyle/>
          <a:p>
            <a:pPr algn="ctr"/>
            <a:r>
              <a:rPr lang="en-GB" b="1" dirty="0"/>
              <a:t>Potential risks to effective team working </a:t>
            </a:r>
          </a:p>
        </p:txBody>
      </p:sp>
      <p:sp>
        <p:nvSpPr>
          <p:cNvPr id="3" name="TextBox 2">
            <a:extLst>
              <a:ext uri="{FF2B5EF4-FFF2-40B4-BE49-F238E27FC236}">
                <a16:creationId xmlns:a16="http://schemas.microsoft.com/office/drawing/2014/main" id="{42AFAB26-FCD9-478C-9471-8F187570A34B}"/>
              </a:ext>
            </a:extLst>
          </p:cNvPr>
          <p:cNvSpPr txBox="1"/>
          <p:nvPr/>
        </p:nvSpPr>
        <p:spPr>
          <a:xfrm>
            <a:off x="2033052" y="1462711"/>
            <a:ext cx="8125891" cy="5293757"/>
          </a:xfrm>
          <a:prstGeom prst="rect">
            <a:avLst/>
          </a:prstGeom>
          <a:noFill/>
        </p:spPr>
        <p:txBody>
          <a:bodyPr wrap="square" rtlCol="0">
            <a:spAutoFit/>
          </a:bodyPr>
          <a:lstStyle/>
          <a:p>
            <a:pPr marL="342900" indent="-342900">
              <a:buFont typeface="Arial" panose="020B0604020202020204" pitchFamily="34" charset="0"/>
              <a:buChar char="•"/>
            </a:pPr>
            <a:r>
              <a:rPr lang="en-GB" sz="3200" dirty="0"/>
              <a:t>It can take longer to make decisions.  </a:t>
            </a:r>
            <a:br>
              <a:rPr lang="en-GB" sz="3200" dirty="0"/>
            </a:br>
            <a:r>
              <a:rPr lang="en-GB" sz="3200" dirty="0"/>
              <a:t>Not ideal in time critical situations</a:t>
            </a:r>
          </a:p>
          <a:p>
            <a:pPr marL="342900" indent="-342900">
              <a:buFont typeface="Arial" panose="020B0604020202020204" pitchFamily="34" charset="0"/>
              <a:buChar char="•"/>
            </a:pPr>
            <a:r>
              <a:rPr lang="en-GB" sz="3200" dirty="0"/>
              <a:t>Resentment if some do most of the work and others take the credit</a:t>
            </a:r>
          </a:p>
          <a:p>
            <a:pPr marL="342900" indent="-342900">
              <a:buFont typeface="Arial" panose="020B0604020202020204" pitchFamily="34" charset="0"/>
              <a:buChar char="•"/>
            </a:pPr>
            <a:r>
              <a:rPr lang="en-GB" sz="3200" dirty="0"/>
              <a:t>A dominant personality or personality clashes </a:t>
            </a:r>
          </a:p>
          <a:p>
            <a:pPr marL="342900" indent="-342900">
              <a:buFont typeface="Arial" panose="020B0604020202020204" pitchFamily="34" charset="0"/>
              <a:buChar char="•"/>
            </a:pPr>
            <a:r>
              <a:rPr lang="en-GB" sz="3200" dirty="0"/>
              <a:t>Someone who works better alone </a:t>
            </a:r>
          </a:p>
          <a:p>
            <a:pPr marL="342900" indent="-342900">
              <a:buFont typeface="Arial" panose="020B0604020202020204" pitchFamily="34" charset="0"/>
              <a:buChar char="•"/>
            </a:pPr>
            <a:r>
              <a:rPr lang="en-GB" sz="3200" dirty="0"/>
              <a:t>Communications breakdown </a:t>
            </a:r>
          </a:p>
          <a:p>
            <a:pPr marL="342900" indent="-342900">
              <a:buFont typeface="Arial" panose="020B0604020202020204" pitchFamily="34" charset="0"/>
              <a:buChar char="•"/>
            </a:pPr>
            <a:r>
              <a:rPr lang="en-GB" sz="3200" dirty="0"/>
              <a:t>The task becomes about the meetings</a:t>
            </a:r>
          </a:p>
          <a:p>
            <a:pPr marL="342900" indent="-342900">
              <a:buFont typeface="Arial" panose="020B0604020202020204" pitchFamily="34" charset="0"/>
              <a:buChar char="•"/>
            </a:pPr>
            <a:r>
              <a:rPr lang="en-GB" sz="3200" dirty="0"/>
              <a:t>A focus on the team not the task. </a:t>
            </a:r>
            <a:br>
              <a:rPr lang="en-GB" sz="3200" dirty="0"/>
            </a:br>
            <a:r>
              <a:rPr lang="en-GB" sz="3200" dirty="0"/>
              <a:t>A lack of decisiveness. </a:t>
            </a:r>
          </a:p>
          <a:p>
            <a:endParaRPr lang="en-GB" dirty="0"/>
          </a:p>
        </p:txBody>
      </p:sp>
      <p:pic>
        <p:nvPicPr>
          <p:cNvPr id="4" name="Picture 3">
            <a:extLst>
              <a:ext uri="{FF2B5EF4-FFF2-40B4-BE49-F238E27FC236}">
                <a16:creationId xmlns:a16="http://schemas.microsoft.com/office/drawing/2014/main" id="{B05532FE-0653-D046-AD57-A1C4FB94ED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0440" y="5844988"/>
            <a:ext cx="1448478" cy="840117"/>
          </a:xfrm>
          <a:prstGeom prst="rect">
            <a:avLst/>
          </a:prstGeom>
        </p:spPr>
      </p:pic>
    </p:spTree>
    <p:extLst>
      <p:ext uri="{BB962C8B-B14F-4D97-AF65-F5344CB8AC3E}">
        <p14:creationId xmlns:p14="http://schemas.microsoft.com/office/powerpoint/2010/main" val="897617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E9CB1DA50C2C4998DB6494502870F3" ma:contentTypeVersion="13" ma:contentTypeDescription="Create a new document." ma:contentTypeScope="" ma:versionID="36609c812aafb9ee58d1022f738a6c6a">
  <xsd:schema xmlns:xsd="http://www.w3.org/2001/XMLSchema" xmlns:xs="http://www.w3.org/2001/XMLSchema" xmlns:p="http://schemas.microsoft.com/office/2006/metadata/properties" xmlns:ns3="1922d12e-0993-41ec-8b9e-ac2546f5c25b" xmlns:ns4="2f5db65b-58ee-4eb1-9ef7-368782c2202d" targetNamespace="http://schemas.microsoft.com/office/2006/metadata/properties" ma:root="true" ma:fieldsID="091568f5ef5853d37bb04451e3b65541" ns3:_="" ns4:_="">
    <xsd:import namespace="1922d12e-0993-41ec-8b9e-ac2546f5c25b"/>
    <xsd:import namespace="2f5db65b-58ee-4eb1-9ef7-368782c2202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22d12e-0993-41ec-8b9e-ac2546f5c25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5db65b-58ee-4eb1-9ef7-368782c2202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1CD416-6AAF-4A39-A0C7-3032F353A33E}">
  <ds:schemaRefs>
    <ds:schemaRef ds:uri="http://schemas.microsoft.com/sharepoint/v3/contenttype/forms"/>
  </ds:schemaRefs>
</ds:datastoreItem>
</file>

<file path=customXml/itemProps2.xml><?xml version="1.0" encoding="utf-8"?>
<ds:datastoreItem xmlns:ds="http://schemas.openxmlformats.org/officeDocument/2006/customXml" ds:itemID="{DC2D8D6A-DF02-4DAF-961F-696B524A96DC}">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2f5db65b-58ee-4eb1-9ef7-368782c2202d"/>
    <ds:schemaRef ds:uri="1922d12e-0993-41ec-8b9e-ac2546f5c25b"/>
    <ds:schemaRef ds:uri="http://www.w3.org/XML/1998/namespace"/>
  </ds:schemaRefs>
</ds:datastoreItem>
</file>

<file path=customXml/itemProps3.xml><?xml version="1.0" encoding="utf-8"?>
<ds:datastoreItem xmlns:ds="http://schemas.openxmlformats.org/officeDocument/2006/customXml" ds:itemID="{62BC3976-FB23-4128-8FF4-0F9348436F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22d12e-0993-41ec-8b9e-ac2546f5c25b"/>
    <ds:schemaRef ds:uri="2f5db65b-58ee-4eb1-9ef7-368782c220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1520</TotalTime>
  <Words>212</Words>
  <Application>Microsoft Macintosh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Transformation through Teamwork (2)  Learning through reflection</vt:lpstr>
      <vt:lpstr>PowerPoint Presentation</vt:lpstr>
      <vt:lpstr>Advantages of working as a team</vt:lpstr>
      <vt:lpstr>Potential risks to effective team working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Impressions Learning through reflection</dc:title>
  <dc:creator>Salt, Terri</dc:creator>
  <cp:lastModifiedBy>Tony Pitt</cp:lastModifiedBy>
  <cp:revision>14</cp:revision>
  <dcterms:created xsi:type="dcterms:W3CDTF">2020-07-10T14:41:34Z</dcterms:created>
  <dcterms:modified xsi:type="dcterms:W3CDTF">2021-03-29T13:06:39Z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0x010100F3E9CB1DA50C2C4998DB6494502870F3</vt:lpwstr>
  </property>
</Properties>
</file>