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232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3A1B-0E36-49C2-9AC2-DE21B5BF2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7880F-7249-44AF-8729-E635DB3C4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08A9F-E35E-473B-913E-27330C69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13CA1-3284-4096-95BE-01126A3F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C1FE2-90D8-4641-9C3B-D5AF12981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4C9-6D4C-44CF-A85D-AB338D0F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DACF0-999B-46B9-B250-E8C0FB78C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2F5F-F67D-4992-BB2C-4905C6B9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7896-C6F8-4AD8-B56A-EDBF6986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8613-0758-47AF-9DF1-F2C9E59E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2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BF582-1914-49ED-9B84-4C71825FF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598F6-49BA-487D-8A53-E6C7B18C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44AD8-C998-4A77-B2A3-031ADB43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B8E3-C9FA-468E-9A09-BD96B1F1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5C4B-4C7B-4E37-B349-38F67EF8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845B-E5D9-4A15-984C-B49BE423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9FEB9-A9EF-4D04-BD63-C100CEF4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DD96-C354-4AAA-AA71-5E16793E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C12A-A45F-435F-AEAF-A5A6BF2D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3BA1-4EA7-496D-A280-85BB6DBC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82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0283-48E0-4726-BAF5-2E1C1B96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18473-BB8C-4768-9962-FF6978D03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C9B78-4CBF-41A0-B1F1-8320915C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98F7-8D96-4743-9231-B36F98A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FE65-C395-4D33-9CC2-196E913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8956-75BB-41E0-96D3-797F97EF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7577-88C2-4C45-B864-5964BDD63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A947C-E46C-46CD-BA37-D30C1F09B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34704-AD33-40E9-9B4C-7E1A4F85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D79B7-4060-4DB9-8DB0-2193299E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35872-CF67-4D9B-A698-A0DA2C14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326E-E1AA-4D1B-ACC9-D6FB3A0F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61389-9E9E-49F7-BCC5-665673AE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2916E-ED1A-43F9-9B95-098F47FA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93DED-A4F4-4375-834D-CCB7B0039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D8946-F478-4831-929B-1FBDFB8B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BD2AB-794B-42BE-AF1D-25CCD9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A0327-4530-45DB-8639-6509C2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31AC4-CB07-42B9-8069-4A5FDC0B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40A8-5919-4159-A80A-60A4F3AE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477EE-2816-4DCF-8021-BE141EBA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B989E-A8DE-4DC7-B575-96B2C2D9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228F0-7539-4952-8ACD-BE15207C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4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575E1-55AC-49B2-998F-3B4009BE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CDCAB-F0E3-4376-9FD3-8ED29869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37E78-2033-4BBD-BE1B-ACA0223D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A54A-4D76-459A-9530-F84EE857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34E-8A83-4DAA-962A-2E8A58AD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C227D-7ED5-4A77-9FEB-D55095678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E0BC-F983-4DA2-A64F-08EE62CF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79AE3-B556-4451-94C4-3A552186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9AE0F-516A-4B42-9310-A7918B71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37955-F441-4EA7-A80B-9417302D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B1D67-B3B8-48F5-ACFB-CFFE15E3C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FC39E-CE21-4AEA-8498-1425D81BB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8882-79A5-4FA3-86FE-A8ADB439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18618-8846-4630-B9AF-7049D216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B3D8-9BC4-4F93-AA52-B436B2D0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89C94-5CF2-4CD4-9BF9-FD64CF82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3D689-85B1-466A-821B-E033365EB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89C36-6AF7-4ECC-A703-B6C6BCD92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A962-7004-44AF-BE17-1B0281500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4D1F-24FD-4E03-8034-43697FECC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862CEE3-F131-E840-87DA-BFAD90D964B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9B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C48FFC-C1E1-304E-A86A-D41E64900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419" y="4429919"/>
            <a:ext cx="3594581" cy="20848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7C954D-F9C6-4431-B5EF-643A0D89E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2536" y="1287965"/>
            <a:ext cx="9931910" cy="1804556"/>
          </a:xfrm>
        </p:spPr>
        <p:txBody>
          <a:bodyPr>
            <a:noAutofit/>
          </a:bodyPr>
          <a:lstStyle/>
          <a:p>
            <a:pPr algn="l"/>
            <a:r>
              <a:rPr lang="en-GB" sz="8800" b="1" dirty="0">
                <a:solidFill>
                  <a:schemeClr val="bg1"/>
                </a:solidFill>
              </a:rPr>
              <a:t>Empathy and Equality</a:t>
            </a:r>
            <a:br>
              <a:rPr lang="en-GB" sz="7200" b="1" dirty="0">
                <a:solidFill>
                  <a:schemeClr val="bg1"/>
                </a:solidFill>
              </a:rPr>
            </a:br>
            <a:r>
              <a:rPr lang="en-GB" sz="4800" b="1" dirty="0">
                <a:solidFill>
                  <a:schemeClr val="bg1"/>
                </a:solidFill>
              </a:rPr>
              <a:t>Learning through reflection</a:t>
            </a:r>
            <a:endParaRPr lang="en-GB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B791-9050-4E04-8691-EB2F1738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972"/>
          </a:xfrm>
        </p:spPr>
        <p:txBody>
          <a:bodyPr/>
          <a:lstStyle/>
          <a:p>
            <a:pPr algn="ctr"/>
            <a:r>
              <a:rPr lang="en-GB" b="1" dirty="0"/>
              <a:t>Empathy and Equality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D7EE-BF77-4E6D-B131-B39F4AB77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386"/>
            <a:ext cx="10515600" cy="412639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dirty="0"/>
              <a:t>Learning Objectives </a:t>
            </a:r>
          </a:p>
          <a:p>
            <a:pPr marL="264600" lvl="0" indent="-264600">
              <a:lnSpc>
                <a:spcPct val="100000"/>
              </a:lnSpc>
              <a:spcAft>
                <a:spcPts val="100"/>
              </a:spcAft>
            </a:pPr>
            <a:r>
              <a:rPr lang="en-GB" dirty="0"/>
              <a:t>Participants will recognise that their feelings can help them understand others experiences.</a:t>
            </a:r>
          </a:p>
          <a:p>
            <a:pPr marL="264600" lvl="0" indent="-264600">
              <a:lnSpc>
                <a:spcPct val="100000"/>
              </a:lnSpc>
              <a:spcAft>
                <a:spcPts val="100"/>
              </a:spcAft>
            </a:pPr>
            <a:r>
              <a:rPr lang="en-GB" dirty="0"/>
              <a:t>Participants will be able to consider how empathy may impact on the care and treatment people receive</a:t>
            </a:r>
          </a:p>
          <a:p>
            <a:pPr marL="264600" lvl="0" indent="-264600">
              <a:lnSpc>
                <a:spcPct val="100000"/>
              </a:lnSpc>
              <a:spcAft>
                <a:spcPts val="100"/>
              </a:spcAft>
            </a:pPr>
            <a:r>
              <a:rPr lang="en-GB" dirty="0"/>
              <a:t>Participants will be able to consider using empathy to understand the behaviour and preferences of others</a:t>
            </a:r>
          </a:p>
          <a:p>
            <a:pPr marL="264600" lvl="0" indent="-264600">
              <a:lnSpc>
                <a:spcPct val="100000"/>
              </a:lnSpc>
              <a:spcAft>
                <a:spcPts val="100"/>
              </a:spcAft>
            </a:pPr>
            <a:r>
              <a:rPr lang="en-GB" dirty="0"/>
              <a:t>Participants will be able to understand that empathy builds equality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A5F2AD-EA2C-C546-A8B0-CA3E65A0B7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1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1694515-512A-4E32-9790-99FE0D4C4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0" y="371062"/>
            <a:ext cx="10492409" cy="808381"/>
          </a:xfrm>
        </p:spPr>
        <p:txBody>
          <a:bodyPr/>
          <a:lstStyle/>
          <a:p>
            <a:pPr algn="ctr"/>
            <a:r>
              <a:rPr lang="en-GB" b="1" dirty="0"/>
              <a:t>Quick Quiz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6D0C28-C766-434E-8669-CF32310BC876}"/>
              </a:ext>
            </a:extLst>
          </p:cNvPr>
          <p:cNvSpPr txBox="1"/>
          <p:nvPr/>
        </p:nvSpPr>
        <p:spPr>
          <a:xfrm>
            <a:off x="861390" y="1311965"/>
            <a:ext cx="962108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 Name the groups the Equality Act 2010 offers protection to.</a:t>
            </a:r>
          </a:p>
          <a:p>
            <a:endParaRPr lang="en-GB" sz="2400" dirty="0"/>
          </a:p>
          <a:p>
            <a:r>
              <a:rPr lang="en-GB" sz="2400" dirty="0"/>
              <a:t>2 How much less than men of the same age do women in the UK aged 40 earn on average?</a:t>
            </a:r>
          </a:p>
          <a:p>
            <a:endParaRPr lang="en-GB" sz="2400" dirty="0"/>
          </a:p>
          <a:p>
            <a:r>
              <a:rPr lang="en-GB" sz="2400" dirty="0"/>
              <a:t>3 </a:t>
            </a:r>
            <a:r>
              <a:rPr lang="en-US" sz="2400" dirty="0"/>
              <a:t>What is the percentage of ethnic minorities in elite professional and management roles in the UK?</a:t>
            </a:r>
          </a:p>
          <a:p>
            <a:endParaRPr lang="en-GB" sz="2400" dirty="0"/>
          </a:p>
          <a:p>
            <a:r>
              <a:rPr lang="en-GB" sz="2400" dirty="0"/>
              <a:t>4 </a:t>
            </a:r>
            <a:r>
              <a:rPr lang="en-US" sz="2400" dirty="0"/>
              <a:t>What percentage of older employees believe that employers discriminate against them?</a:t>
            </a:r>
          </a:p>
          <a:p>
            <a:endParaRPr lang="en-GB" sz="2400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C217BD-F558-3048-B3A2-658174EF3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2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AFA8EF-C702-45D6-90D9-CC5AD9FA4336}"/>
              </a:ext>
            </a:extLst>
          </p:cNvPr>
          <p:cNvSpPr txBox="1"/>
          <p:nvPr/>
        </p:nvSpPr>
        <p:spPr>
          <a:xfrm>
            <a:off x="1509364" y="1673934"/>
            <a:ext cx="9173272" cy="369331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/>
              <a:t>Question I </a:t>
            </a:r>
          </a:p>
          <a:p>
            <a:r>
              <a:rPr lang="en-US" dirty="0"/>
              <a:t>Age</a:t>
            </a:r>
          </a:p>
          <a:p>
            <a:r>
              <a:rPr lang="en-US" dirty="0"/>
              <a:t>Disability</a:t>
            </a:r>
          </a:p>
          <a:p>
            <a:r>
              <a:rPr lang="en-US" dirty="0"/>
              <a:t>Gender reassignment</a:t>
            </a:r>
          </a:p>
          <a:p>
            <a:r>
              <a:rPr lang="en-US" dirty="0"/>
              <a:t>Marriage or civil partnership</a:t>
            </a:r>
          </a:p>
          <a:p>
            <a:r>
              <a:rPr lang="en-US" dirty="0"/>
              <a:t>Pregnancy and maternity</a:t>
            </a:r>
          </a:p>
          <a:p>
            <a:r>
              <a:rPr lang="en-US" dirty="0"/>
              <a:t>Race</a:t>
            </a:r>
          </a:p>
          <a:p>
            <a:r>
              <a:rPr lang="en-US" dirty="0"/>
              <a:t>Religion or belief</a:t>
            </a:r>
          </a:p>
          <a:p>
            <a:r>
              <a:rPr lang="en-US" dirty="0"/>
              <a:t>Sex</a:t>
            </a:r>
          </a:p>
          <a:p>
            <a:r>
              <a:rPr lang="en-US" dirty="0"/>
              <a:t>Sexual orientation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Question 2 </a:t>
            </a:r>
          </a:p>
          <a:p>
            <a:r>
              <a:rPr lang="en-US" dirty="0"/>
              <a:t>Women over 40 are paid 35 per cent less than their male colleagues for doing the same role.</a:t>
            </a:r>
          </a:p>
          <a:p>
            <a:endParaRPr lang="en-US" dirty="0"/>
          </a:p>
          <a:p>
            <a:r>
              <a:rPr lang="en-US" b="1" dirty="0"/>
              <a:t>Question 3 </a:t>
            </a:r>
          </a:p>
          <a:p>
            <a:r>
              <a:rPr lang="en-US" dirty="0"/>
              <a:t>The 2011 UK census shows that minorities make up 10% of those in elite professional and management roles.</a:t>
            </a:r>
          </a:p>
          <a:p>
            <a:endParaRPr lang="en-US" dirty="0"/>
          </a:p>
          <a:p>
            <a:r>
              <a:rPr lang="en-US" b="1" dirty="0"/>
              <a:t>Question 4 </a:t>
            </a:r>
          </a:p>
          <a:p>
            <a:r>
              <a:rPr lang="en-US" dirty="0"/>
              <a:t>A staggering 90% of older employees believe that employers discriminate against them.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F6FADB-3DB2-4F46-BBBE-24224E7A33D4}"/>
              </a:ext>
            </a:extLst>
          </p:cNvPr>
          <p:cNvSpPr txBox="1"/>
          <p:nvPr/>
        </p:nvSpPr>
        <p:spPr>
          <a:xfrm>
            <a:off x="980661" y="667359"/>
            <a:ext cx="99126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Answers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6A7F50-CF0F-6540-89B8-D0A542A8CD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72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34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7" name="Picture 136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9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94336E1-AA54-421D-84FE-C7EBE38ECA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4" r="10277" b="-1"/>
          <a:stretch/>
        </p:blipFill>
        <p:spPr bwMode="auto"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5928CC3-E5F6-43E1-AB7A-A2D0CEE6C368}"/>
              </a:ext>
            </a:extLst>
          </p:cNvPr>
          <p:cNvSpPr txBox="1"/>
          <p:nvPr/>
        </p:nvSpPr>
        <p:spPr>
          <a:xfrm>
            <a:off x="2753846" y="538611"/>
            <a:ext cx="4326594" cy="290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32BBBB-0F73-4A42-AE18-69DAB26BE6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7D9B9645-00B8-8541-9947-D3710C15B631}"/>
              </a:ext>
            </a:extLst>
          </p:cNvPr>
          <p:cNvSpPr txBox="1">
            <a:spLocks/>
          </p:cNvSpPr>
          <p:nvPr/>
        </p:nvSpPr>
        <p:spPr>
          <a:xfrm>
            <a:off x="6526305" y="1711670"/>
            <a:ext cx="4878251" cy="31742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Equality in the UK</a:t>
            </a:r>
            <a:br>
              <a:rPr lang="en-US" sz="2800" b="1" dirty="0">
                <a:solidFill>
                  <a:srgbClr val="000000"/>
                </a:solidFill>
              </a:rPr>
            </a:br>
            <a:br>
              <a:rPr lang="en-US" sz="2800" b="1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What inequalities will these children face as they go through life?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407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3" ma:contentTypeDescription="Create a new document." ma:contentTypeScope="" ma:versionID="36609c812aafb9ee58d1022f738a6c6a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091568f5ef5853d37bb04451e3b65541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1CD416-6AAF-4A39-A0C7-3032F353A3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2D8D6A-DF02-4DAF-961F-696B524A96D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2f5db65b-58ee-4eb1-9ef7-368782c2202d"/>
    <ds:schemaRef ds:uri="1922d12e-0993-41ec-8b9e-ac2546f5c25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2BC3976-FB23-4128-8FF4-0F9348436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233</Words>
  <Application>Microsoft Macintosh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Empathy and Equality Learning through reflection</vt:lpstr>
      <vt:lpstr>Empathy and Equality</vt:lpstr>
      <vt:lpstr>Quick Quiz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Empathy and Equality Learning through reflection</dc:title>
  <dc:creator>Tony Pitt</dc:creator>
  <cp:lastModifiedBy>Tony Pitt</cp:lastModifiedBy>
  <cp:revision>2</cp:revision>
  <dcterms:created xsi:type="dcterms:W3CDTF">2021-03-29T10:16:34Z</dcterms:created>
  <dcterms:modified xsi:type="dcterms:W3CDTF">2021-03-29T10:21:10Z</dcterms:modified>
</cp:coreProperties>
</file>