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85" d="100"/>
          <a:sy n="85" d="100"/>
        </p:scale>
        <p:origin x="1760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3A1B-0E36-49C2-9AC2-DE21B5BF2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880F-7249-44AF-8729-E635DB3C4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8A9F-E35E-473B-913E-27330C69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3CA1-3284-4096-95BE-01126A3F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C1FE2-90D8-4641-9C3B-D5AF1298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4C9-6D4C-44CF-A85D-AB338D0F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DACF0-999B-46B9-B250-E8C0FB78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2F5F-F67D-4992-BB2C-4905C6B9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7896-C6F8-4AD8-B56A-EDBF6986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613-0758-47AF-9DF1-F2C9E59E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BF582-1914-49ED-9B84-4C71825FF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598F6-49BA-487D-8A53-E6C7B18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AD8-C998-4A77-B2A3-031ADB43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8E3-C9FA-468E-9A09-BD96B1F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5C4B-4C7B-4E37-B349-38F67EF8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845B-E5D9-4A15-984C-B49BE423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FEB9-A9EF-4D04-BD63-C100CEF4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DD96-C354-4AAA-AA71-5E16793E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C12A-A45F-435F-AEAF-A5A6BF2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BA1-4EA7-496D-A280-85BB6DBC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0283-48E0-4726-BAF5-2E1C1B96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8473-BB8C-4768-9962-FF6978D03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9B78-4CBF-41A0-B1F1-8320915C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98F7-8D96-4743-9231-B36F98A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FE65-C395-4D33-9CC2-196E913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8956-75BB-41E0-96D3-797F97EF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7577-88C2-4C45-B864-5964BDD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947C-E46C-46CD-BA37-D30C1F09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34704-AD33-40E9-9B4C-7E1A4F85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D79B7-4060-4DB9-8DB0-2193299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35872-CF67-4D9B-A698-A0DA2C1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26E-E1AA-4D1B-ACC9-D6FB3A0F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1389-9E9E-49F7-BCC5-665673AE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916E-ED1A-43F9-9B95-098F47FA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93DED-A4F4-4375-834D-CCB7B00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D8946-F478-4831-929B-1FBDFB8B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BD2AB-794B-42BE-AF1D-25CCD9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0327-4530-45DB-8639-6509C2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1AC4-CB07-42B9-8069-4A5FDC0B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40A8-5919-4159-A80A-60A4F3A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77EE-2816-4DCF-8021-BE141EBA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989E-A8DE-4DC7-B575-96B2C2D9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228F0-7539-4952-8ACD-BE15207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75E1-55AC-49B2-998F-3B4009B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CDCAB-F0E3-4376-9FD3-8ED2986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7E78-2033-4BBD-BE1B-ACA0223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A54A-4D76-459A-9530-F84EE857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34E-8A83-4DAA-962A-2E8A58A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227D-7ED5-4A77-9FEB-D5509567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E0BC-F983-4DA2-A64F-08EE62CF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9AE3-B556-4451-94C4-3A552186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AE0F-516A-4B42-9310-A7918B71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955-F441-4EA7-A80B-9417302D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D67-B3B8-48F5-ACFB-CFFE15E3C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9E-CE21-4AEA-8498-1425D81B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8882-79A5-4FA3-86FE-A8ADB439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8618-8846-4630-B9AF-7049D21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B3D8-9BC4-4F93-AA52-B436B2D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89C94-5CF2-4CD4-9BF9-FD64CF82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D689-85B1-466A-821B-E033365E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9C36-6AF7-4ECC-A703-B6C6BCD92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A962-7004-44AF-BE17-1B0281500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4D1F-24FD-4E03-8034-43697FECC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F0CD38-4058-E344-947B-8B384D312E9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2CC3C7-0EF4-0244-B8AC-908094D2C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19" y="4429919"/>
            <a:ext cx="3594581" cy="2084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7C954D-F9C6-4431-B5EF-643A0D89E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689" y="589559"/>
            <a:ext cx="10298621" cy="2523152"/>
          </a:xfrm>
        </p:spPr>
        <p:txBody>
          <a:bodyPr>
            <a:noAutofit/>
          </a:bodyPr>
          <a:lstStyle/>
          <a:p>
            <a:pPr algn="l"/>
            <a:r>
              <a:rPr lang="en-GB" sz="8800" b="1" dirty="0">
                <a:solidFill>
                  <a:schemeClr val="bg1"/>
                </a:solidFill>
              </a:rPr>
              <a:t>Diversity and Inclusion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Learning through reflection</a:t>
            </a:r>
            <a:endParaRPr lang="en-GB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B791-9050-4E04-8691-EB2F1738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972"/>
          </a:xfrm>
        </p:spPr>
        <p:txBody>
          <a:bodyPr/>
          <a:lstStyle/>
          <a:p>
            <a:pPr algn="ctr"/>
            <a:r>
              <a:rPr lang="en-GB" b="1" dirty="0"/>
              <a:t>Diversity and Inclusion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D7EE-BF77-4E6D-B131-B39F4AB77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228" y="1629711"/>
            <a:ext cx="8695544" cy="35985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200" b="1" dirty="0"/>
              <a:t>Learning Objectives </a:t>
            </a:r>
          </a:p>
          <a:p>
            <a:pPr lvl="0"/>
            <a:r>
              <a:rPr lang="en-GB" dirty="0"/>
              <a:t>Participants will understand where their views on people with protected characteristics come from. </a:t>
            </a:r>
          </a:p>
          <a:p>
            <a:pPr lvl="0"/>
            <a:r>
              <a:rPr lang="en-GB" dirty="0"/>
              <a:t>Participants will be able to understand that perception and reality may not be the same</a:t>
            </a:r>
          </a:p>
          <a:p>
            <a:pPr lvl="0"/>
            <a:r>
              <a:rPr lang="en-GB" dirty="0"/>
              <a:t>Participants may begin to understand how they could improve the service they offer hard to reach groups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229323-FBD2-C24C-99AF-2B9C82DB3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6D0C28-C766-434E-8669-CF32310BC876}"/>
              </a:ext>
            </a:extLst>
          </p:cNvPr>
          <p:cNvSpPr txBox="1"/>
          <p:nvPr/>
        </p:nvSpPr>
        <p:spPr>
          <a:xfrm>
            <a:off x="861390" y="1311965"/>
            <a:ext cx="9621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5815CC-4A05-43D4-86E4-E5D458241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1553" y="-1609324"/>
            <a:ext cx="15215105" cy="71553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7542CF-375A-D549-BBAE-3E568789EB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2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46D7B7-0B0F-4AE8-90A7-49DDF1E12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515724"/>
              </p:ext>
            </p:extLst>
          </p:nvPr>
        </p:nvGraphicFramePr>
        <p:xfrm>
          <a:off x="652670" y="742915"/>
          <a:ext cx="10515600" cy="4758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665046761"/>
                    </a:ext>
                  </a:extLst>
                </a:gridCol>
              </a:tblGrid>
              <a:tr h="420014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en-GB" alt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 the barriers </a:t>
                      </a:r>
                    </a:p>
                    <a:p>
                      <a:pPr marL="571500" indent="-5715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GB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to services</a:t>
                      </a:r>
                      <a:r>
                        <a:rPr kumimoji="0" lang="en-GB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571500" indent="-5715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effectLst/>
                          <a:latin typeface="+mn-lt"/>
                        </a:rPr>
                        <a:t>Attitudes of others and public perception</a:t>
                      </a:r>
                    </a:p>
                    <a:p>
                      <a:pPr marL="571500" indent="-5715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effectLst/>
                          <a:latin typeface="+mn-lt"/>
                        </a:rPr>
                        <a:t>A discomfort with difference</a:t>
                      </a:r>
                    </a:p>
                    <a:p>
                      <a:pPr marL="571500" indent="-5715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effectLst/>
                          <a:latin typeface="+mn-lt"/>
                        </a:rPr>
                        <a:t>Media portrayal</a:t>
                      </a:r>
                    </a:p>
                    <a:p>
                      <a:pPr marL="571500" indent="-5715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effectLst/>
                          <a:latin typeface="+mn-lt"/>
                        </a:rPr>
                        <a:t>Way of life/cultural practices </a:t>
                      </a:r>
                    </a:p>
                    <a:p>
                      <a:pPr marL="571500" indent="-5715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3600" dirty="0">
                          <a:effectLst/>
                          <a:latin typeface="+mn-lt"/>
                        </a:rPr>
                        <a:t>Financial </a:t>
                      </a:r>
                      <a:endParaRPr lang="en-GB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85501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8D9DA6E-8D3C-CC4D-AB01-23B6F6846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5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3" ma:contentTypeDescription="Create a new document." ma:contentTypeScope="" ma:versionID="36609c812aafb9ee58d1022f738a6c6a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091568f5ef5853d37bb04451e3b65541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2D8D6A-DF02-4DAF-961F-696B524A96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f5db65b-58ee-4eb1-9ef7-368782c2202d"/>
    <ds:schemaRef ds:uri="1922d12e-0993-41ec-8b9e-ac2546f5c25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BC3976-FB23-4128-8FF4-0F9348436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1CD416-6AAF-4A39-A0C7-3032F353A3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83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Diversity and Inclusion Learning through reflection</vt:lpstr>
      <vt:lpstr>Diversity and Inclusion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Empathy and Equality Learning through reflection</dc:title>
  <dc:creator>Terri Salt</dc:creator>
  <cp:lastModifiedBy>Tony Pitt</cp:lastModifiedBy>
  <cp:revision>9</cp:revision>
  <dcterms:created xsi:type="dcterms:W3CDTF">2020-07-15T17:45:20Z</dcterms:created>
  <dcterms:modified xsi:type="dcterms:W3CDTF">2021-03-29T10:31:41Z</dcterms:modified>
</cp:coreProperties>
</file>