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57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>
        <p:scale>
          <a:sx n="85" d="100"/>
          <a:sy n="85" d="100"/>
        </p:scale>
        <p:origin x="1760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73A1B-0E36-49C2-9AC2-DE21B5BF2B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87880F-7249-44AF-8729-E635DB3C46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208A9F-E35E-473B-913E-27330C692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A13CA1-3284-4096-95BE-01126A3FE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6C1FE2-90D8-4641-9C3B-D5AF12981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650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9A4C9-6D4C-44CF-A85D-AB338D0FE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7DACF0-999B-46B9-B250-E8C0FB78C8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332F5F-F67D-4992-BB2C-4905C6B95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857896-C6F8-4AD8-B56A-EDBF69864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18613-0758-47AF-9DF1-F2C9E59E4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62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1BF582-1914-49ED-9B84-4C71825FFB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0598F6-49BA-487D-8A53-E6C7B18C80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C44AD8-C998-4A77-B2A3-031ADB431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5EB8E3-C9FA-468E-9A09-BD96B1F17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D55C4B-4C7B-4E37-B349-38F67EF85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2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8845B-E5D9-4A15-984C-B49BE4234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9FEB9-A9EF-4D04-BD63-C100CEF4D2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8CDD96-C354-4AAA-AA71-5E16793E3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38C12A-A45F-435F-AEAF-A5A6BF2DF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BE3BA1-4EA7-496D-A280-85BB6DBCE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829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E0283-48E0-4726-BAF5-2E1C1B964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18473-BB8C-4768-9962-FF6978D035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2C9B78-4CBF-41A0-B1F1-8320915C8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D898F7-8D96-4743-9231-B36F98AA4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16FE65-C395-4D33-9CC2-196E913FF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49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D8956-75BB-41E0-96D3-797F97EF6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27577-88C2-4C45-B864-5964BDD63E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1A947C-E46C-46CD-BA37-D30C1F09BA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B34704-AD33-40E9-9B4C-7E1A4F852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2D79B7-4060-4DB9-8DB0-2193299EA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A35872-CF67-4D9B-A698-A0DA2C142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205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8326E-E1AA-4D1B-ACC9-D6FB3A0F0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E61389-9E9E-49F7-BCC5-665673AE25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12916E-ED1A-43F9-9B95-098F47FAFA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893DED-A4F4-4375-834D-CCB7B0039C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4D8946-F478-4831-929B-1FBDFB8BDB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4BD2AB-794B-42BE-AF1D-25CCD9B8F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BA0327-4530-45DB-8639-6509C2B23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031AC4-CB07-42B9-8069-4A5FDC0BB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8385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C40A8-5919-4159-A80A-60A4F3AE8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C477EE-2816-4DCF-8021-BE141EBAE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BB989E-A8DE-4DC7-B575-96B2C2D95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F228F0-7539-4952-8ACD-BE15207C0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9743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A575E1-55AC-49B2-998F-3B4009BE4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DCDCAB-F0E3-4376-9FD3-8ED29869A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A37E78-2033-4BBD-BE1B-ACA0223D1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068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EA54A-4D76-459A-9530-F84EE857B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8134E-8A83-4DAA-962A-2E8A58AD15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AC227D-7ED5-4A77-9FEB-D550956788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25E0BC-F983-4DA2-A64F-08EE62CFF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C79AE3-B556-4451-94C4-3A552186E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09AE0F-516A-4B42-9310-A7918B71D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2636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37955-F441-4EA7-A80B-9417302DD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CB1D67-B3B8-48F5-ACFB-CFFE15E3CE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3FC39E-CE21-4AEA-8498-1425D81BBD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188882-79A5-4FA3-86FE-A8ADB439F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E18618-8846-4630-B9AF-7049D2167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62B3D8-9BC4-4F93-AA52-B436B2D01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542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289C94-5CF2-4CD4-9BF9-FD64CF82D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93D689-85B1-466A-821B-E033365EB6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789C36-6AF7-4ECC-A703-B6C6BCD927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9A962-7004-44AF-BE17-1B0281500A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8B4D1F-24FD-4E03-8034-43697FECCD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6763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5F0CD38-4058-E344-947B-8B384D312E9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79BD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02CC3C7-0EF4-0244-B8AC-908094D2CB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419" y="4429919"/>
            <a:ext cx="3594581" cy="20848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97C954D-F9C6-4431-B5EF-643A0D89E0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6689" y="589559"/>
            <a:ext cx="10298621" cy="2523152"/>
          </a:xfrm>
        </p:spPr>
        <p:txBody>
          <a:bodyPr>
            <a:noAutofit/>
          </a:bodyPr>
          <a:lstStyle/>
          <a:p>
            <a:pPr algn="l"/>
            <a:r>
              <a:rPr lang="en-GB" sz="8800" b="1" dirty="0">
                <a:solidFill>
                  <a:schemeClr val="bg1"/>
                </a:solidFill>
              </a:rPr>
              <a:t>Diversity and Inclusion</a:t>
            </a:r>
            <a:br>
              <a:rPr lang="en-GB" sz="7200" b="1" dirty="0">
                <a:solidFill>
                  <a:schemeClr val="bg1"/>
                </a:solidFill>
              </a:rPr>
            </a:br>
            <a:r>
              <a:rPr lang="en-GB" sz="4800" b="1" dirty="0">
                <a:solidFill>
                  <a:schemeClr val="bg1"/>
                </a:solidFill>
              </a:rPr>
              <a:t>Learning through reflection</a:t>
            </a:r>
            <a:endParaRPr lang="en-GB" sz="7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74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AB791-9050-4E04-8691-EB2F1738B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5972"/>
          </a:xfrm>
        </p:spPr>
        <p:txBody>
          <a:bodyPr/>
          <a:lstStyle/>
          <a:p>
            <a:pPr algn="ctr"/>
            <a:r>
              <a:rPr lang="en-GB" b="1" dirty="0"/>
              <a:t>Diversity and Inclusion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05D7EE-BF77-4E6D-B131-B39F4AB77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8228" y="1629711"/>
            <a:ext cx="8695544" cy="3598577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sz="3200" b="1" dirty="0"/>
              <a:t>Learning Objectives </a:t>
            </a:r>
          </a:p>
          <a:p>
            <a:pPr lvl="0"/>
            <a:r>
              <a:rPr lang="en-GB" dirty="0"/>
              <a:t>Participants will understand where their views on people with protected characteristics come from. </a:t>
            </a:r>
          </a:p>
          <a:p>
            <a:pPr lvl="0"/>
            <a:r>
              <a:rPr lang="en-GB" dirty="0"/>
              <a:t>Participants will be able to understand that perception and reality may not be the same</a:t>
            </a:r>
          </a:p>
          <a:p>
            <a:pPr lvl="0"/>
            <a:r>
              <a:rPr lang="en-GB" dirty="0"/>
              <a:t>Participants may begin to understand how they could improve the service they offer hard to reach groups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F229323-FBD2-C24C-99AF-2B9C82DB30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0440" y="5844988"/>
            <a:ext cx="1448478" cy="840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613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86D0C28-C766-434E-8669-CF32310BC876}"/>
              </a:ext>
            </a:extLst>
          </p:cNvPr>
          <p:cNvSpPr txBox="1"/>
          <p:nvPr/>
        </p:nvSpPr>
        <p:spPr>
          <a:xfrm>
            <a:off x="861390" y="1311965"/>
            <a:ext cx="96210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400" dirty="0"/>
          </a:p>
          <a:p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05815CC-4A05-43D4-86E4-E5D458241D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11553" y="-1609324"/>
            <a:ext cx="15215105" cy="715535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97542CF-375A-D549-BBAE-3E568789EB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0440" y="5844988"/>
            <a:ext cx="1448478" cy="840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428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346D7B7-0B0F-4AE8-90A7-49DDF1E123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5515724"/>
              </p:ext>
            </p:extLst>
          </p:nvPr>
        </p:nvGraphicFramePr>
        <p:xfrm>
          <a:off x="652670" y="742915"/>
          <a:ext cx="10515600" cy="47581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15600">
                  <a:extLst>
                    <a:ext uri="{9D8B030D-6E8A-4147-A177-3AD203B41FA5}">
                      <a16:colId xmlns:a16="http://schemas.microsoft.com/office/drawing/2014/main" val="3665046761"/>
                    </a:ext>
                  </a:extLst>
                </a:gridCol>
              </a:tblGrid>
              <a:tr h="4200146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0" lang="en-GB" altLang="en-US" sz="4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Consider the barriers </a:t>
                      </a:r>
                    </a:p>
                    <a:p>
                      <a:pPr marL="571500" indent="-5715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0" lang="en-GB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Access to services</a:t>
                      </a:r>
                      <a:r>
                        <a:rPr kumimoji="0" lang="en-GB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marL="571500" indent="-5715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3600" dirty="0">
                          <a:effectLst/>
                          <a:latin typeface="+mn-lt"/>
                        </a:rPr>
                        <a:t>Attitudes of others and public perception</a:t>
                      </a:r>
                    </a:p>
                    <a:p>
                      <a:pPr marL="571500" indent="-5715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3600" dirty="0">
                          <a:effectLst/>
                          <a:latin typeface="+mn-lt"/>
                        </a:rPr>
                        <a:t>A discomfort with difference</a:t>
                      </a:r>
                    </a:p>
                    <a:p>
                      <a:pPr marL="571500" indent="-5715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3600" dirty="0">
                          <a:effectLst/>
                          <a:latin typeface="+mn-lt"/>
                        </a:rPr>
                        <a:t>Media portrayal</a:t>
                      </a:r>
                    </a:p>
                    <a:p>
                      <a:pPr marL="571500" indent="-5715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3600" dirty="0">
                          <a:effectLst/>
                          <a:latin typeface="+mn-lt"/>
                        </a:rPr>
                        <a:t>Way of life/cultural practices </a:t>
                      </a:r>
                    </a:p>
                    <a:p>
                      <a:pPr marL="571500" indent="-5715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3600" dirty="0">
                          <a:effectLst/>
                          <a:latin typeface="+mn-lt"/>
                        </a:rPr>
                        <a:t>Financial </a:t>
                      </a:r>
                      <a:endParaRPr lang="en-GB" sz="3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7855011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78D9DA6E-8D3C-CC4D-AB01-23B6F68467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0440" y="5844988"/>
            <a:ext cx="1448478" cy="840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756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E9CB1DA50C2C4998DB6494502870F3" ma:contentTypeVersion="13" ma:contentTypeDescription="Create a new document." ma:contentTypeScope="" ma:versionID="36609c812aafb9ee58d1022f738a6c6a">
  <xsd:schema xmlns:xsd="http://www.w3.org/2001/XMLSchema" xmlns:xs="http://www.w3.org/2001/XMLSchema" xmlns:p="http://schemas.microsoft.com/office/2006/metadata/properties" xmlns:ns3="1922d12e-0993-41ec-8b9e-ac2546f5c25b" xmlns:ns4="2f5db65b-58ee-4eb1-9ef7-368782c2202d" targetNamespace="http://schemas.microsoft.com/office/2006/metadata/properties" ma:root="true" ma:fieldsID="091568f5ef5853d37bb04451e3b65541" ns3:_="" ns4:_="">
    <xsd:import namespace="1922d12e-0993-41ec-8b9e-ac2546f5c25b"/>
    <xsd:import namespace="2f5db65b-58ee-4eb1-9ef7-368782c2202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22d12e-0993-41ec-8b9e-ac2546f5c25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db65b-58ee-4eb1-9ef7-368782c2202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C2D8D6A-DF02-4DAF-961F-696B524A96DC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2f5db65b-58ee-4eb1-9ef7-368782c2202d"/>
    <ds:schemaRef ds:uri="1922d12e-0993-41ec-8b9e-ac2546f5c25b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2BC3976-FB23-4128-8FF4-0F9348436F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22d12e-0993-41ec-8b9e-ac2546f5c25b"/>
    <ds:schemaRef ds:uri="2f5db65b-58ee-4eb1-9ef7-368782c220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C1CD416-6AAF-4A39-A0C7-3032F353A33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83</Words>
  <Application>Microsoft Macintosh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Diversity and Inclusion Learning through reflection</vt:lpstr>
      <vt:lpstr>Diversity and Inclusion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Empathy and Equality Learning through reflection</dc:title>
  <dc:creator>Terri Salt</dc:creator>
  <cp:lastModifiedBy>Tony Pitt</cp:lastModifiedBy>
  <cp:revision>9</cp:revision>
  <dcterms:created xsi:type="dcterms:W3CDTF">2020-07-15T17:45:20Z</dcterms:created>
  <dcterms:modified xsi:type="dcterms:W3CDTF">2021-03-29T10:31:41Z</dcterms:modified>
</cp:coreProperties>
</file>