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85" autoAdjust="0"/>
    <p:restoredTop sz="94660"/>
  </p:normalViewPr>
  <p:slideViewPr>
    <p:cSldViewPr snapToGrid="0">
      <p:cViewPr>
        <p:scale>
          <a:sx n="98" d="100"/>
          <a:sy n="98" d="100"/>
        </p:scale>
        <p:origin x="704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3A1B-0E36-49C2-9AC2-DE21B5BF2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7880F-7249-44AF-8729-E635DB3C46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08A9F-E35E-473B-913E-27330C69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13CA1-3284-4096-95BE-01126A3F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C1FE2-90D8-4641-9C3B-D5AF12981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50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A4C9-6D4C-44CF-A85D-AB338D0F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DACF0-999B-46B9-B250-E8C0FB78C8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32F5F-F67D-4992-BB2C-4905C6B95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57896-C6F8-4AD8-B56A-EDBF69864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18613-0758-47AF-9DF1-F2C9E59E4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2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1BF582-1914-49ED-9B84-4C71825FFB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0598F6-49BA-487D-8A53-E6C7B18C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44AD8-C998-4A77-B2A3-031ADB431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EB8E3-C9FA-468E-9A09-BD96B1F1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55C4B-4C7B-4E37-B349-38F67EF85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2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8845B-E5D9-4A15-984C-B49BE4234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9FEB9-A9EF-4D04-BD63-C100CEF4D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8CDD96-C354-4AAA-AA71-5E16793E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8C12A-A45F-435F-AEAF-A5A6BF2D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E3BA1-4EA7-496D-A280-85BB6DBC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82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E0283-48E0-4726-BAF5-2E1C1B964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18473-BB8C-4768-9962-FF6978D03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C9B78-4CBF-41A0-B1F1-8320915C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898F7-8D96-4743-9231-B36F98AA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6FE65-C395-4D33-9CC2-196E913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4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8956-75BB-41E0-96D3-797F97EF6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27577-88C2-4C45-B864-5964BDD63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1A947C-E46C-46CD-BA37-D30C1F09B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34704-AD33-40E9-9B4C-7E1A4F85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D79B7-4060-4DB9-8DB0-2193299E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35872-CF67-4D9B-A698-A0DA2C14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0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326E-E1AA-4D1B-ACC9-D6FB3A0F0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E61389-9E9E-49F7-BCC5-665673AE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2916E-ED1A-43F9-9B95-098F47FAF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93DED-A4F4-4375-834D-CCB7B0039C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D8946-F478-4831-929B-1FBDFB8BD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4BD2AB-794B-42BE-AF1D-25CCD9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BA0327-4530-45DB-8639-6509C2B2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31AC4-CB07-42B9-8069-4A5FDC0BB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38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40A8-5919-4159-A80A-60A4F3AE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477EE-2816-4DCF-8021-BE141EBA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B989E-A8DE-4DC7-B575-96B2C2D9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228F0-7539-4952-8ACD-BE15207C0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74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A575E1-55AC-49B2-998F-3B4009BE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CDCAB-F0E3-4376-9FD3-8ED29869A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A37E78-2033-4BBD-BE1B-ACA0223D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6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A54A-4D76-459A-9530-F84EE857B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134E-8A83-4DAA-962A-2E8A58AD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C227D-7ED5-4A77-9FEB-D55095678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5E0BC-F983-4DA2-A64F-08EE62CFF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79AE3-B556-4451-94C4-3A552186E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9AE0F-516A-4B42-9310-A7918B71D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7955-F441-4EA7-A80B-9417302DD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CB1D67-B3B8-48F5-ACFB-CFFE15E3C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3FC39E-CE21-4AEA-8498-1425D81BBD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88882-79A5-4FA3-86FE-A8ADB439F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18618-8846-4630-B9AF-7049D216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2B3D8-9BC4-4F93-AA52-B436B2D0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4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289C94-5CF2-4CD4-9BF9-FD64CF82D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3D689-85B1-466A-821B-E033365EB6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89C36-6AF7-4ECC-A703-B6C6BCD927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01198-48E8-479B-BDDA-D1C800C3F3D2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A962-7004-44AF-BE17-1B0281500A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B4D1F-24FD-4E03-8034-43697FECCD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EF91A-7777-4A90-9DDA-36E55E7118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76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A3B7C88-E930-CF4A-88F0-4751D9A2F92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79BD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464499-DF09-D84F-BC01-B4677A3D69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419" y="4429919"/>
            <a:ext cx="3594581" cy="20848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97C954D-F9C6-4431-B5EF-643A0D89E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4040" y="457345"/>
            <a:ext cx="9103920" cy="2631102"/>
          </a:xfrm>
        </p:spPr>
        <p:txBody>
          <a:bodyPr>
            <a:noAutofit/>
          </a:bodyPr>
          <a:lstStyle/>
          <a:p>
            <a:pPr algn="l"/>
            <a:r>
              <a:rPr lang="en-GB" sz="8800" b="1" dirty="0">
                <a:solidFill>
                  <a:schemeClr val="bg1"/>
                </a:solidFill>
              </a:rPr>
              <a:t>Avoidable mortality</a:t>
            </a:r>
            <a:br>
              <a:rPr lang="en-GB" sz="7200" b="1" dirty="0">
                <a:solidFill>
                  <a:schemeClr val="bg1"/>
                </a:solidFill>
              </a:rPr>
            </a:br>
            <a:r>
              <a:rPr lang="en-GB" sz="4800" b="1" dirty="0">
                <a:solidFill>
                  <a:schemeClr val="bg1"/>
                </a:solidFill>
              </a:rPr>
              <a:t>Learning through reflection</a:t>
            </a:r>
            <a:endParaRPr lang="en-GB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4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AB791-9050-4E04-8691-EB2F1738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5972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/>
              <a:t>Avoidable mortality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5D7EE-BF77-4E6D-B131-B39F4AB77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9631" y="1614543"/>
            <a:ext cx="8292737" cy="3675915"/>
          </a:xfrm>
        </p:spPr>
        <p:txBody>
          <a:bodyPr/>
          <a:lstStyle/>
          <a:p>
            <a:pPr marL="0" lvl="0" indent="0">
              <a:buNone/>
            </a:pPr>
            <a:r>
              <a:rPr lang="en-GB" sz="4000" dirty="0"/>
              <a:t>Learning Objectives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recognise how the care they provide can reduce avoidable mortality.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will be able to consider what steps they can take to reduce avoidable mortality in their area of the service.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9C64F0-85E3-7341-BA4F-A23AD46A2F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613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F91AE-BEA7-42E0-A322-93E09CAEC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5656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/>
              <a:t>Avoidable mortality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7A03D-EBC4-412D-937C-2B8B7C403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1232" y="2004197"/>
            <a:ext cx="6853031" cy="23196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500" b="0" i="0" dirty="0">
                <a:effectLst/>
              </a:rPr>
              <a:t>Deaths from causes considered avoidable given timely and effective health care or public health interventions.</a:t>
            </a:r>
            <a:endParaRPr lang="en-US" dirty="0">
              <a:latin typeface="Open Sans"/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D187AA-A1C0-7644-B9F6-C372FBA36B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87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73890-9A8E-4845-BE66-088CFC819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1743" y="510017"/>
            <a:ext cx="8008514" cy="594303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6300" b="1" dirty="0">
                <a:latin typeface="+mj-lt"/>
              </a:rPr>
              <a:t>The following terms apply </a:t>
            </a:r>
            <a:br>
              <a:rPr lang="en-US" sz="6300" b="1" dirty="0">
                <a:latin typeface="+mj-lt"/>
              </a:rPr>
            </a:br>
            <a:r>
              <a:rPr lang="en-US" sz="6300" b="1" dirty="0">
                <a:latin typeface="+mj-lt"/>
              </a:rPr>
              <a:t>to avoidable deaths</a:t>
            </a:r>
          </a:p>
          <a:p>
            <a:pPr marL="0" indent="0">
              <a:buNone/>
            </a:pPr>
            <a:endParaRPr lang="en-US" sz="3600" dirty="0">
              <a:latin typeface="Open Sans"/>
            </a:endParaRPr>
          </a:p>
          <a:p>
            <a:pPr algn="l">
              <a:lnSpc>
                <a:spcPct val="120000"/>
              </a:lnSpc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323132"/>
                </a:solidFill>
                <a:effectLst/>
              </a:rPr>
              <a:t>preventable mortality – deaths that can be mainly avoided through effective public health and primary prevention interventions</a:t>
            </a:r>
          </a:p>
          <a:p>
            <a:pPr algn="l">
              <a:lnSpc>
                <a:spcPct val="120000"/>
              </a:lnSpc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323132"/>
                </a:solidFill>
                <a:effectLst/>
              </a:rPr>
              <a:t>treatable mortality – deaths that can be mainly avoided through timely and effective healthcare interventions, including secondary prevention and treatment</a:t>
            </a:r>
          </a:p>
          <a:p>
            <a:pPr algn="l">
              <a:lnSpc>
                <a:spcPct val="120000"/>
              </a:lnSpc>
              <a:spcAft>
                <a:spcPts val="150"/>
              </a:spcAft>
              <a:buFont typeface="Arial" panose="020B0604020202020204" pitchFamily="34" charset="0"/>
              <a:buChar char="•"/>
            </a:pPr>
            <a:r>
              <a:rPr lang="en-US" sz="4000" b="0" i="0" dirty="0">
                <a:solidFill>
                  <a:srgbClr val="323132"/>
                </a:solidFill>
                <a:effectLst/>
              </a:rPr>
              <a:t>avoidable mortality – deaths defined as either preventable or treatable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4F11CA-451E-9543-9CAE-36C4B8A2DE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20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77E8E-E33B-4F21-9443-36871C6E1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621" y="1612077"/>
            <a:ext cx="8242757" cy="339099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800" b="0" i="0" dirty="0">
                <a:solidFill>
                  <a:srgbClr val="323132"/>
                </a:solidFill>
                <a:effectLst/>
                <a:latin typeface="Open Sans"/>
              </a:rPr>
              <a:t>In 2018, approximately 22% of all deaths in the UK were considered avoidable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4400" b="0" i="0" dirty="0">
                <a:solidFill>
                  <a:srgbClr val="323132"/>
                </a:solidFill>
                <a:effectLst/>
                <a:latin typeface="Open Sans"/>
              </a:rPr>
              <a:t> (138,293 deaths out of 616,014)</a:t>
            </a:r>
            <a:endParaRPr lang="en-GB" sz="4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E03759-7FCA-3D45-84BB-CA0A2D6DBD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0440" y="5844988"/>
            <a:ext cx="1448478" cy="840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6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3" ma:contentTypeDescription="Create a new document." ma:contentTypeScope="" ma:versionID="36609c812aafb9ee58d1022f738a6c6a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091568f5ef5853d37bb04451e3b65541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2D8D6A-DF02-4DAF-961F-696B524A96D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2f5db65b-58ee-4eb1-9ef7-368782c2202d"/>
    <ds:schemaRef ds:uri="1922d12e-0993-41ec-8b9e-ac2546f5c25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C1CD416-6AAF-4A39-A0C7-3032F353A3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BC3976-FB23-4128-8FF4-0F9348436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142</Words>
  <Application>Microsoft Macintosh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Symbol</vt:lpstr>
      <vt:lpstr>Office Theme</vt:lpstr>
      <vt:lpstr>Avoidable mortality Learning through reflection</vt:lpstr>
      <vt:lpstr>Avoidable mortality</vt:lpstr>
      <vt:lpstr>Avoidable mortality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Impressions Learning through reflection</dc:title>
  <dc:creator>Salt, Terri</dc:creator>
  <cp:lastModifiedBy>Tony Pitt</cp:lastModifiedBy>
  <cp:revision>6</cp:revision>
  <dcterms:created xsi:type="dcterms:W3CDTF">2020-07-10T14:41:34Z</dcterms:created>
  <dcterms:modified xsi:type="dcterms:W3CDTF">2021-03-29T10:46:09Z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0x010100F3E9CB1DA50C2C4998DB6494502870F3</vt:lpwstr>
  </property>
</Properties>
</file>