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9" r:id="rId7"/>
    <p:sldId id="261" r:id="rId8"/>
    <p:sldId id="260"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124" d="100"/>
          <a:sy n="124" d="100"/>
        </p:scale>
        <p:origin x="26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73A1B-0E36-49C2-9AC2-DE21B5BF2B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487880F-7249-44AF-8729-E635DB3C46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F208A9F-E35E-473B-913E-27330C69227B}"/>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51A13CA1-3284-4096-95BE-01126A3FE5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6C1FE2-90D8-4641-9C3B-D5AF12981F85}"/>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423065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9A4C9-6D4C-44CF-A85D-AB338D0FE42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7DACF0-999B-46B9-B250-E8C0FB78C8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332F5F-F67D-4992-BB2C-4905C6B953A6}"/>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48857896-C6F8-4AD8-B56A-EDBF69864E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18613-0758-47AF-9DF1-F2C9E59E4DD6}"/>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294762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1BF582-1914-49ED-9B84-4C71825FFB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0598F6-49BA-487D-8A53-E6C7B18C80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C44AD8-C998-4A77-B2A3-031ADB431419}"/>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E85EB8E3-C9FA-468E-9A09-BD96B1F173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D55C4B-4C7B-4E37-B349-38F67EF8511D}"/>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587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8845B-E5D9-4A15-984C-B49BE4234B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09FEB9-A9EF-4D04-BD63-C100CEF4D2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8CDD96-C354-4AAA-AA71-5E16793E3386}"/>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2038C12A-A45F-435F-AEAF-A5A6BF2DF8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BE3BA1-4EA7-496D-A280-85BB6DBCE5F3}"/>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54282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0283-48E0-4726-BAF5-2E1C1B9644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818473-BB8C-4768-9962-FF6978D035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2C9B78-4CBF-41A0-B1F1-8320915C8136}"/>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4AD898F7-8D96-4743-9231-B36F98AA47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16FE65-C395-4D33-9CC2-196E913FF4FA}"/>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9464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D8956-75BB-41E0-96D3-797F97EF6F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027577-88C2-4C45-B864-5964BDD63E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1A947C-E46C-46CD-BA37-D30C1F09BA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DB34704-AD33-40E9-9B4C-7E1A4F8526E2}"/>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6" name="Footer Placeholder 5">
            <a:extLst>
              <a:ext uri="{FF2B5EF4-FFF2-40B4-BE49-F238E27FC236}">
                <a16:creationId xmlns:a16="http://schemas.microsoft.com/office/drawing/2014/main" id="{3B2D79B7-4060-4DB9-8DB0-2193299EAF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A35872-CF67-4D9B-A698-A0DA2C142614}"/>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82420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8326E-E1AA-4D1B-ACC9-D6FB3A0F0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E61389-9E9E-49F7-BCC5-665673AE25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12916E-ED1A-43F9-9B95-098F47FAFA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C893DED-A4F4-4375-834D-CCB7B0039C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4D8946-F478-4831-929B-1FBDFB8BDB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4BD2AB-794B-42BE-AF1D-25CCD9B8FAEB}"/>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8" name="Footer Placeholder 7">
            <a:extLst>
              <a:ext uri="{FF2B5EF4-FFF2-40B4-BE49-F238E27FC236}">
                <a16:creationId xmlns:a16="http://schemas.microsoft.com/office/drawing/2014/main" id="{D3BA0327-4530-45DB-8639-6509C2B239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031AC4-CB07-42B9-8069-4A5FDC0BB9B3}"/>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658385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40A8-5919-4159-A80A-60A4F3AE82D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9C477EE-2816-4DCF-8021-BE141EBAE790}"/>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4" name="Footer Placeholder 3">
            <a:extLst>
              <a:ext uri="{FF2B5EF4-FFF2-40B4-BE49-F238E27FC236}">
                <a16:creationId xmlns:a16="http://schemas.microsoft.com/office/drawing/2014/main" id="{5CBB989E-A8DE-4DC7-B575-96B2C2D9569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F228F0-7539-4952-8ACD-BE15207C0121}"/>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1909743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A575E1-55AC-49B2-998F-3B4009BE4925}"/>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3" name="Footer Placeholder 2">
            <a:extLst>
              <a:ext uri="{FF2B5EF4-FFF2-40B4-BE49-F238E27FC236}">
                <a16:creationId xmlns:a16="http://schemas.microsoft.com/office/drawing/2014/main" id="{69DCDCAB-F0E3-4376-9FD3-8ED29869A7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AA37E78-2033-4BBD-BE1B-ACA0223D12EA}"/>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84706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EA54A-4D76-459A-9530-F84EE857BD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D08134E-8A83-4DAA-962A-2E8A58AD15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EAC227D-7ED5-4A77-9FEB-D550956788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25E0BC-F983-4DA2-A64F-08EE62CFFCB7}"/>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6" name="Footer Placeholder 5">
            <a:extLst>
              <a:ext uri="{FF2B5EF4-FFF2-40B4-BE49-F238E27FC236}">
                <a16:creationId xmlns:a16="http://schemas.microsoft.com/office/drawing/2014/main" id="{49C79AE3-B556-4451-94C4-3A552186E1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09AE0F-516A-4B42-9310-A7918B71D04F}"/>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2392636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37955-F441-4EA7-A80B-9417302DD0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5CB1D67-B3B8-48F5-ACFB-CFFE15E3CE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23FC39E-CE21-4AEA-8498-1425D81BBD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188882-79A5-4FA3-86FE-A8ADB439FAC5}"/>
              </a:ext>
            </a:extLst>
          </p:cNvPr>
          <p:cNvSpPr>
            <a:spLocks noGrp="1"/>
          </p:cNvSpPr>
          <p:nvPr>
            <p:ph type="dt" sz="half" idx="10"/>
          </p:nvPr>
        </p:nvSpPr>
        <p:spPr/>
        <p:txBody>
          <a:bodyPr/>
          <a:lstStyle/>
          <a:p>
            <a:fld id="{B1F01198-48E8-479B-BDDA-D1C800C3F3D2}" type="datetimeFigureOut">
              <a:rPr lang="en-GB" smtClean="0"/>
              <a:t>29/03/2021</a:t>
            </a:fld>
            <a:endParaRPr lang="en-GB"/>
          </a:p>
        </p:txBody>
      </p:sp>
      <p:sp>
        <p:nvSpPr>
          <p:cNvPr id="6" name="Footer Placeholder 5">
            <a:extLst>
              <a:ext uri="{FF2B5EF4-FFF2-40B4-BE49-F238E27FC236}">
                <a16:creationId xmlns:a16="http://schemas.microsoft.com/office/drawing/2014/main" id="{1EE18618-8846-4630-B9AF-7049D2167A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62B3D8-9BC4-4F93-AA52-B436B2D01771}"/>
              </a:ext>
            </a:extLst>
          </p:cNvPr>
          <p:cNvSpPr>
            <a:spLocks noGrp="1"/>
          </p:cNvSpPr>
          <p:nvPr>
            <p:ph type="sldNum" sz="quarter" idx="12"/>
          </p:nvPr>
        </p:nvSpPr>
        <p:spPr/>
        <p:txBody>
          <a:bodyPr/>
          <a:lstStyle/>
          <a:p>
            <a:fld id="{C1FEF91A-7777-4A90-9DDA-36E55E71181A}" type="slidenum">
              <a:rPr lang="en-GB" smtClean="0"/>
              <a:t>‹#›</a:t>
            </a:fld>
            <a:endParaRPr lang="en-GB"/>
          </a:p>
        </p:txBody>
      </p:sp>
    </p:spTree>
    <p:extLst>
      <p:ext uri="{BB962C8B-B14F-4D97-AF65-F5344CB8AC3E}">
        <p14:creationId xmlns:p14="http://schemas.microsoft.com/office/powerpoint/2010/main" val="210542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289C94-5CF2-4CD4-9BF9-FD64CF82DB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93D689-85B1-466A-821B-E033365EB6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789C36-6AF7-4ECC-A703-B6C6BCD927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01198-48E8-479B-BDDA-D1C800C3F3D2}" type="datetimeFigureOut">
              <a:rPr lang="en-GB" smtClean="0"/>
              <a:t>29/03/2021</a:t>
            </a:fld>
            <a:endParaRPr lang="en-GB"/>
          </a:p>
        </p:txBody>
      </p:sp>
      <p:sp>
        <p:nvSpPr>
          <p:cNvPr id="5" name="Footer Placeholder 4">
            <a:extLst>
              <a:ext uri="{FF2B5EF4-FFF2-40B4-BE49-F238E27FC236}">
                <a16:creationId xmlns:a16="http://schemas.microsoft.com/office/drawing/2014/main" id="{5269A962-7004-44AF-BE17-1B0281500A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78B4D1F-24FD-4E03-8034-43697FECC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EF91A-7777-4A90-9DDA-36E55E71181A}" type="slidenum">
              <a:rPr lang="en-GB" smtClean="0"/>
              <a:t>‹#›</a:t>
            </a:fld>
            <a:endParaRPr lang="en-GB"/>
          </a:p>
        </p:txBody>
      </p:sp>
    </p:spTree>
    <p:extLst>
      <p:ext uri="{BB962C8B-B14F-4D97-AF65-F5344CB8AC3E}">
        <p14:creationId xmlns:p14="http://schemas.microsoft.com/office/powerpoint/2010/main" val="3066763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544EAFD-05FB-2E4E-9D20-F4AFE0B2E8F9}"/>
              </a:ext>
            </a:extLst>
          </p:cNvPr>
          <p:cNvSpPr/>
          <p:nvPr/>
        </p:nvSpPr>
        <p:spPr>
          <a:xfrm>
            <a:off x="0" y="0"/>
            <a:ext cx="12192000" cy="6858000"/>
          </a:xfrm>
          <a:prstGeom prst="rect">
            <a:avLst/>
          </a:prstGeom>
          <a:solidFill>
            <a:srgbClr val="B79BD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E3B57DFE-0792-E641-BEAD-3FA97EE855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3419" y="4429919"/>
            <a:ext cx="3594581" cy="2084857"/>
          </a:xfrm>
          <a:prstGeom prst="rect">
            <a:avLst/>
          </a:prstGeom>
        </p:spPr>
      </p:pic>
      <p:sp>
        <p:nvSpPr>
          <p:cNvPr id="2" name="Title 1">
            <a:extLst>
              <a:ext uri="{FF2B5EF4-FFF2-40B4-BE49-F238E27FC236}">
                <a16:creationId xmlns:a16="http://schemas.microsoft.com/office/drawing/2014/main" id="{297C954D-F9C6-4431-B5EF-643A0D89E054}"/>
              </a:ext>
            </a:extLst>
          </p:cNvPr>
          <p:cNvSpPr>
            <a:spLocks noGrp="1"/>
          </p:cNvSpPr>
          <p:nvPr>
            <p:ph type="ctrTitle"/>
          </p:nvPr>
        </p:nvSpPr>
        <p:spPr>
          <a:xfrm>
            <a:off x="2638388" y="568169"/>
            <a:ext cx="6915223" cy="2523152"/>
          </a:xfrm>
        </p:spPr>
        <p:txBody>
          <a:bodyPr>
            <a:noAutofit/>
          </a:bodyPr>
          <a:lstStyle/>
          <a:p>
            <a:pPr algn="l"/>
            <a:br>
              <a:rPr lang="en-GB"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GB" sz="8800" b="1" kern="0" dirty="0">
                <a:solidFill>
                  <a:schemeClr val="bg1"/>
                </a:solidFill>
                <a:ea typeface="Times New Roman" panose="02020603050405020304" pitchFamily="18" charset="0"/>
                <a:cs typeface="Times New Roman" panose="02020603050405020304" pitchFamily="18" charset="0"/>
              </a:rPr>
              <a:t>Consent</a:t>
            </a:r>
            <a:br>
              <a:rPr lang="en-GB" sz="7200" b="1" dirty="0">
                <a:solidFill>
                  <a:schemeClr val="bg1"/>
                </a:solidFill>
              </a:rPr>
            </a:br>
            <a:r>
              <a:rPr lang="en-GB" sz="4800" b="1" dirty="0">
                <a:solidFill>
                  <a:schemeClr val="bg1"/>
                </a:solidFill>
              </a:rPr>
              <a:t>Learning through reflection</a:t>
            </a:r>
            <a:endParaRPr lang="en-GB" sz="7200" b="1" dirty="0">
              <a:solidFill>
                <a:schemeClr val="bg1"/>
              </a:solidFill>
            </a:endParaRPr>
          </a:p>
        </p:txBody>
      </p:sp>
    </p:spTree>
    <p:extLst>
      <p:ext uri="{BB962C8B-B14F-4D97-AF65-F5344CB8AC3E}">
        <p14:creationId xmlns:p14="http://schemas.microsoft.com/office/powerpoint/2010/main" val="180974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AB791-9050-4E04-8691-EB2F1738B0DD}"/>
              </a:ext>
            </a:extLst>
          </p:cNvPr>
          <p:cNvSpPr>
            <a:spLocks noGrp="1"/>
          </p:cNvSpPr>
          <p:nvPr>
            <p:ph type="title"/>
          </p:nvPr>
        </p:nvSpPr>
        <p:spPr>
          <a:xfrm>
            <a:off x="838200" y="365126"/>
            <a:ext cx="10515600" cy="1035972"/>
          </a:xfrm>
        </p:spPr>
        <p:txBody>
          <a:bodyPr/>
          <a:lstStyle/>
          <a:p>
            <a:pPr algn="ctr"/>
            <a:r>
              <a:rPr lang="en-GB" b="1" dirty="0"/>
              <a:t>Consent </a:t>
            </a:r>
            <a:endParaRPr lang="en-GB" dirty="0"/>
          </a:p>
        </p:txBody>
      </p:sp>
      <p:sp>
        <p:nvSpPr>
          <p:cNvPr id="3" name="Content Placeholder 2">
            <a:extLst>
              <a:ext uri="{FF2B5EF4-FFF2-40B4-BE49-F238E27FC236}">
                <a16:creationId xmlns:a16="http://schemas.microsoft.com/office/drawing/2014/main" id="{7205D7EE-BF77-4E6D-B131-B39F4AB77F8B}"/>
              </a:ext>
            </a:extLst>
          </p:cNvPr>
          <p:cNvSpPr>
            <a:spLocks noGrp="1"/>
          </p:cNvSpPr>
          <p:nvPr>
            <p:ph idx="1"/>
          </p:nvPr>
        </p:nvSpPr>
        <p:spPr>
          <a:xfrm>
            <a:off x="1881455" y="1401098"/>
            <a:ext cx="8156397" cy="4680002"/>
          </a:xfrm>
        </p:spPr>
        <p:txBody>
          <a:bodyPr>
            <a:normAutofit/>
          </a:bodyPr>
          <a:lstStyle/>
          <a:p>
            <a:pPr marL="0" lvl="0" indent="0">
              <a:buNone/>
            </a:pPr>
            <a:r>
              <a:rPr lang="en-GB" b="1" dirty="0"/>
              <a:t>Learning Objectives </a:t>
            </a:r>
          </a:p>
          <a:p>
            <a:pPr marL="342900" lvl="0" indent="-342900">
              <a:lnSpc>
                <a:spcPct val="107000"/>
              </a:lnSpc>
              <a:buFont typeface="Symbol" panose="05050102010706020507" pitchFamily="18" charset="2"/>
              <a:buChar char=""/>
            </a:pPr>
            <a:r>
              <a:rPr lang="en-US" dirty="0">
                <a:effectLst/>
                <a:ea typeface="Calibri" panose="020F0502020204030204" pitchFamily="34" charset="0"/>
                <a:cs typeface="Times New Roman" panose="02020603050405020304" pitchFamily="18" charset="0"/>
              </a:rPr>
              <a:t>Participants will have an improved understanding of how consent must be decision specific </a:t>
            </a:r>
          </a:p>
          <a:p>
            <a:pPr marL="342900" lvl="0" indent="-342900">
              <a:lnSpc>
                <a:spcPct val="107000"/>
              </a:lnSpc>
              <a:buFont typeface="Symbol" panose="05050102010706020507" pitchFamily="18" charset="2"/>
              <a:buChar char=""/>
            </a:pPr>
            <a:r>
              <a:rPr lang="en-US" dirty="0">
                <a:effectLst/>
                <a:ea typeface="Calibri" panose="020F0502020204030204" pitchFamily="34" charset="0"/>
                <a:cs typeface="Times New Roman" panose="02020603050405020304" pitchFamily="18" charset="0"/>
              </a:rPr>
              <a:t>Participants will be able to consider how they assess capacity to consent and whether this is decision specific in practice. </a:t>
            </a:r>
          </a:p>
          <a:p>
            <a:pPr marL="342900" lvl="0" indent="-342900">
              <a:lnSpc>
                <a:spcPct val="107000"/>
              </a:lnSpc>
              <a:buFont typeface="Symbol" panose="05050102010706020507" pitchFamily="18" charset="2"/>
              <a:buChar char=""/>
            </a:pPr>
            <a:r>
              <a:rPr lang="en-US" dirty="0">
                <a:effectLst/>
                <a:ea typeface="Calibri" panose="020F0502020204030204" pitchFamily="34" charset="0"/>
                <a:cs typeface="Times New Roman" panose="02020603050405020304" pitchFamily="18" charset="0"/>
              </a:rPr>
              <a:t>Participants will be able to consider ways they may improve the way they obtain informed consent. </a:t>
            </a:r>
          </a:p>
        </p:txBody>
      </p:sp>
      <p:pic>
        <p:nvPicPr>
          <p:cNvPr id="4" name="Picture 3">
            <a:extLst>
              <a:ext uri="{FF2B5EF4-FFF2-40B4-BE49-F238E27FC236}">
                <a16:creationId xmlns:a16="http://schemas.microsoft.com/office/drawing/2014/main" id="{64C5061A-9364-8A44-9EF5-D242CACD8E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0440" y="5844988"/>
            <a:ext cx="1448478" cy="840117"/>
          </a:xfrm>
          <a:prstGeom prst="rect">
            <a:avLst/>
          </a:prstGeom>
        </p:spPr>
      </p:pic>
    </p:spTree>
    <p:extLst>
      <p:ext uri="{BB962C8B-B14F-4D97-AF65-F5344CB8AC3E}">
        <p14:creationId xmlns:p14="http://schemas.microsoft.com/office/powerpoint/2010/main" val="493613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12D8B-AF3A-4259-A5A9-3242906D445F}"/>
              </a:ext>
            </a:extLst>
          </p:cNvPr>
          <p:cNvSpPr>
            <a:spLocks noGrp="1"/>
          </p:cNvSpPr>
          <p:nvPr>
            <p:ph type="title"/>
          </p:nvPr>
        </p:nvSpPr>
        <p:spPr/>
        <p:txBody>
          <a:bodyPr>
            <a:normAutofit/>
          </a:bodyPr>
          <a:lstStyle/>
          <a:p>
            <a:pPr algn="ctr"/>
            <a:r>
              <a:rPr lang="en-GB" sz="4800" b="1" dirty="0"/>
              <a:t>Who can consent?</a:t>
            </a:r>
          </a:p>
        </p:txBody>
      </p:sp>
      <p:sp>
        <p:nvSpPr>
          <p:cNvPr id="3" name="Content Placeholder 2">
            <a:extLst>
              <a:ext uri="{FF2B5EF4-FFF2-40B4-BE49-F238E27FC236}">
                <a16:creationId xmlns:a16="http://schemas.microsoft.com/office/drawing/2014/main" id="{9319B7D9-2560-4D85-B5DF-9F7A0EF76F91}"/>
              </a:ext>
            </a:extLst>
          </p:cNvPr>
          <p:cNvSpPr>
            <a:spLocks noGrp="1"/>
          </p:cNvSpPr>
          <p:nvPr>
            <p:ph idx="1"/>
          </p:nvPr>
        </p:nvSpPr>
        <p:spPr>
          <a:xfrm>
            <a:off x="838200" y="2352782"/>
            <a:ext cx="10515600" cy="2280863"/>
          </a:xfrm>
        </p:spPr>
        <p:txBody>
          <a:bodyPr>
            <a:normAutofit/>
          </a:bodyPr>
          <a:lstStyle/>
          <a:p>
            <a:pPr marL="0" indent="0" algn="ctr">
              <a:buNone/>
            </a:pPr>
            <a:r>
              <a:rPr lang="en-GB" sz="4000" dirty="0"/>
              <a:t>Julia, a sixteen-year-old wanting contraception. </a:t>
            </a:r>
          </a:p>
          <a:p>
            <a:pPr marL="0" indent="0" algn="ctr">
              <a:buNone/>
            </a:pPr>
            <a:r>
              <a:rPr lang="en-GB" sz="4000" dirty="0"/>
              <a:t>She attends a residential special school for children with learning disabilities. </a:t>
            </a:r>
          </a:p>
        </p:txBody>
      </p:sp>
      <p:pic>
        <p:nvPicPr>
          <p:cNvPr id="4" name="Picture 3">
            <a:extLst>
              <a:ext uri="{FF2B5EF4-FFF2-40B4-BE49-F238E27FC236}">
                <a16:creationId xmlns:a16="http://schemas.microsoft.com/office/drawing/2014/main" id="{EBEEF827-CB1B-9741-8FC8-BAC1B267C6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0440" y="5844988"/>
            <a:ext cx="1448478" cy="840117"/>
          </a:xfrm>
          <a:prstGeom prst="rect">
            <a:avLst/>
          </a:prstGeom>
        </p:spPr>
      </p:pic>
    </p:spTree>
    <p:extLst>
      <p:ext uri="{BB962C8B-B14F-4D97-AF65-F5344CB8AC3E}">
        <p14:creationId xmlns:p14="http://schemas.microsoft.com/office/powerpoint/2010/main" val="1345127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13DE6-C9B7-4C6F-AD5F-69986DF4292E}"/>
              </a:ext>
            </a:extLst>
          </p:cNvPr>
          <p:cNvSpPr>
            <a:spLocks noGrp="1"/>
          </p:cNvSpPr>
          <p:nvPr>
            <p:ph type="title"/>
          </p:nvPr>
        </p:nvSpPr>
        <p:spPr/>
        <p:txBody>
          <a:bodyPr>
            <a:normAutofit/>
          </a:bodyPr>
          <a:lstStyle/>
          <a:p>
            <a:pPr algn="ctr"/>
            <a:r>
              <a:rPr lang="en-GB" sz="5400" b="1" dirty="0"/>
              <a:t>Who can consent?</a:t>
            </a:r>
          </a:p>
        </p:txBody>
      </p:sp>
      <p:sp>
        <p:nvSpPr>
          <p:cNvPr id="3" name="Content Placeholder 2">
            <a:extLst>
              <a:ext uri="{FF2B5EF4-FFF2-40B4-BE49-F238E27FC236}">
                <a16:creationId xmlns:a16="http://schemas.microsoft.com/office/drawing/2014/main" id="{FBC34D71-8F07-4DE2-A882-3C6CC2E62E2D}"/>
              </a:ext>
            </a:extLst>
          </p:cNvPr>
          <p:cNvSpPr>
            <a:spLocks noGrp="1"/>
          </p:cNvSpPr>
          <p:nvPr>
            <p:ph idx="1"/>
          </p:nvPr>
        </p:nvSpPr>
        <p:spPr>
          <a:xfrm>
            <a:off x="1320871" y="2199651"/>
            <a:ext cx="9550257" cy="2999073"/>
          </a:xfrm>
        </p:spPr>
        <p:txBody>
          <a:bodyPr>
            <a:normAutofit/>
          </a:bodyPr>
          <a:lstStyle/>
          <a:p>
            <a:pPr marL="0" indent="0" algn="ctr">
              <a:buNone/>
            </a:pPr>
            <a:r>
              <a:rPr lang="en-GB" sz="4400" dirty="0"/>
              <a:t>Mrs Jackson, an 82 year old with vascular dementia needs surgery for a broken wrist.  She lives with her husband who provides most of her day to day care. </a:t>
            </a:r>
          </a:p>
        </p:txBody>
      </p:sp>
      <p:pic>
        <p:nvPicPr>
          <p:cNvPr id="4" name="Picture 3">
            <a:extLst>
              <a:ext uri="{FF2B5EF4-FFF2-40B4-BE49-F238E27FC236}">
                <a16:creationId xmlns:a16="http://schemas.microsoft.com/office/drawing/2014/main" id="{3AAACCBB-02D7-A141-B12F-AFB9AB63AD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0440" y="5844988"/>
            <a:ext cx="1448478" cy="840117"/>
          </a:xfrm>
          <a:prstGeom prst="rect">
            <a:avLst/>
          </a:prstGeom>
        </p:spPr>
      </p:pic>
    </p:spTree>
    <p:extLst>
      <p:ext uri="{BB962C8B-B14F-4D97-AF65-F5344CB8AC3E}">
        <p14:creationId xmlns:p14="http://schemas.microsoft.com/office/powerpoint/2010/main" val="297427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E3E74-EA45-435C-B95D-5787856F850F}"/>
              </a:ext>
            </a:extLst>
          </p:cNvPr>
          <p:cNvSpPr>
            <a:spLocks noGrp="1"/>
          </p:cNvSpPr>
          <p:nvPr>
            <p:ph type="title"/>
          </p:nvPr>
        </p:nvSpPr>
        <p:spPr/>
        <p:txBody>
          <a:bodyPr>
            <a:normAutofit/>
          </a:bodyPr>
          <a:lstStyle/>
          <a:p>
            <a:pPr algn="ctr"/>
            <a:r>
              <a:rPr lang="en-GB" sz="5400" b="1" dirty="0"/>
              <a:t>Who can consent?</a:t>
            </a:r>
          </a:p>
        </p:txBody>
      </p:sp>
      <p:sp>
        <p:nvSpPr>
          <p:cNvPr id="3" name="Content Placeholder 2">
            <a:extLst>
              <a:ext uri="{FF2B5EF4-FFF2-40B4-BE49-F238E27FC236}">
                <a16:creationId xmlns:a16="http://schemas.microsoft.com/office/drawing/2014/main" id="{56F8C29E-F261-4BC6-ACD6-CF5CAC01C90C}"/>
              </a:ext>
            </a:extLst>
          </p:cNvPr>
          <p:cNvSpPr>
            <a:spLocks noGrp="1"/>
          </p:cNvSpPr>
          <p:nvPr>
            <p:ph idx="1"/>
          </p:nvPr>
        </p:nvSpPr>
        <p:spPr>
          <a:xfrm>
            <a:off x="2415710" y="2122594"/>
            <a:ext cx="7360579" cy="2612811"/>
          </a:xfrm>
        </p:spPr>
        <p:txBody>
          <a:bodyPr>
            <a:normAutofit/>
          </a:bodyPr>
          <a:lstStyle/>
          <a:p>
            <a:pPr marL="0" indent="0" algn="ctr">
              <a:buNone/>
            </a:pPr>
            <a:r>
              <a:rPr lang="en-GB" sz="4400" dirty="0"/>
              <a:t>Mr Bowden, an 87 year-old, who is a bit forgetful, wants to give his car to his carer. </a:t>
            </a:r>
          </a:p>
        </p:txBody>
      </p:sp>
      <p:pic>
        <p:nvPicPr>
          <p:cNvPr id="4" name="Picture 3">
            <a:extLst>
              <a:ext uri="{FF2B5EF4-FFF2-40B4-BE49-F238E27FC236}">
                <a16:creationId xmlns:a16="http://schemas.microsoft.com/office/drawing/2014/main" id="{92ED3658-690E-EA4B-93DD-F3BCB45FB5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0440" y="5844988"/>
            <a:ext cx="1448478" cy="840117"/>
          </a:xfrm>
          <a:prstGeom prst="rect">
            <a:avLst/>
          </a:prstGeom>
        </p:spPr>
      </p:pic>
    </p:spTree>
    <p:extLst>
      <p:ext uri="{BB962C8B-B14F-4D97-AF65-F5344CB8AC3E}">
        <p14:creationId xmlns:p14="http://schemas.microsoft.com/office/powerpoint/2010/main" val="1204430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6DECD1-13CA-4764-BCD6-7F92DB9D2978}"/>
              </a:ext>
            </a:extLst>
          </p:cNvPr>
          <p:cNvSpPr>
            <a:spLocks noGrp="1"/>
          </p:cNvSpPr>
          <p:nvPr>
            <p:ph idx="1"/>
          </p:nvPr>
        </p:nvSpPr>
        <p:spPr>
          <a:xfrm>
            <a:off x="1231187" y="2144124"/>
            <a:ext cx="9729626" cy="2818294"/>
          </a:xfrm>
        </p:spPr>
        <p:txBody>
          <a:bodyPr>
            <a:noAutofit/>
          </a:bodyPr>
          <a:lstStyle/>
          <a:p>
            <a:pPr marL="0" indent="0" algn="ctr">
              <a:buNone/>
            </a:pPr>
            <a:r>
              <a:rPr lang="en-GB" sz="4400" dirty="0"/>
              <a:t>Carrie gave birth eight days ago and is struggling to cope because of very severe postnatal depression.  She lives with her husband the babies father, who wants her admitted to keep her and the baby safe. </a:t>
            </a:r>
          </a:p>
        </p:txBody>
      </p:sp>
      <p:sp>
        <p:nvSpPr>
          <p:cNvPr id="6" name="Title 1">
            <a:extLst>
              <a:ext uri="{FF2B5EF4-FFF2-40B4-BE49-F238E27FC236}">
                <a16:creationId xmlns:a16="http://schemas.microsoft.com/office/drawing/2014/main" id="{939B8E96-7D8B-554A-A5EC-8BF6B0799F6C}"/>
              </a:ext>
            </a:extLst>
          </p:cNvPr>
          <p:cNvSpPr>
            <a:spLocks noGrp="1"/>
          </p:cNvSpPr>
          <p:nvPr>
            <p:ph type="title"/>
          </p:nvPr>
        </p:nvSpPr>
        <p:spPr>
          <a:xfrm>
            <a:off x="838200" y="365125"/>
            <a:ext cx="10515600" cy="1325563"/>
          </a:xfrm>
        </p:spPr>
        <p:txBody>
          <a:bodyPr>
            <a:normAutofit/>
          </a:bodyPr>
          <a:lstStyle/>
          <a:p>
            <a:pPr algn="ctr"/>
            <a:r>
              <a:rPr lang="en-GB" sz="5400" b="1" dirty="0"/>
              <a:t>Who can consent?</a:t>
            </a:r>
          </a:p>
        </p:txBody>
      </p:sp>
      <p:pic>
        <p:nvPicPr>
          <p:cNvPr id="7" name="Picture 6">
            <a:extLst>
              <a:ext uri="{FF2B5EF4-FFF2-40B4-BE49-F238E27FC236}">
                <a16:creationId xmlns:a16="http://schemas.microsoft.com/office/drawing/2014/main" id="{C6F79E9C-0C54-6647-AC1F-1C66657DA4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0440" y="5844988"/>
            <a:ext cx="1448478" cy="840117"/>
          </a:xfrm>
          <a:prstGeom prst="rect">
            <a:avLst/>
          </a:prstGeom>
        </p:spPr>
      </p:pic>
    </p:spTree>
    <p:extLst>
      <p:ext uri="{BB962C8B-B14F-4D97-AF65-F5344CB8AC3E}">
        <p14:creationId xmlns:p14="http://schemas.microsoft.com/office/powerpoint/2010/main" val="634032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E9CB1DA50C2C4998DB6494502870F3" ma:contentTypeVersion="13" ma:contentTypeDescription="Create a new document." ma:contentTypeScope="" ma:versionID="36609c812aafb9ee58d1022f738a6c6a">
  <xsd:schema xmlns:xsd="http://www.w3.org/2001/XMLSchema" xmlns:xs="http://www.w3.org/2001/XMLSchema" xmlns:p="http://schemas.microsoft.com/office/2006/metadata/properties" xmlns:ns3="1922d12e-0993-41ec-8b9e-ac2546f5c25b" xmlns:ns4="2f5db65b-58ee-4eb1-9ef7-368782c2202d" targetNamespace="http://schemas.microsoft.com/office/2006/metadata/properties" ma:root="true" ma:fieldsID="091568f5ef5853d37bb04451e3b65541" ns3:_="" ns4:_="">
    <xsd:import namespace="1922d12e-0993-41ec-8b9e-ac2546f5c25b"/>
    <xsd:import namespace="2f5db65b-58ee-4eb1-9ef7-368782c2202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22d12e-0993-41ec-8b9e-ac2546f5c25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5db65b-58ee-4eb1-9ef7-368782c2202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2BC3976-FB23-4128-8FF4-0F9348436F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22d12e-0993-41ec-8b9e-ac2546f5c25b"/>
    <ds:schemaRef ds:uri="2f5db65b-58ee-4eb1-9ef7-368782c220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C1CD416-6AAF-4A39-A0C7-3032F353A33E}">
  <ds:schemaRefs>
    <ds:schemaRef ds:uri="http://schemas.microsoft.com/sharepoint/v3/contenttype/forms"/>
  </ds:schemaRefs>
</ds:datastoreItem>
</file>

<file path=customXml/itemProps3.xml><?xml version="1.0" encoding="utf-8"?>
<ds:datastoreItem xmlns:ds="http://schemas.openxmlformats.org/officeDocument/2006/customXml" ds:itemID="{DC2D8D6A-DF02-4DAF-961F-696B524A96DC}">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2f5db65b-58ee-4eb1-9ef7-368782c2202d"/>
    <ds:schemaRef ds:uri="1922d12e-0993-41ec-8b9e-ac2546f5c25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84</TotalTime>
  <Words>188</Words>
  <Application>Microsoft Macintosh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Symbol</vt:lpstr>
      <vt:lpstr>Office Theme</vt:lpstr>
      <vt:lpstr> Consent Learning through reflection</vt:lpstr>
      <vt:lpstr>Consent </vt:lpstr>
      <vt:lpstr>Who can consent?</vt:lpstr>
      <vt:lpstr>Who can consent?</vt:lpstr>
      <vt:lpstr>Who can consent?</vt:lpstr>
      <vt:lpstr>Who can consent?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Empathy and Equality Learning through reflection</dc:title>
  <dc:creator>Terri Salt</dc:creator>
  <cp:lastModifiedBy>Tony Pitt</cp:lastModifiedBy>
  <cp:revision>14</cp:revision>
  <dcterms:created xsi:type="dcterms:W3CDTF">2020-07-15T17:45:20Z</dcterms:created>
  <dcterms:modified xsi:type="dcterms:W3CDTF">2021-03-29T10:57:59Z</dcterms:modified>
</cp:coreProperties>
</file>