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6B6D"/>
    <a:srgbClr val="168F92"/>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0FB1C-843B-4AC7-B7FE-531D31D21D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BB293F-E63D-4FD6-B178-9C6DB429F2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5463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B1627-5209-4595-B6F3-54348A1F95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82891C-481F-476D-82E1-B27E54069A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9101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801795-CD05-4D91-85D0-4F954FA96FBF}"/>
              </a:ext>
            </a:extLst>
          </p:cNvPr>
          <p:cNvSpPr>
            <a:spLocks noGrp="1"/>
          </p:cNvSpPr>
          <p:nvPr>
            <p:ph type="title" orient="vert"/>
          </p:nvPr>
        </p:nvSpPr>
        <p:spPr>
          <a:xfrm>
            <a:off x="8724900" y="886265"/>
            <a:ext cx="2628900" cy="529069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61837D-1843-44D0-9EDB-740AB5DACE74}"/>
              </a:ext>
            </a:extLst>
          </p:cNvPr>
          <p:cNvSpPr>
            <a:spLocks noGrp="1"/>
          </p:cNvSpPr>
          <p:nvPr>
            <p:ph type="body" orient="vert" idx="1"/>
          </p:nvPr>
        </p:nvSpPr>
        <p:spPr>
          <a:xfrm>
            <a:off x="838200" y="886265"/>
            <a:ext cx="7734300" cy="52906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780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C9075-117E-4BC9-AE10-06B4472B93D9}"/>
              </a:ext>
            </a:extLst>
          </p:cNvPr>
          <p:cNvSpPr>
            <a:spLocks noGrp="1"/>
          </p:cNvSpPr>
          <p:nvPr>
            <p:ph type="title"/>
          </p:nvPr>
        </p:nvSpPr>
        <p:spPr>
          <a:xfrm>
            <a:off x="717452" y="1498722"/>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94FBC2-FF04-45DF-9BD9-E6F93DFD8918}"/>
              </a:ext>
            </a:extLst>
          </p:cNvPr>
          <p:cNvSpPr>
            <a:spLocks noGrp="1"/>
          </p:cNvSpPr>
          <p:nvPr>
            <p:ph type="body" idx="1"/>
          </p:nvPr>
        </p:nvSpPr>
        <p:spPr>
          <a:xfrm>
            <a:off x="717452" y="435145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5952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3A230C-DDC9-466C-9F6E-3C3818CC08EE}"/>
              </a:ext>
            </a:extLst>
          </p:cNvPr>
          <p:cNvSpPr>
            <a:spLocks noGrp="1"/>
          </p:cNvSpPr>
          <p:nvPr>
            <p:ph idx="1"/>
          </p:nvPr>
        </p:nvSpPr>
        <p:spPr>
          <a:xfrm>
            <a:off x="777825" y="1253331"/>
            <a:ext cx="10515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2562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53225-6A63-4407-A08C-925AA5A18E4E}"/>
              </a:ext>
            </a:extLst>
          </p:cNvPr>
          <p:cNvSpPr>
            <a:spLocks noGrp="1"/>
          </p:cNvSpPr>
          <p:nvPr>
            <p:ph type="title"/>
          </p:nvPr>
        </p:nvSpPr>
        <p:spPr>
          <a:xfrm>
            <a:off x="838200" y="730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6D6774E-4772-41C3-ABF6-87FAB8B3ADC8}"/>
              </a:ext>
            </a:extLst>
          </p:cNvPr>
          <p:cNvSpPr>
            <a:spLocks noGrp="1"/>
          </p:cNvSpPr>
          <p:nvPr>
            <p:ph sz="half" idx="1"/>
          </p:nvPr>
        </p:nvSpPr>
        <p:spPr>
          <a:xfrm>
            <a:off x="838200" y="2194559"/>
            <a:ext cx="5181600" cy="39824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AA213DDC-F66E-4F65-9A33-345D817011E2}"/>
              </a:ext>
            </a:extLst>
          </p:cNvPr>
          <p:cNvSpPr>
            <a:spLocks noGrp="1"/>
          </p:cNvSpPr>
          <p:nvPr>
            <p:ph sz="half" idx="2"/>
          </p:nvPr>
        </p:nvSpPr>
        <p:spPr>
          <a:xfrm>
            <a:off x="6172200" y="2194559"/>
            <a:ext cx="5181600" cy="39824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2419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C8067-F235-4FA1-932C-9EA742B100FC}"/>
              </a:ext>
            </a:extLst>
          </p:cNvPr>
          <p:cNvSpPr>
            <a:spLocks noGrp="1"/>
          </p:cNvSpPr>
          <p:nvPr>
            <p:ph type="title"/>
          </p:nvPr>
        </p:nvSpPr>
        <p:spPr>
          <a:xfrm>
            <a:off x="827088" y="851694"/>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CD4EC7-C369-4FFB-A4F8-21C3823B866E}"/>
              </a:ext>
            </a:extLst>
          </p:cNvPr>
          <p:cNvSpPr>
            <a:spLocks noGrp="1"/>
          </p:cNvSpPr>
          <p:nvPr>
            <p:ph type="body" idx="1"/>
          </p:nvPr>
        </p:nvSpPr>
        <p:spPr>
          <a:xfrm>
            <a:off x="839788" y="2240192"/>
            <a:ext cx="5157787" cy="51293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49702556-40DD-4371-932E-31B59D6387D8}"/>
              </a:ext>
            </a:extLst>
          </p:cNvPr>
          <p:cNvSpPr>
            <a:spLocks noGrp="1"/>
          </p:cNvSpPr>
          <p:nvPr>
            <p:ph sz="half" idx="2"/>
          </p:nvPr>
        </p:nvSpPr>
        <p:spPr>
          <a:xfrm>
            <a:off x="839788" y="2855741"/>
            <a:ext cx="5157787" cy="33339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2E6FF8-8A79-4A2F-93DB-16DA667B736A}"/>
              </a:ext>
            </a:extLst>
          </p:cNvPr>
          <p:cNvSpPr>
            <a:spLocks noGrp="1"/>
          </p:cNvSpPr>
          <p:nvPr>
            <p:ph type="body" sz="quarter" idx="3"/>
          </p:nvPr>
        </p:nvSpPr>
        <p:spPr>
          <a:xfrm>
            <a:off x="6194427" y="2260034"/>
            <a:ext cx="5183188" cy="51293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52359BCF-B816-44B3-B0F7-0D6A95D64AAE}"/>
              </a:ext>
            </a:extLst>
          </p:cNvPr>
          <p:cNvSpPr>
            <a:spLocks noGrp="1"/>
          </p:cNvSpPr>
          <p:nvPr>
            <p:ph sz="quarter" idx="4"/>
          </p:nvPr>
        </p:nvSpPr>
        <p:spPr>
          <a:xfrm>
            <a:off x="6172200" y="2855741"/>
            <a:ext cx="5183188" cy="33339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7081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C323-D529-410A-8675-526A75331F07}"/>
              </a:ext>
            </a:extLst>
          </p:cNvPr>
          <p:cNvSpPr>
            <a:spLocks noGrp="1"/>
          </p:cNvSpPr>
          <p:nvPr>
            <p:ph type="title"/>
          </p:nvPr>
        </p:nvSpPr>
        <p:spPr>
          <a:xfrm>
            <a:off x="777825" y="788759"/>
            <a:ext cx="10515600" cy="1325563"/>
          </a:xfrm>
        </p:spPr>
        <p:txBody>
          <a:bodyPr/>
          <a:lstStyle/>
          <a:p>
            <a:r>
              <a:rPr lang="en-US"/>
              <a:t>Click to edit Master title style</a:t>
            </a:r>
          </a:p>
        </p:txBody>
      </p:sp>
    </p:spTree>
    <p:extLst>
      <p:ext uri="{BB962C8B-B14F-4D97-AF65-F5344CB8AC3E}">
        <p14:creationId xmlns:p14="http://schemas.microsoft.com/office/powerpoint/2010/main" val="3063272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62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898CB-5DF3-47A7-A57E-4A65195FE31F}"/>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866210-8B25-4B11-8D69-25B1F32FD7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BB1BD9-4CB7-4268-AF3E-DBEDD42759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8528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25FEE-21F0-4266-9DED-3A6331CAE04D}"/>
              </a:ext>
            </a:extLst>
          </p:cNvPr>
          <p:cNvSpPr>
            <a:spLocks noGrp="1"/>
          </p:cNvSpPr>
          <p:nvPr>
            <p:ph type="title"/>
          </p:nvPr>
        </p:nvSpPr>
        <p:spPr>
          <a:xfrm>
            <a:off x="839788" y="987424"/>
            <a:ext cx="3932237" cy="1069975"/>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1756E6C7-0124-4502-BD85-733E5EA4AC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AFA8F0-98E4-4B7A-897D-C4DE86C2F1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22891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5702AA-2DB2-4F5F-801B-2A0659A3ED0B}"/>
              </a:ext>
            </a:extLst>
          </p:cNvPr>
          <p:cNvSpPr>
            <a:spLocks noGrp="1"/>
          </p:cNvSpPr>
          <p:nvPr>
            <p:ph type="title"/>
          </p:nvPr>
        </p:nvSpPr>
        <p:spPr>
          <a:xfrm>
            <a:off x="838200" y="91376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22CB34-2A4A-4FEB-AA48-4C6767B6FF5D}"/>
              </a:ext>
            </a:extLst>
          </p:cNvPr>
          <p:cNvSpPr>
            <a:spLocks noGrp="1"/>
          </p:cNvSpPr>
          <p:nvPr>
            <p:ph type="body" idx="1"/>
          </p:nvPr>
        </p:nvSpPr>
        <p:spPr>
          <a:xfrm>
            <a:off x="838200" y="2377440"/>
            <a:ext cx="10515600" cy="35667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a:extLst>
              <a:ext uri="{FF2B5EF4-FFF2-40B4-BE49-F238E27FC236}">
                <a16:creationId xmlns:a16="http://schemas.microsoft.com/office/drawing/2014/main" id="{5833F2F8-EB6E-4161-A2CE-8AFF47C9CF3E}"/>
              </a:ext>
            </a:extLst>
          </p:cNvPr>
          <p:cNvSpPr txBox="1"/>
          <p:nvPr userDrawn="1"/>
        </p:nvSpPr>
        <p:spPr>
          <a:xfrm>
            <a:off x="838200" y="135869"/>
            <a:ext cx="10515600" cy="276999"/>
          </a:xfrm>
          <a:prstGeom prst="rect">
            <a:avLst/>
          </a:prstGeom>
          <a:noFill/>
        </p:spPr>
        <p:txBody>
          <a:bodyPr wrap="square">
            <a:spAutoFit/>
          </a:bodyPr>
          <a:lstStyle/>
          <a:p>
            <a:pPr algn="ctr"/>
            <a:r>
              <a:rPr lang="en-US" sz="1200" b="0" i="0" u="none" strike="noStrike" baseline="0" dirty="0">
                <a:solidFill>
                  <a:schemeClr val="tx1"/>
                </a:solidFill>
                <a:latin typeface="Times New Roman" panose="02020603050405020304" pitchFamily="18" charset="0"/>
                <a:cs typeface="Times New Roman" panose="02020603050405020304" pitchFamily="18" charset="0"/>
              </a:rPr>
              <a:t>Understanding Teenager Language Learners Online: Downloadable Resource 5</a:t>
            </a:r>
            <a:endParaRPr lang="en-GB" sz="1200" b="0" dirty="0">
              <a:solidFill>
                <a:schemeClr val="tx1"/>
              </a:solidFill>
              <a:latin typeface="Times New Roman" panose="02020603050405020304" pitchFamily="18" charset="0"/>
              <a:cs typeface="Times New Roman" panose="02020603050405020304" pitchFamily="18" charset="0"/>
            </a:endParaRPr>
          </a:p>
        </p:txBody>
      </p:sp>
      <p:sp>
        <p:nvSpPr>
          <p:cNvPr id="6" name="Rectangle 7">
            <a:extLst>
              <a:ext uri="{FF2B5EF4-FFF2-40B4-BE49-F238E27FC236}">
                <a16:creationId xmlns:a16="http://schemas.microsoft.com/office/drawing/2014/main" id="{2DDC9EC2-CFA5-4BA4-BE64-AEFDAF3A3B12}"/>
              </a:ext>
            </a:extLst>
          </p:cNvPr>
          <p:cNvSpPr>
            <a:spLocks noChangeArrowheads="1"/>
          </p:cNvSpPr>
          <p:nvPr userDrawn="1"/>
        </p:nvSpPr>
        <p:spPr bwMode="auto">
          <a:xfrm>
            <a:off x="0" y="6520070"/>
            <a:ext cx="12192000" cy="364917"/>
          </a:xfrm>
          <a:prstGeom prst="rect">
            <a:avLst/>
          </a:prstGeom>
          <a:solidFill>
            <a:schemeClr val="accent1">
              <a:lumMod val="75000"/>
            </a:schemeClr>
          </a:solidFill>
          <a:ln>
            <a:noFill/>
          </a:ln>
        </p:spPr>
        <p:txBody>
          <a:bodyPr wrap="none" anchor="ctr"/>
          <a:lstStyle>
            <a:lvl1pPr eaLnBrk="0" hangingPunct="0">
              <a:defRPr sz="1600">
                <a:solidFill>
                  <a:schemeClr val="tx1"/>
                </a:solidFill>
                <a:latin typeface="Arial" panose="020B0604020202020204" pitchFamily="34" charset="0"/>
                <a:ea typeface="MS PGothic" panose="020B0600070205080204" pitchFamily="34" charset="-128"/>
              </a:defRPr>
            </a:lvl1pPr>
            <a:lvl2pPr marL="742950" indent="-285750" eaLnBrk="0" hangingPunct="0">
              <a:defRPr sz="1600">
                <a:solidFill>
                  <a:schemeClr val="tx1"/>
                </a:solidFill>
                <a:latin typeface="Arial" panose="020B0604020202020204" pitchFamily="34" charset="0"/>
                <a:ea typeface="MS PGothic" panose="020B0600070205080204" pitchFamily="34" charset="-128"/>
              </a:defRPr>
            </a:lvl2pPr>
            <a:lvl3pPr marL="1143000" indent="-228600" eaLnBrk="0" hangingPunct="0">
              <a:defRPr sz="1600">
                <a:solidFill>
                  <a:schemeClr val="tx1"/>
                </a:solidFill>
                <a:latin typeface="Arial" panose="020B0604020202020204" pitchFamily="34" charset="0"/>
                <a:ea typeface="MS PGothic" panose="020B0600070205080204" pitchFamily="34" charset="-128"/>
              </a:defRPr>
            </a:lvl3pPr>
            <a:lvl4pPr marL="1600200" indent="-228600" eaLnBrk="0" hangingPunct="0">
              <a:defRPr sz="1600">
                <a:solidFill>
                  <a:schemeClr val="tx1"/>
                </a:solidFill>
                <a:latin typeface="Arial" panose="020B0604020202020204" pitchFamily="34" charset="0"/>
                <a:ea typeface="MS PGothic" panose="020B0600070205080204" pitchFamily="34" charset="-128"/>
              </a:defRPr>
            </a:lvl4pPr>
            <a:lvl5pPr marL="2057400" indent="-228600" eaLnBrk="0" hangingPunct="0">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baseline="-25000">
                <a:solidFill>
                  <a:schemeClr val="accent1">
                    <a:lumMod val="75000"/>
                  </a:schemeClr>
                </a:solidFill>
              </a:rPr>
              <a:t> </a:t>
            </a:r>
          </a:p>
        </p:txBody>
      </p:sp>
      <p:sp>
        <p:nvSpPr>
          <p:cNvPr id="8" name="Footer Placeholder 7">
            <a:extLst>
              <a:ext uri="{FF2B5EF4-FFF2-40B4-BE49-F238E27FC236}">
                <a16:creationId xmlns:a16="http://schemas.microsoft.com/office/drawing/2014/main" id="{6C5022CE-511D-4FD3-9D68-D28010087C69}"/>
              </a:ext>
            </a:extLst>
          </p:cNvPr>
          <p:cNvSpPr txBox="1">
            <a:spLocks/>
          </p:cNvSpPr>
          <p:nvPr userDrawn="1"/>
        </p:nvSpPr>
        <p:spPr bwMode="auto">
          <a:xfrm>
            <a:off x="0" y="6599583"/>
            <a:ext cx="12192000" cy="2064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txBody>
          <a:bodyPr anchor="ctr"/>
          <a:lstStyle>
            <a:lvl1pPr eaLnBrk="0" hangingPunct="0">
              <a:defRPr sz="1600">
                <a:solidFill>
                  <a:schemeClr val="tx1"/>
                </a:solidFill>
                <a:latin typeface="Arial" panose="020B0604020202020204" pitchFamily="34" charset="0"/>
                <a:ea typeface="MS PGothic" panose="020B0600070205080204" pitchFamily="34" charset="-128"/>
              </a:defRPr>
            </a:lvl1pPr>
            <a:lvl2pPr marL="742950" indent="-285750" eaLnBrk="0" hangingPunct="0">
              <a:defRPr sz="1600">
                <a:solidFill>
                  <a:schemeClr val="tx1"/>
                </a:solidFill>
                <a:latin typeface="Arial" panose="020B0604020202020204" pitchFamily="34" charset="0"/>
                <a:ea typeface="MS PGothic" panose="020B0600070205080204" pitchFamily="34" charset="-128"/>
              </a:defRPr>
            </a:lvl2pPr>
            <a:lvl3pPr marL="1143000" indent="-228600" eaLnBrk="0" hangingPunct="0">
              <a:defRPr sz="1600">
                <a:solidFill>
                  <a:schemeClr val="tx1"/>
                </a:solidFill>
                <a:latin typeface="Arial" panose="020B0604020202020204" pitchFamily="34" charset="0"/>
                <a:ea typeface="MS PGothic" panose="020B0600070205080204" pitchFamily="34" charset="-128"/>
              </a:defRPr>
            </a:lvl3pPr>
            <a:lvl4pPr marL="1600200" indent="-228600" eaLnBrk="0" hangingPunct="0">
              <a:defRPr sz="1600">
                <a:solidFill>
                  <a:schemeClr val="tx1"/>
                </a:solidFill>
                <a:latin typeface="Arial" panose="020B0604020202020204" pitchFamily="34" charset="0"/>
                <a:ea typeface="MS PGothic" panose="020B0600070205080204" pitchFamily="34" charset="-128"/>
              </a:defRPr>
            </a:lvl4pPr>
            <a:lvl5pPr marL="2057400" indent="-228600" eaLnBrk="0" hangingPunct="0">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9pPr>
          </a:lstStyle>
          <a:p>
            <a:pPr algn="ctr"/>
            <a:r>
              <a:rPr lang="en-GB" altLang="en-US" sz="1200" i="1" dirty="0">
                <a:solidFill>
                  <a:schemeClr val="bg1"/>
                </a:solidFill>
                <a:latin typeface="+mn-lt"/>
              </a:rPr>
              <a:t>Understanding Teenage Language Learners Online </a:t>
            </a:r>
            <a:r>
              <a:rPr lang="en-US" altLang="en-US" sz="1200" dirty="0">
                <a:solidFill>
                  <a:schemeClr val="bg1"/>
                </a:solidFill>
                <a:latin typeface="+mn-lt"/>
              </a:rPr>
              <a:t>© Pavilion Publishing and Media Ltd (2021). </a:t>
            </a:r>
            <a:endParaRPr lang="en-GB" altLang="en-US" sz="1200" baseline="30000" dirty="0">
              <a:solidFill>
                <a:schemeClr val="bg1"/>
              </a:solidFill>
              <a:latin typeface="+mn-lt"/>
            </a:endParaRPr>
          </a:p>
        </p:txBody>
      </p:sp>
    </p:spTree>
    <p:extLst>
      <p:ext uri="{BB962C8B-B14F-4D97-AF65-F5344CB8AC3E}">
        <p14:creationId xmlns:p14="http://schemas.microsoft.com/office/powerpoint/2010/main" val="194064589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98516A-C114-4232-AA92-004972EFF7E1}"/>
              </a:ext>
            </a:extLst>
          </p:cNvPr>
          <p:cNvSpPr>
            <a:spLocks noGrp="1"/>
          </p:cNvSpPr>
          <p:nvPr>
            <p:ph idx="1"/>
          </p:nvPr>
        </p:nvSpPr>
        <p:spPr>
          <a:xfrm>
            <a:off x="777825" y="2197632"/>
            <a:ext cx="10105523" cy="4093835"/>
          </a:xfrm>
        </p:spPr>
        <p:txBody>
          <a:bodyPr>
            <a:noAutofit/>
          </a:bodyPr>
          <a:lstStyle/>
          <a:p>
            <a:pPr>
              <a:lnSpc>
                <a:spcPct val="100000"/>
              </a:lnSpc>
              <a:spcBef>
                <a:spcPts val="1200"/>
              </a:spcBef>
              <a:buFont typeface="Wingdings" panose="05000000000000000000" pitchFamily="2" charset="2"/>
              <a:buChar char="§"/>
            </a:pPr>
            <a:r>
              <a:rPr lang="en-US" sz="1800" dirty="0">
                <a:ea typeface="Calibri" panose="020F0502020204030204" pitchFamily="34" charset="0"/>
                <a:cs typeface="Times New Roman" panose="02020603050405020304" pitchFamily="18" charset="0"/>
              </a:rPr>
              <a:t>This PowerPoint slide deck contains prompts for students to use when writing about online gamers, celebrities or streamers.  </a:t>
            </a:r>
          </a:p>
          <a:p>
            <a:pPr>
              <a:lnSpc>
                <a:spcPct val="100000"/>
              </a:lnSpc>
              <a:spcBef>
                <a:spcPts val="1200"/>
              </a:spcBef>
              <a:buFont typeface="Wingdings" panose="05000000000000000000" pitchFamily="2" charset="2"/>
              <a:buChar char="§"/>
            </a:pPr>
            <a:r>
              <a:rPr lang="en-US" sz="1800" dirty="0">
                <a:ea typeface="Calibri" panose="020F0502020204030204" pitchFamily="34" charset="0"/>
                <a:cs typeface="Times New Roman" panose="02020603050405020304" pitchFamily="18" charset="0"/>
              </a:rPr>
              <a:t>Before showing learners these prompts, you may wish to either put them in groups to discuss what makes a good online streamer or talk about this as a whole class.</a:t>
            </a:r>
          </a:p>
          <a:p>
            <a:pPr>
              <a:lnSpc>
                <a:spcPct val="100000"/>
              </a:lnSpc>
              <a:spcBef>
                <a:spcPts val="1200"/>
              </a:spcBef>
              <a:buFont typeface="Wingdings" panose="05000000000000000000" pitchFamily="2" charset="2"/>
              <a:buChar char="§"/>
            </a:pPr>
            <a:r>
              <a:rPr lang="en-US" sz="1800" dirty="0">
                <a:ea typeface="Calibri" panose="020F0502020204030204" pitchFamily="34" charset="0"/>
                <a:cs typeface="Times New Roman" panose="02020603050405020304" pitchFamily="18" charset="0"/>
              </a:rPr>
              <a:t>If the class can come up with their own set of criteria, you may wish to use those instead, keeping the ones shown here as a back-up. </a:t>
            </a:r>
          </a:p>
          <a:p>
            <a:pPr>
              <a:lnSpc>
                <a:spcPct val="100000"/>
              </a:lnSpc>
              <a:spcBef>
                <a:spcPts val="1200"/>
              </a:spcBef>
              <a:buFont typeface="Wingdings" panose="05000000000000000000" pitchFamily="2" charset="2"/>
              <a:buChar char="§"/>
            </a:pPr>
            <a:r>
              <a:rPr lang="en-US" sz="1800" dirty="0">
                <a:ea typeface="Calibri" panose="020F0502020204030204" pitchFamily="34" charset="0"/>
                <a:cs typeface="Times New Roman" panose="02020603050405020304" pitchFamily="18" charset="0"/>
              </a:rPr>
              <a:t>Alternatively, you may wish to modify the criteria here so that they include several of your own learners’ suggestions – working with criteria they have established themselves may be more satisfying for them.</a:t>
            </a:r>
          </a:p>
          <a:p>
            <a:pPr>
              <a:lnSpc>
                <a:spcPct val="100000"/>
              </a:lnSpc>
              <a:spcBef>
                <a:spcPts val="1200"/>
              </a:spcBef>
              <a:buFont typeface="Wingdings" panose="05000000000000000000" pitchFamily="2" charset="2"/>
              <a:buChar char="§"/>
            </a:pPr>
            <a:r>
              <a:rPr lang="en-US" sz="1800" dirty="0">
                <a:ea typeface="Calibri" panose="020F0502020204030204" pitchFamily="34" charset="0"/>
                <a:cs typeface="Times New Roman" panose="02020603050405020304" pitchFamily="18" charset="0"/>
              </a:rPr>
              <a:t>Before running this activity, I suggest you read the whole section in </a:t>
            </a:r>
            <a:r>
              <a:rPr lang="en-US" sz="1800" b="1" dirty="0">
                <a:ea typeface="Calibri" panose="020F0502020204030204" pitchFamily="34" charset="0"/>
                <a:cs typeface="Times New Roman" panose="02020603050405020304" pitchFamily="18" charset="0"/>
              </a:rPr>
              <a:t>Chapter 5: Explaining things and getting a response</a:t>
            </a:r>
            <a:r>
              <a:rPr lang="en-US" sz="1800" dirty="0">
                <a:ea typeface="Calibri" panose="020F0502020204030204" pitchFamily="34" charset="0"/>
                <a:cs typeface="Times New Roman" panose="02020603050405020304" pitchFamily="18" charset="0"/>
              </a:rPr>
              <a:t> (pages 55–81), including excerpts from the example write-ups. In this way, you will (1) know that you are familiar with the prompts, (2) be able to make suggestions that will help your learners, and (3) know what you might expect from them in terms of outcome.</a:t>
            </a:r>
            <a:endParaRPr lang="en-GB" sz="1800" dirty="0"/>
          </a:p>
        </p:txBody>
      </p:sp>
      <p:sp>
        <p:nvSpPr>
          <p:cNvPr id="6" name="TextBox 5">
            <a:extLst>
              <a:ext uri="{FF2B5EF4-FFF2-40B4-BE49-F238E27FC236}">
                <a16:creationId xmlns:a16="http://schemas.microsoft.com/office/drawing/2014/main" id="{1DA75FA3-C792-8C4E-95B8-18613A58D6D5}"/>
              </a:ext>
            </a:extLst>
          </p:cNvPr>
          <p:cNvSpPr txBox="1"/>
          <p:nvPr/>
        </p:nvSpPr>
        <p:spPr>
          <a:xfrm>
            <a:off x="777825" y="566532"/>
            <a:ext cx="8497957" cy="1569660"/>
          </a:xfrm>
          <a:prstGeom prst="rect">
            <a:avLst/>
          </a:prstGeom>
          <a:noFill/>
        </p:spPr>
        <p:txBody>
          <a:bodyPr wrap="square" rtlCol="0">
            <a:spAutoFit/>
          </a:bodyPr>
          <a:lstStyle/>
          <a:p>
            <a:r>
              <a:rPr lang="en-GB" sz="4400" b="1" dirty="0">
                <a:latin typeface="+mj-lt"/>
                <a:ea typeface="Calibri" panose="020F0502020204030204" pitchFamily="34" charset="0"/>
                <a:cs typeface="Times New Roman" panose="02020603050405020304" pitchFamily="18" charset="0"/>
              </a:rPr>
              <a:t>Streamer review criteria</a:t>
            </a:r>
          </a:p>
          <a:p>
            <a:r>
              <a:rPr lang="en-GB" sz="1400" dirty="0">
                <a:latin typeface="Calibri" panose="020F0502020204030204" pitchFamily="34" charset="0"/>
                <a:ea typeface="Calibri" panose="020F0502020204030204" pitchFamily="34" charset="0"/>
                <a:cs typeface="Times New Roman" panose="02020603050405020304" pitchFamily="18" charset="0"/>
              </a:rPr>
              <a:t>Refers to </a:t>
            </a:r>
            <a:r>
              <a:rPr lang="en-GB" sz="1400" b="1" dirty="0">
                <a:latin typeface="Calibri" panose="020F0502020204030204" pitchFamily="34" charset="0"/>
                <a:ea typeface="Calibri" panose="020F0502020204030204" pitchFamily="34" charset="0"/>
                <a:cs typeface="Times New Roman" panose="02020603050405020304" pitchFamily="18" charset="0"/>
              </a:rPr>
              <a:t>Chapter 6: </a:t>
            </a:r>
            <a:r>
              <a:rPr lang="en-US" sz="1400" b="1" dirty="0">
                <a:latin typeface="Calibri" panose="020F0502020204030204" pitchFamily="34" charset="0"/>
                <a:ea typeface="Calibri" panose="020F0502020204030204" pitchFamily="34" charset="0"/>
                <a:cs typeface="Times New Roman" panose="02020603050405020304" pitchFamily="18" charset="0"/>
              </a:rPr>
              <a:t>Activities and techniques that work well online </a:t>
            </a:r>
            <a:r>
              <a:rPr lang="en-GB" sz="1400" dirty="0">
                <a:latin typeface="Calibri" panose="020F0502020204030204" pitchFamily="34" charset="0"/>
                <a:ea typeface="Calibri" panose="020F0502020204030204" pitchFamily="34" charset="0"/>
                <a:cs typeface="Times New Roman" panose="02020603050405020304" pitchFamily="18" charset="0"/>
              </a:rPr>
              <a:t>on page 83.</a:t>
            </a:r>
          </a:p>
          <a:p>
            <a:endParaRPr lang="en-GB" sz="1400" dirty="0">
              <a:latin typeface="Calibri" panose="020F0502020204030204" pitchFamily="34" charset="0"/>
              <a:ea typeface="Calibri" panose="020F0502020204030204" pitchFamily="34" charset="0"/>
              <a:cs typeface="Times New Roman" panose="02020603050405020304" pitchFamily="18" charset="0"/>
            </a:endParaRPr>
          </a:p>
          <a:p>
            <a:r>
              <a:rPr lang="en-GB" sz="2400" dirty="0"/>
              <a:t>PowerPoint slide deck overview</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759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rma libre: forma 1">
            <a:extLst>
              <a:ext uri="{FF2B5EF4-FFF2-40B4-BE49-F238E27FC236}">
                <a16:creationId xmlns:a16="http://schemas.microsoft.com/office/drawing/2014/main" id="{BA349077-2D8A-4821-BA28-36BACDBF6C45}"/>
              </a:ext>
            </a:extLst>
          </p:cNvPr>
          <p:cNvSpPr/>
          <p:nvPr/>
        </p:nvSpPr>
        <p:spPr>
          <a:xfrm>
            <a:off x="4619222" y="3163219"/>
            <a:ext cx="2515826" cy="867936"/>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00FF"/>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1"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Streamer review</a:t>
            </a:r>
          </a:p>
        </p:txBody>
      </p:sp>
      <p:sp>
        <p:nvSpPr>
          <p:cNvPr id="12" name="Conector recto 2">
            <a:extLst>
              <a:ext uri="{FF2B5EF4-FFF2-40B4-BE49-F238E27FC236}">
                <a16:creationId xmlns:a16="http://schemas.microsoft.com/office/drawing/2014/main" id="{45B49AC8-3D74-4733-BFC6-69AE380853D4}"/>
              </a:ext>
            </a:extLst>
          </p:cNvPr>
          <p:cNvSpPr/>
          <p:nvPr/>
        </p:nvSpPr>
        <p:spPr>
          <a:xfrm flipV="1">
            <a:off x="6853690" y="1924332"/>
            <a:ext cx="1143858" cy="1191208"/>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13" name="Conector recto 3">
            <a:extLst>
              <a:ext uri="{FF2B5EF4-FFF2-40B4-BE49-F238E27FC236}">
                <a16:creationId xmlns:a16="http://schemas.microsoft.com/office/drawing/2014/main" id="{26AF34AE-26C8-40F8-AEC9-21D90AFFF505}"/>
              </a:ext>
            </a:extLst>
          </p:cNvPr>
          <p:cNvSpPr/>
          <p:nvPr/>
        </p:nvSpPr>
        <p:spPr>
          <a:xfrm rot="21436310" flipV="1">
            <a:off x="6073754" y="2081557"/>
            <a:ext cx="45719" cy="927145"/>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14" name="Conector recto 4">
            <a:extLst>
              <a:ext uri="{FF2B5EF4-FFF2-40B4-BE49-F238E27FC236}">
                <a16:creationId xmlns:a16="http://schemas.microsoft.com/office/drawing/2014/main" id="{A630F232-89A6-41D8-8E49-EA51D04380D3}"/>
              </a:ext>
            </a:extLst>
          </p:cNvPr>
          <p:cNvSpPr/>
          <p:nvPr/>
        </p:nvSpPr>
        <p:spPr>
          <a:xfrm flipH="1" flipV="1">
            <a:off x="4832102" y="1730892"/>
            <a:ext cx="756940" cy="129584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de-DE" sz="1400" b="0" i="0" u="none" strike="noStrike" kern="0" cap="none" spc="0" normalizeH="0" baseline="0" noProof="0">
              <a:ln>
                <a:noFill/>
              </a:ln>
              <a:solidFill>
                <a:srgbClr val="000000"/>
              </a:solidFill>
              <a:effectLst/>
              <a:uLnTx/>
              <a:uFillTx/>
              <a:latin typeface="Arial" pitchFamily="18"/>
              <a:ea typeface="Andale Sans UI" pitchFamily="2"/>
              <a:cs typeface="Tahoma" pitchFamily="2"/>
            </a:endParaRPr>
          </a:p>
        </p:txBody>
      </p:sp>
      <p:sp>
        <p:nvSpPr>
          <p:cNvPr id="15" name="Conector recto 5">
            <a:extLst>
              <a:ext uri="{FF2B5EF4-FFF2-40B4-BE49-F238E27FC236}">
                <a16:creationId xmlns:a16="http://schemas.microsoft.com/office/drawing/2014/main" id="{61439BC6-5E18-4226-BDB4-918036AB7420}"/>
              </a:ext>
            </a:extLst>
          </p:cNvPr>
          <p:cNvSpPr/>
          <p:nvPr/>
        </p:nvSpPr>
        <p:spPr>
          <a:xfrm flipH="1" flipV="1">
            <a:off x="3685369" y="3135109"/>
            <a:ext cx="872211" cy="212183"/>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16" name="Conector recto 6">
            <a:extLst>
              <a:ext uri="{FF2B5EF4-FFF2-40B4-BE49-F238E27FC236}">
                <a16:creationId xmlns:a16="http://schemas.microsoft.com/office/drawing/2014/main" id="{18FC43F1-9578-4EF4-845B-C7888B568464}"/>
              </a:ext>
            </a:extLst>
          </p:cNvPr>
          <p:cNvSpPr/>
          <p:nvPr/>
        </p:nvSpPr>
        <p:spPr>
          <a:xfrm flipH="1">
            <a:off x="3137306" y="3648250"/>
            <a:ext cx="1354325" cy="45770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17" name="Conector recto 7">
            <a:extLst>
              <a:ext uri="{FF2B5EF4-FFF2-40B4-BE49-F238E27FC236}">
                <a16:creationId xmlns:a16="http://schemas.microsoft.com/office/drawing/2014/main" id="{C074D299-AACF-44D4-908C-48EDAC729407}"/>
              </a:ext>
            </a:extLst>
          </p:cNvPr>
          <p:cNvSpPr/>
          <p:nvPr/>
        </p:nvSpPr>
        <p:spPr>
          <a:xfrm flipH="1">
            <a:off x="5299198" y="4166627"/>
            <a:ext cx="289844" cy="1121083"/>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18" name="Conector recto 8">
            <a:extLst>
              <a:ext uri="{FF2B5EF4-FFF2-40B4-BE49-F238E27FC236}">
                <a16:creationId xmlns:a16="http://schemas.microsoft.com/office/drawing/2014/main" id="{4150D128-2B88-4605-B804-C764720FF0D1}"/>
              </a:ext>
            </a:extLst>
          </p:cNvPr>
          <p:cNvSpPr/>
          <p:nvPr/>
        </p:nvSpPr>
        <p:spPr>
          <a:xfrm>
            <a:off x="6219891" y="4172903"/>
            <a:ext cx="512062" cy="155402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19" name="Conector recto 9">
            <a:extLst>
              <a:ext uri="{FF2B5EF4-FFF2-40B4-BE49-F238E27FC236}">
                <a16:creationId xmlns:a16="http://schemas.microsoft.com/office/drawing/2014/main" id="{9356D557-BDFE-4BCF-AC91-81065A357AF9}"/>
              </a:ext>
            </a:extLst>
          </p:cNvPr>
          <p:cNvSpPr/>
          <p:nvPr/>
        </p:nvSpPr>
        <p:spPr>
          <a:xfrm>
            <a:off x="6780237" y="4086153"/>
            <a:ext cx="166062" cy="265802"/>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20" name="Conector recto 10">
            <a:extLst>
              <a:ext uri="{FF2B5EF4-FFF2-40B4-BE49-F238E27FC236}">
                <a16:creationId xmlns:a16="http://schemas.microsoft.com/office/drawing/2014/main" id="{89D354BB-F30C-4A94-91AF-C037A783BD8A}"/>
              </a:ext>
            </a:extLst>
          </p:cNvPr>
          <p:cNvSpPr/>
          <p:nvPr/>
        </p:nvSpPr>
        <p:spPr>
          <a:xfrm>
            <a:off x="7151378" y="3882873"/>
            <a:ext cx="1544378" cy="496222"/>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21" name="Conector recto 11">
            <a:extLst>
              <a:ext uri="{FF2B5EF4-FFF2-40B4-BE49-F238E27FC236}">
                <a16:creationId xmlns:a16="http://schemas.microsoft.com/office/drawing/2014/main" id="{A92B42D9-2ED9-41B5-9606-36324C465642}"/>
              </a:ext>
            </a:extLst>
          </p:cNvPr>
          <p:cNvSpPr/>
          <p:nvPr/>
        </p:nvSpPr>
        <p:spPr>
          <a:xfrm flipV="1">
            <a:off x="7243750" y="3535617"/>
            <a:ext cx="626208" cy="4571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22" name="Conector recto 12">
            <a:extLst>
              <a:ext uri="{FF2B5EF4-FFF2-40B4-BE49-F238E27FC236}">
                <a16:creationId xmlns:a16="http://schemas.microsoft.com/office/drawing/2014/main" id="{AF9DF0CF-09AE-44E5-8017-B7E188A107D1}"/>
              </a:ext>
            </a:extLst>
          </p:cNvPr>
          <p:cNvSpPr/>
          <p:nvPr/>
        </p:nvSpPr>
        <p:spPr>
          <a:xfrm flipV="1">
            <a:off x="6340864" y="1174003"/>
            <a:ext cx="932161" cy="1867644"/>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23" name="Conector recto 13">
            <a:extLst>
              <a:ext uri="{FF2B5EF4-FFF2-40B4-BE49-F238E27FC236}">
                <a16:creationId xmlns:a16="http://schemas.microsoft.com/office/drawing/2014/main" id="{E94A6695-E2F5-42B0-9E1F-9C66586D1728}"/>
              </a:ext>
            </a:extLst>
          </p:cNvPr>
          <p:cNvSpPr/>
          <p:nvPr/>
        </p:nvSpPr>
        <p:spPr>
          <a:xfrm flipH="1" flipV="1">
            <a:off x="4557582" y="2494397"/>
            <a:ext cx="476976" cy="61159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24" name="Conector recto 14">
            <a:extLst>
              <a:ext uri="{FF2B5EF4-FFF2-40B4-BE49-F238E27FC236}">
                <a16:creationId xmlns:a16="http://schemas.microsoft.com/office/drawing/2014/main" id="{3B8A5866-E7BB-4F09-AB89-FF276CC79486}"/>
              </a:ext>
            </a:extLst>
          </p:cNvPr>
          <p:cNvSpPr/>
          <p:nvPr/>
        </p:nvSpPr>
        <p:spPr>
          <a:xfrm flipH="1">
            <a:off x="4693329" y="4071514"/>
            <a:ext cx="236033" cy="30758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25" name="Forma libre: forma 15">
            <a:extLst>
              <a:ext uri="{FF2B5EF4-FFF2-40B4-BE49-F238E27FC236}">
                <a16:creationId xmlns:a16="http://schemas.microsoft.com/office/drawing/2014/main" id="{2707DEB5-34EA-4687-9D35-98A3684D78D8}"/>
              </a:ext>
            </a:extLst>
          </p:cNvPr>
          <p:cNvSpPr/>
          <p:nvPr/>
        </p:nvSpPr>
        <p:spPr>
          <a:xfrm>
            <a:off x="6796567" y="4266263"/>
            <a:ext cx="1684843" cy="1269711"/>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00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Are their </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reactions to </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winning/losing</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genuine?</a:t>
            </a:r>
          </a:p>
        </p:txBody>
      </p:sp>
      <p:sp>
        <p:nvSpPr>
          <p:cNvPr id="26" name="Forma libre: forma 16">
            <a:extLst>
              <a:ext uri="{FF2B5EF4-FFF2-40B4-BE49-F238E27FC236}">
                <a16:creationId xmlns:a16="http://schemas.microsoft.com/office/drawing/2014/main" id="{DEFCC508-F44E-4413-A022-7C71404904EF}"/>
              </a:ext>
            </a:extLst>
          </p:cNvPr>
          <p:cNvSpPr/>
          <p:nvPr/>
        </p:nvSpPr>
        <p:spPr>
          <a:xfrm>
            <a:off x="8695756" y="4172903"/>
            <a:ext cx="2549467" cy="866603"/>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00FF"/>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Are they good at the </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games they stream?</a:t>
            </a:r>
          </a:p>
        </p:txBody>
      </p:sp>
      <p:sp>
        <p:nvSpPr>
          <p:cNvPr id="27" name="Forma libre: forma 17">
            <a:extLst>
              <a:ext uri="{FF2B5EF4-FFF2-40B4-BE49-F238E27FC236}">
                <a16:creationId xmlns:a16="http://schemas.microsoft.com/office/drawing/2014/main" id="{BE60A146-B89F-4819-B5F4-06A4DA1F716B}"/>
              </a:ext>
            </a:extLst>
          </p:cNvPr>
          <p:cNvSpPr/>
          <p:nvPr/>
        </p:nvSpPr>
        <p:spPr>
          <a:xfrm>
            <a:off x="7997548" y="2780786"/>
            <a:ext cx="3061187" cy="1290728"/>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Do they enjoy</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playing the games? Is that</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obvious and how does</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it show?</a:t>
            </a:r>
          </a:p>
        </p:txBody>
      </p:sp>
      <p:sp>
        <p:nvSpPr>
          <p:cNvPr id="28" name="Forma libre: forma 18">
            <a:extLst>
              <a:ext uri="{FF2B5EF4-FFF2-40B4-BE49-F238E27FC236}">
                <a16:creationId xmlns:a16="http://schemas.microsoft.com/office/drawing/2014/main" id="{EC109000-A486-4F88-B034-A63BB0CF2114}"/>
              </a:ext>
            </a:extLst>
          </p:cNvPr>
          <p:cNvSpPr/>
          <p:nvPr/>
        </p:nvSpPr>
        <p:spPr>
          <a:xfrm>
            <a:off x="7806016" y="1364962"/>
            <a:ext cx="3172349" cy="575254"/>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00FF"/>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Do they create new content?</a:t>
            </a:r>
          </a:p>
        </p:txBody>
      </p:sp>
      <p:sp>
        <p:nvSpPr>
          <p:cNvPr id="29" name="Forma libre: forma 20">
            <a:extLst>
              <a:ext uri="{FF2B5EF4-FFF2-40B4-BE49-F238E27FC236}">
                <a16:creationId xmlns:a16="http://schemas.microsoft.com/office/drawing/2014/main" id="{F30464AF-1ABF-4061-917F-324B7BEF4C12}"/>
              </a:ext>
            </a:extLst>
          </p:cNvPr>
          <p:cNvSpPr/>
          <p:nvPr/>
        </p:nvSpPr>
        <p:spPr>
          <a:xfrm>
            <a:off x="5364541" y="944090"/>
            <a:ext cx="1396132" cy="1057006"/>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00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What</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games are</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they known</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for?</a:t>
            </a:r>
          </a:p>
        </p:txBody>
      </p:sp>
      <p:sp>
        <p:nvSpPr>
          <p:cNvPr id="30" name="Forma libre: forma 21">
            <a:extLst>
              <a:ext uri="{FF2B5EF4-FFF2-40B4-BE49-F238E27FC236}">
                <a16:creationId xmlns:a16="http://schemas.microsoft.com/office/drawing/2014/main" id="{79999115-BAA0-45E4-ADF3-651D193DD3B0}"/>
              </a:ext>
            </a:extLst>
          </p:cNvPr>
          <p:cNvSpPr/>
          <p:nvPr/>
        </p:nvSpPr>
        <p:spPr>
          <a:xfrm>
            <a:off x="1149731" y="638561"/>
            <a:ext cx="4023277" cy="1246538"/>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00FF"/>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Andale Sans UI" pitchFamily="2"/>
                <a:cs typeface="Tahoma" pitchFamily="2"/>
              </a:rPr>
              <a:t>Bio-data: </a:t>
            </a:r>
          </a:p>
          <a:p>
            <a:pPr marL="0" marR="0" lvl="0" indent="0" algn="ctr" defTabSz="829544"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Andale Sans UI" pitchFamily="2"/>
                <a:cs typeface="Tahoma" pitchFamily="2"/>
              </a:rPr>
              <a:t>What‘s their real name, streamer name, </a:t>
            </a:r>
          </a:p>
          <a:p>
            <a:pPr marL="0" marR="0" lvl="0" indent="0" algn="ctr" defTabSz="829544"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Andale Sans UI" pitchFamily="2"/>
                <a:cs typeface="Tahoma" pitchFamily="2"/>
              </a:rPr>
              <a:t>age, nationality, location and language </a:t>
            </a:r>
          </a:p>
          <a:p>
            <a:pPr marL="0" marR="0" lvl="0" indent="0" algn="ctr" defTabSz="829544"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Andale Sans UI" pitchFamily="2"/>
                <a:cs typeface="Tahoma" pitchFamily="2"/>
              </a:rPr>
              <a:t>they stream in?</a:t>
            </a:r>
          </a:p>
        </p:txBody>
      </p:sp>
      <p:sp>
        <p:nvSpPr>
          <p:cNvPr id="31" name="Forma libre: forma 22">
            <a:extLst>
              <a:ext uri="{FF2B5EF4-FFF2-40B4-BE49-F238E27FC236}">
                <a16:creationId xmlns:a16="http://schemas.microsoft.com/office/drawing/2014/main" id="{E0EF6B79-F278-4C45-BE70-6322DBA4592D}"/>
              </a:ext>
            </a:extLst>
          </p:cNvPr>
          <p:cNvSpPr/>
          <p:nvPr/>
        </p:nvSpPr>
        <p:spPr>
          <a:xfrm>
            <a:off x="497713" y="1998081"/>
            <a:ext cx="4228829" cy="527730"/>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What could they do better or do more of?</a:t>
            </a:r>
          </a:p>
        </p:txBody>
      </p:sp>
      <p:sp>
        <p:nvSpPr>
          <p:cNvPr id="32" name="Forma libre: forma 23">
            <a:extLst>
              <a:ext uri="{FF2B5EF4-FFF2-40B4-BE49-F238E27FC236}">
                <a16:creationId xmlns:a16="http://schemas.microsoft.com/office/drawing/2014/main" id="{BD09DAA9-2ECF-43F7-9DAB-714E3EECD4C0}"/>
              </a:ext>
            </a:extLst>
          </p:cNvPr>
          <p:cNvSpPr/>
          <p:nvPr/>
        </p:nvSpPr>
        <p:spPr>
          <a:xfrm>
            <a:off x="832396" y="2629749"/>
            <a:ext cx="2791333" cy="801846"/>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00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Are they a good example </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for young people?</a:t>
            </a:r>
          </a:p>
        </p:txBody>
      </p:sp>
      <p:sp>
        <p:nvSpPr>
          <p:cNvPr id="33" name="Forma libre: forma 24">
            <a:extLst>
              <a:ext uri="{FF2B5EF4-FFF2-40B4-BE49-F238E27FC236}">
                <a16:creationId xmlns:a16="http://schemas.microsoft.com/office/drawing/2014/main" id="{48D0FF31-0982-4B1E-ACC1-60E5A71268CF}"/>
              </a:ext>
            </a:extLst>
          </p:cNvPr>
          <p:cNvSpPr/>
          <p:nvPr/>
        </p:nvSpPr>
        <p:spPr>
          <a:xfrm>
            <a:off x="822857" y="3528095"/>
            <a:ext cx="2270423" cy="1460463"/>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00FF"/>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What are </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some of your </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favourite streams or</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posts by them?</a:t>
            </a:r>
          </a:p>
        </p:txBody>
      </p:sp>
      <p:sp>
        <p:nvSpPr>
          <p:cNvPr id="34" name="Forma libre: forma 25">
            <a:extLst>
              <a:ext uri="{FF2B5EF4-FFF2-40B4-BE49-F238E27FC236}">
                <a16:creationId xmlns:a16="http://schemas.microsoft.com/office/drawing/2014/main" id="{347DB7F9-B1B3-4E3C-9821-B05993F4854A}"/>
              </a:ext>
            </a:extLst>
          </p:cNvPr>
          <p:cNvSpPr/>
          <p:nvPr/>
        </p:nvSpPr>
        <p:spPr>
          <a:xfrm>
            <a:off x="3732876" y="4436316"/>
            <a:ext cx="1295821" cy="874137"/>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00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Is their</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delivery </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fun?</a:t>
            </a:r>
          </a:p>
        </p:txBody>
      </p:sp>
      <p:sp>
        <p:nvSpPr>
          <p:cNvPr id="35" name="Forma libre: forma 26">
            <a:extLst>
              <a:ext uri="{FF2B5EF4-FFF2-40B4-BE49-F238E27FC236}">
                <a16:creationId xmlns:a16="http://schemas.microsoft.com/office/drawing/2014/main" id="{F4BDCBBE-DFDC-42BD-B094-BB8D05BD4B9D}"/>
              </a:ext>
            </a:extLst>
          </p:cNvPr>
          <p:cNvSpPr/>
          <p:nvPr/>
        </p:nvSpPr>
        <p:spPr>
          <a:xfrm>
            <a:off x="4025305" y="5367675"/>
            <a:ext cx="2194586" cy="931260"/>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00FF"/>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Are they loyal to</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the game/s that made</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them famous?</a:t>
            </a:r>
          </a:p>
        </p:txBody>
      </p:sp>
      <p:sp>
        <p:nvSpPr>
          <p:cNvPr id="36" name="Forma libre: forma 27">
            <a:extLst>
              <a:ext uri="{FF2B5EF4-FFF2-40B4-BE49-F238E27FC236}">
                <a16:creationId xmlns:a16="http://schemas.microsoft.com/office/drawing/2014/main" id="{02B21BBC-B48F-420B-8F15-722B2CF57200}"/>
              </a:ext>
            </a:extLst>
          </p:cNvPr>
          <p:cNvSpPr/>
          <p:nvPr/>
        </p:nvSpPr>
        <p:spPr>
          <a:xfrm>
            <a:off x="6409884" y="5669697"/>
            <a:ext cx="4297267" cy="551204"/>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Do they collaborate with other streamers?</a:t>
            </a:r>
          </a:p>
        </p:txBody>
      </p:sp>
      <p:sp>
        <p:nvSpPr>
          <p:cNvPr id="37" name="Forma libre: forma 28">
            <a:extLst>
              <a:ext uri="{FF2B5EF4-FFF2-40B4-BE49-F238E27FC236}">
                <a16:creationId xmlns:a16="http://schemas.microsoft.com/office/drawing/2014/main" id="{A040918D-5DDB-4939-B51B-24866E9A001F}"/>
              </a:ext>
            </a:extLst>
          </p:cNvPr>
          <p:cNvSpPr/>
          <p:nvPr/>
        </p:nvSpPr>
        <p:spPr>
          <a:xfrm>
            <a:off x="8024847" y="2141720"/>
            <a:ext cx="3839305" cy="468025"/>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00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Do they edit their content with care?</a:t>
            </a:r>
          </a:p>
        </p:txBody>
      </p:sp>
      <p:sp>
        <p:nvSpPr>
          <p:cNvPr id="38" name="Conector recto 29">
            <a:extLst>
              <a:ext uri="{FF2B5EF4-FFF2-40B4-BE49-F238E27FC236}">
                <a16:creationId xmlns:a16="http://schemas.microsoft.com/office/drawing/2014/main" id="{EBDDF0C3-44B0-498F-AB16-F82C8D56E0BA}"/>
              </a:ext>
            </a:extLst>
          </p:cNvPr>
          <p:cNvSpPr/>
          <p:nvPr/>
        </p:nvSpPr>
        <p:spPr>
          <a:xfrm flipV="1">
            <a:off x="7196689" y="2584743"/>
            <a:ext cx="992172" cy="65672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39" name="Forma libre: forma 30">
            <a:extLst>
              <a:ext uri="{FF2B5EF4-FFF2-40B4-BE49-F238E27FC236}">
                <a16:creationId xmlns:a16="http://schemas.microsoft.com/office/drawing/2014/main" id="{B3AC67AB-4284-4CF3-A752-6590198AF7D7}"/>
              </a:ext>
            </a:extLst>
          </p:cNvPr>
          <p:cNvSpPr/>
          <p:nvPr/>
        </p:nvSpPr>
        <p:spPr>
          <a:xfrm>
            <a:off x="1025665" y="5205213"/>
            <a:ext cx="2360906" cy="931260"/>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How well do they </a:t>
            </a:r>
          </a:p>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manage memes?</a:t>
            </a:r>
          </a:p>
        </p:txBody>
      </p:sp>
      <p:sp>
        <p:nvSpPr>
          <p:cNvPr id="40" name="Conector recto 31">
            <a:extLst>
              <a:ext uri="{FF2B5EF4-FFF2-40B4-BE49-F238E27FC236}">
                <a16:creationId xmlns:a16="http://schemas.microsoft.com/office/drawing/2014/main" id="{3CD33AAE-63D3-4979-A372-F6035D274403}"/>
              </a:ext>
            </a:extLst>
          </p:cNvPr>
          <p:cNvSpPr/>
          <p:nvPr/>
        </p:nvSpPr>
        <p:spPr>
          <a:xfrm flipV="1">
            <a:off x="2795975" y="3882873"/>
            <a:ext cx="1759452" cy="1265118"/>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363" cap="sq">
            <a:solidFill>
              <a:schemeClr val="tx1"/>
            </a:solidFill>
            <a:custDash>
              <a:ds d="811268" sp="811268"/>
            </a:custDash>
            <a:miter/>
          </a:ln>
        </p:spPr>
        <p:txBody>
          <a:bodyPr vert="horz" wrap="square" lIns="81650" tIns="42454" rIns="81650" bIns="42454" anchor="t" anchorCtr="0" compatLnSpc="0">
            <a:noAutofit/>
          </a:bodyPr>
          <a:lstStyle/>
          <a:p>
            <a:pPr marL="0" marR="0" lvl="0" indent="0" algn="l" defTabSz="829544" rtl="0" eaLnBrk="1" fontAlgn="auto" latinLnBrk="0" hangingPunct="0">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srgbClr val="000000"/>
              </a:solidFill>
              <a:effectLst/>
              <a:uLnTx/>
              <a:uFillTx/>
              <a:latin typeface="Arial" pitchFamily="18"/>
              <a:ea typeface="+mn-ea"/>
              <a:cs typeface="Tahoma" pitchFamily="2"/>
            </a:endParaRPr>
          </a:p>
        </p:txBody>
      </p:sp>
      <p:sp>
        <p:nvSpPr>
          <p:cNvPr id="43" name="Forma libre: forma 19">
            <a:extLst>
              <a:ext uri="{FF2B5EF4-FFF2-40B4-BE49-F238E27FC236}">
                <a16:creationId xmlns:a16="http://schemas.microsoft.com/office/drawing/2014/main" id="{AEFFF83A-1A74-4B26-978A-51ECA888748C}"/>
              </a:ext>
            </a:extLst>
          </p:cNvPr>
          <p:cNvSpPr/>
          <p:nvPr/>
        </p:nvSpPr>
        <p:spPr>
          <a:xfrm>
            <a:off x="6760673" y="601754"/>
            <a:ext cx="3610300" cy="575254"/>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gradFill>
            <a:gsLst>
              <a:gs pos="0">
                <a:srgbClr val="00FFFF"/>
              </a:gs>
              <a:gs pos="50000">
                <a:srgbClr val="99FF66"/>
              </a:gs>
              <a:gs pos="100000">
                <a:srgbClr val="FFFFFF"/>
              </a:gs>
            </a:gsLst>
            <a:lin ang="5400000" scaled="0"/>
          </a:gradFill>
          <a:ln w="38100" cap="sq" cmpd="sng">
            <a:solidFill>
              <a:srgbClr val="FFFF00"/>
            </a:solidFill>
            <a:prstDash val="solid"/>
            <a:miter/>
          </a:ln>
        </p:spPr>
        <p:txBody>
          <a:bodyPr vert="horz" wrap="none" lIns="58133" tIns="29066" rIns="58133" bIns="29066" anchor="ctr" anchorCtr="1" compatLnSpc="0">
            <a:noAutofit/>
          </a:bodyPr>
          <a:lstStyle/>
          <a:p>
            <a:pPr marL="0" marR="0" lvl="0" indent="0" algn="ctr" defTabSz="829544" rtl="0" eaLnBrk="1"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Comic Sans MS" panose="030F0702030302020204" pitchFamily="66" charset="0"/>
                <a:ea typeface="+mn-ea"/>
                <a:cs typeface="Tahoma" pitchFamily="2"/>
              </a:rPr>
              <a:t>Do they stream or post regularly?</a:t>
            </a:r>
          </a:p>
        </p:txBody>
      </p:sp>
    </p:spTree>
    <p:extLst>
      <p:ext uri="{BB962C8B-B14F-4D97-AF65-F5344CB8AC3E}">
        <p14:creationId xmlns:p14="http://schemas.microsoft.com/office/powerpoint/2010/main" val="4265917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1017</TotalTime>
  <Words>372</Words>
  <Application>Microsoft Macintosh PowerPoint</Application>
  <PresentationFormat>Widescreen</PresentationFormat>
  <Paragraphs>47</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Comic Sans MS</vt:lpstr>
      <vt:lpstr>Times New Roman</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Roland</dc:creator>
  <cp:lastModifiedBy>Tony Pitt</cp:lastModifiedBy>
  <cp:revision>16</cp:revision>
  <dcterms:created xsi:type="dcterms:W3CDTF">2020-05-19T20:23:02Z</dcterms:created>
  <dcterms:modified xsi:type="dcterms:W3CDTF">2021-04-23T14:38:40Z</dcterms:modified>
</cp:coreProperties>
</file>