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318" r:id="rId4"/>
    <p:sldId id="258" r:id="rId5"/>
    <p:sldId id="259" r:id="rId6"/>
    <p:sldId id="260" r:id="rId7"/>
    <p:sldId id="261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19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20" r:id="rId47"/>
    <p:sldId id="304" r:id="rId48"/>
    <p:sldId id="305" r:id="rId49"/>
    <p:sldId id="300" r:id="rId50"/>
    <p:sldId id="301" r:id="rId51"/>
    <p:sldId id="302" r:id="rId52"/>
    <p:sldId id="303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22" r:id="rId66"/>
    <p:sldId id="323" r:id="rId67"/>
    <p:sldId id="324" r:id="rId68"/>
    <p:sldId id="321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Chalmers" initials="RC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7D7"/>
    <a:srgbClr val="A7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5" autoAdjust="0"/>
    <p:restoredTop sz="94667"/>
  </p:normalViewPr>
  <p:slideViewPr>
    <p:cSldViewPr>
      <p:cViewPr varScale="1">
        <p:scale>
          <a:sx n="77" d="100"/>
          <a:sy n="77" d="100"/>
        </p:scale>
        <p:origin x="192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commentAuthors" Target="commentAuthors.xml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26T14:42:03.739" idx="7">
    <p:pos x="4020" y="2056"/>
    <p:text>Ref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26T14:49:33.184" idx="8">
    <p:pos x="4718" y="3259"/>
    <p:text>Ref?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F3B26-E013-48F0-B5FA-C1E4A2C747A8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3D876-355F-4C56-BA8A-F267F7A83C4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40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D876-355F-4C56-BA8A-F267F7A83C4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9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D876-355F-4C56-BA8A-F267F7A83C4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05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D876-355F-4C56-BA8A-F267F7A83C44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24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31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EAD46-5665-4FC5-8CB7-DA0A8B315005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5DFDC-B0A4-4C0D-B97D-73445C483F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11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EAD46-5665-4FC5-8CB7-DA0A8B315005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5DFDC-B0A4-4C0D-B97D-73445C483F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70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EAD46-5665-4FC5-8CB7-DA0A8B315005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5DFDC-B0A4-4C0D-B97D-73445C483F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88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EAD46-5665-4FC5-8CB7-DA0A8B315005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5DFDC-B0A4-4C0D-B97D-73445C483F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34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EAD46-5665-4FC5-8CB7-DA0A8B315005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5DFDC-B0A4-4C0D-B97D-73445C483F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17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EAD46-5665-4FC5-8CB7-DA0A8B315005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5DFDC-B0A4-4C0D-B97D-73445C483F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24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EAD46-5665-4FC5-8CB7-DA0A8B315005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5DFDC-B0A4-4C0D-B97D-73445C483F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56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EAD46-5665-4FC5-8CB7-DA0A8B315005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5DFDC-B0A4-4C0D-B97D-73445C483F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43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EAD46-5665-4FC5-8CB7-DA0A8B315005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5DFDC-B0A4-4C0D-B97D-73445C483F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49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6EAD46-5665-4FC5-8CB7-DA0A8B315005}" type="datetimeFigureOut">
              <a:rPr lang="en-GB" smtClean="0"/>
              <a:pPr/>
              <a:t>28/05/2021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5DFDC-B0A4-4C0D-B97D-73445C483F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77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309320"/>
            <a:ext cx="9144000" cy="360040"/>
          </a:xfrm>
          <a:prstGeom prst="rect">
            <a:avLst/>
          </a:prstGeom>
          <a:solidFill>
            <a:srgbClr val="97D7D7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baseline="-25000"/>
              <a:t> </a:t>
            </a:r>
          </a:p>
        </p:txBody>
      </p:sp>
      <p:sp>
        <p:nvSpPr>
          <p:cNvPr id="8" name="Footer Placeholder 7"/>
          <p:cNvSpPr txBox="1">
            <a:spLocks/>
          </p:cNvSpPr>
          <p:nvPr userDrawn="1"/>
        </p:nvSpPr>
        <p:spPr bwMode="auto">
          <a:xfrm>
            <a:off x="0" y="630423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dirty="0" smtClean="0"/>
              <a:t>Successful Health Screening © Pavilion Publishing and Media Ltd and its licensors 2017.</a:t>
            </a:r>
            <a:endParaRPr lang="en-GB" sz="1400" baseline="30000" dirty="0" smtClean="0">
              <a:solidFill>
                <a:schemeClr val="bg1"/>
              </a:solidFill>
              <a:latin typeface="AvenirLTStd-Light" charset="0"/>
            </a:endParaRPr>
          </a:p>
        </p:txBody>
      </p:sp>
      <p:pic>
        <p:nvPicPr>
          <p:cNvPr id="4" name="Picture 3" descr="SuccessfulHS Slide graphic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4734"/>
            <a:ext cx="9144000" cy="2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2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Aims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639341"/>
            <a:ext cx="7848872" cy="4525963"/>
          </a:xfrm>
        </p:spPr>
        <p:txBody>
          <a:bodyPr>
            <a:normAutofit/>
          </a:bodyPr>
          <a:lstStyle/>
          <a:p>
            <a:pPr marL="444500" indent="-444500">
              <a:buAutoNum type="arabicPeriod"/>
            </a:pPr>
            <a:r>
              <a:rPr lang="en-GB" sz="2800" dirty="0" smtClean="0"/>
              <a:t>To understand why desensitisation/familiarisation is an essential process in enabling people with a learning disability to access  health screening. </a:t>
            </a:r>
          </a:p>
          <a:p>
            <a:pPr marL="444500" indent="-444500">
              <a:buNone/>
            </a:pPr>
            <a:r>
              <a:rPr lang="en-GB" sz="2800" dirty="0" smtClean="0"/>
              <a:t>2. To gain an awareness of the framework and practical tools that can be applied through the desensitisation process to enable successful health screening.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1.1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1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Health screening in </a:t>
            </a:r>
            <a:br>
              <a:rPr lang="en-GB" b="1" dirty="0" smtClean="0"/>
            </a:br>
            <a:r>
              <a:rPr lang="en-GB" b="1" dirty="0" err="1" smtClean="0"/>
              <a:t>newborn</a:t>
            </a:r>
            <a:r>
              <a:rPr lang="en-GB" b="1" dirty="0" smtClean="0"/>
              <a:t> babies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88" y="2204864"/>
            <a:ext cx="6851104" cy="3589859"/>
          </a:xfrm>
        </p:spPr>
        <p:txBody>
          <a:bodyPr/>
          <a:lstStyle/>
          <a:p>
            <a:pPr lvl="0" eaLnBrk="0" fontAlgn="base" hangingPunct="0"/>
            <a:r>
              <a:rPr lang="en-GB" sz="2800" dirty="0"/>
              <a:t>A physical examination, which includes the eyes, heart, hips and </a:t>
            </a:r>
            <a:r>
              <a:rPr lang="en-GB" sz="2800" dirty="0" smtClean="0"/>
              <a:t>testes. </a:t>
            </a:r>
            <a:endParaRPr lang="en-GB" sz="2800" dirty="0"/>
          </a:p>
          <a:p>
            <a:pPr lvl="0" eaLnBrk="0" fontAlgn="base" hangingPunct="0"/>
            <a:r>
              <a:rPr lang="en-GB" sz="2800" dirty="0"/>
              <a:t>A hearing </a:t>
            </a:r>
            <a:r>
              <a:rPr lang="en-GB" sz="2800" dirty="0" smtClean="0"/>
              <a:t>test. </a:t>
            </a:r>
            <a:endParaRPr lang="en-GB" sz="2800" dirty="0"/>
          </a:p>
          <a:p>
            <a:pPr lvl="0" eaLnBrk="0" fontAlgn="base" hangingPunct="0"/>
            <a:r>
              <a:rPr lang="en-GB" sz="2800" dirty="0"/>
              <a:t>A blood spot test to check if the baby has any of nine rare </a:t>
            </a:r>
            <a:r>
              <a:rPr lang="en-GB" sz="2800" dirty="0" smtClean="0"/>
              <a:t>conditions. 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1.10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2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17" y="404664"/>
            <a:ext cx="8229600" cy="1143000"/>
          </a:xfrm>
        </p:spPr>
        <p:txBody>
          <a:bodyPr/>
          <a:lstStyle/>
          <a:p>
            <a:r>
              <a:rPr lang="en-GB" b="1" dirty="0" smtClean="0"/>
              <a:t>Annual health checks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929" y="1844824"/>
            <a:ext cx="6661463" cy="223224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Annual Health Check Scheme </a:t>
            </a:r>
            <a:br>
              <a:rPr lang="en-GB" sz="2800" dirty="0" smtClean="0"/>
            </a:br>
            <a:r>
              <a:rPr lang="en-GB" sz="2800" dirty="0" smtClean="0"/>
              <a:t>for people with learning disabilities.</a:t>
            </a:r>
          </a:p>
          <a:p>
            <a:r>
              <a:rPr lang="en-GB" sz="2800" dirty="0" smtClean="0"/>
              <a:t>NHS 40-74 Health Check.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1.11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5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b="1" dirty="0" smtClean="0"/>
              <a:t>Generalised issues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352" y="1772816"/>
            <a:ext cx="5770984" cy="2149699"/>
          </a:xfrm>
        </p:spPr>
        <p:txBody>
          <a:bodyPr/>
          <a:lstStyle/>
          <a:p>
            <a:r>
              <a:rPr lang="en-GB" sz="2800" dirty="0" smtClean="0"/>
              <a:t>Communication.</a:t>
            </a:r>
            <a:endParaRPr lang="en-GB" sz="2800" dirty="0"/>
          </a:p>
          <a:p>
            <a:r>
              <a:rPr lang="en-GB" sz="2800" dirty="0"/>
              <a:t>Difficulty with </a:t>
            </a:r>
            <a:r>
              <a:rPr lang="en-GB" sz="2800" dirty="0" smtClean="0"/>
              <a:t>comprehension.</a:t>
            </a:r>
            <a:endParaRPr lang="en-GB" sz="2800" dirty="0"/>
          </a:p>
          <a:p>
            <a:r>
              <a:rPr lang="en-GB" sz="2800" dirty="0"/>
              <a:t>Sensory </a:t>
            </a:r>
            <a:r>
              <a:rPr lang="en-GB" sz="2800" dirty="0" smtClean="0"/>
              <a:t>impairments.</a:t>
            </a:r>
            <a:endParaRPr lang="en-GB" sz="28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1.12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19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Evidence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4" y="1672208"/>
            <a:ext cx="8075240" cy="4997152"/>
          </a:xfrm>
        </p:spPr>
        <p:txBody>
          <a:bodyPr>
            <a:noAutofit/>
          </a:bodyPr>
          <a:lstStyle/>
          <a:p>
            <a:r>
              <a:rPr lang="en-GB" sz="2600" i="1" dirty="0"/>
              <a:t>Valuing People Now </a:t>
            </a:r>
            <a:r>
              <a:rPr lang="en-GB" sz="2600" dirty="0" smtClean="0"/>
              <a:t>(Department </a:t>
            </a:r>
            <a:r>
              <a:rPr lang="en-GB" sz="2600" dirty="0"/>
              <a:t>of </a:t>
            </a:r>
            <a:r>
              <a:rPr lang="en-GB" sz="2600" dirty="0" smtClean="0"/>
              <a:t>Health, 2009).</a:t>
            </a:r>
            <a:endParaRPr lang="en-GB" sz="2600" dirty="0"/>
          </a:p>
          <a:p>
            <a:r>
              <a:rPr lang="en-GB" altLang="en-US" sz="2600" i="1" dirty="0" smtClean="0"/>
              <a:t>Death </a:t>
            </a:r>
            <a:r>
              <a:rPr lang="en-GB" altLang="en-US" sz="2600" i="1" dirty="0"/>
              <a:t>by </a:t>
            </a:r>
            <a:r>
              <a:rPr lang="en-GB" altLang="en-US" sz="2600" i="1" dirty="0" smtClean="0"/>
              <a:t>Indifference </a:t>
            </a:r>
            <a:r>
              <a:rPr lang="en-GB" altLang="en-US" sz="2600" dirty="0" smtClean="0"/>
              <a:t>(</a:t>
            </a:r>
            <a:r>
              <a:rPr lang="en-GB" altLang="en-US" sz="2600" dirty="0" err="1" smtClean="0"/>
              <a:t>Mencap</a:t>
            </a:r>
            <a:r>
              <a:rPr lang="en-GB" altLang="en-US" sz="2600" dirty="0" smtClean="0"/>
              <a:t>, 2012).</a:t>
            </a:r>
          </a:p>
          <a:p>
            <a:r>
              <a:rPr lang="en-GB" altLang="en-US" sz="2600" i="1" dirty="0"/>
              <a:t>Six Lives </a:t>
            </a:r>
            <a:r>
              <a:rPr lang="en-GB" altLang="en-US" sz="2600" dirty="0"/>
              <a:t>report</a:t>
            </a:r>
            <a:r>
              <a:rPr lang="en-GB" altLang="en-US" sz="2600" i="1" dirty="0"/>
              <a:t> </a:t>
            </a:r>
            <a:r>
              <a:rPr lang="en-GB" altLang="en-US" sz="2600" dirty="0"/>
              <a:t>(Department of Health, 2010).</a:t>
            </a:r>
            <a:endParaRPr lang="en-GB" altLang="en-US" sz="2600" dirty="0" smtClean="0"/>
          </a:p>
          <a:p>
            <a:r>
              <a:rPr lang="en-GB" sz="2600" i="1" dirty="0"/>
              <a:t>The Confidential Inquiry into Premature Deaths </a:t>
            </a:r>
            <a:r>
              <a:rPr lang="en-GB" sz="2600" i="1" dirty="0" smtClean="0"/>
              <a:t/>
            </a:r>
            <a:br>
              <a:rPr lang="en-GB" sz="2600" i="1" dirty="0" smtClean="0"/>
            </a:br>
            <a:r>
              <a:rPr lang="en-GB" sz="2600" i="1" dirty="0" smtClean="0"/>
              <a:t>of </a:t>
            </a:r>
            <a:r>
              <a:rPr lang="en-GB" sz="2600" i="1" dirty="0"/>
              <a:t>People with Intellectual Disabilities in the UK: </a:t>
            </a:r>
            <a:r>
              <a:rPr lang="en-GB" sz="2600" i="1" dirty="0" smtClean="0"/>
              <a:t/>
            </a:r>
            <a:br>
              <a:rPr lang="en-GB" sz="2600" i="1" dirty="0" smtClean="0"/>
            </a:br>
            <a:r>
              <a:rPr lang="en-GB" sz="2600" i="1" dirty="0" smtClean="0"/>
              <a:t>A </a:t>
            </a:r>
            <a:r>
              <a:rPr lang="en-GB" sz="2600" i="1" dirty="0"/>
              <a:t>population-based study </a:t>
            </a:r>
            <a:r>
              <a:rPr lang="en-GB" sz="2600" dirty="0"/>
              <a:t>(CIPOLD) 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(</a:t>
            </a:r>
            <a:r>
              <a:rPr lang="en-GB" sz="2600" dirty="0" err="1"/>
              <a:t>Heslop</a:t>
            </a:r>
            <a:r>
              <a:rPr lang="en-GB" sz="2600" dirty="0"/>
              <a:t> </a:t>
            </a:r>
            <a:r>
              <a:rPr lang="en-GB" sz="2600" i="1" dirty="0"/>
              <a:t>et al</a:t>
            </a:r>
            <a:r>
              <a:rPr lang="en-GB" sz="2600" dirty="0"/>
              <a:t>, 2013</a:t>
            </a:r>
            <a:r>
              <a:rPr lang="en-GB" sz="2600" dirty="0" smtClean="0"/>
              <a:t>). </a:t>
            </a:r>
            <a:r>
              <a:rPr lang="en-GB" sz="2600" dirty="0"/>
              <a:t>     </a:t>
            </a:r>
          </a:p>
          <a:p>
            <a:r>
              <a:rPr lang="en-GB" altLang="en-US" sz="2600" i="1" dirty="0" smtClean="0"/>
              <a:t>Our </a:t>
            </a:r>
            <a:r>
              <a:rPr lang="en-GB" altLang="en-US" sz="2600" i="1" dirty="0"/>
              <a:t>Health, Our Care, Our Say </a:t>
            </a:r>
            <a:r>
              <a:rPr lang="en-GB" altLang="en-US" sz="2600" dirty="0" smtClean="0"/>
              <a:t>(</a:t>
            </a:r>
            <a:r>
              <a:rPr lang="en-GB" sz="2600" dirty="0" smtClean="0"/>
              <a:t>Department </a:t>
            </a:r>
            <a:r>
              <a:rPr lang="en-GB" sz="2600" dirty="0"/>
              <a:t>of </a:t>
            </a:r>
            <a:r>
              <a:rPr lang="en-GB" sz="2600" dirty="0" smtClean="0"/>
              <a:t>Health, </a:t>
            </a:r>
            <a:r>
              <a:rPr lang="en-GB" altLang="en-US" sz="2600" dirty="0" smtClean="0"/>
              <a:t>2006).</a:t>
            </a:r>
            <a:endParaRPr lang="en-GB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1.13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94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What </a:t>
            </a:r>
            <a:r>
              <a:rPr lang="en-GB" altLang="en-US" b="1" dirty="0"/>
              <a:t>is </a:t>
            </a:r>
            <a:r>
              <a:rPr lang="en-GB" altLang="en-US" b="1" dirty="0" smtClean="0"/>
              <a:t>anxiety?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312" y="1628800"/>
            <a:ext cx="6707088" cy="4525963"/>
          </a:xfrm>
        </p:spPr>
        <p:txBody>
          <a:bodyPr>
            <a:normAutofit/>
          </a:bodyPr>
          <a:lstStyle/>
          <a:p>
            <a:r>
              <a:rPr lang="en-GB" altLang="en-US" sz="2800" dirty="0" smtClean="0"/>
              <a:t>A </a:t>
            </a:r>
            <a:r>
              <a:rPr lang="en-GB" altLang="en-US" sz="2800" dirty="0"/>
              <a:t>combination of feelings of fear and unease, with physical symptoms. </a:t>
            </a:r>
            <a:endParaRPr lang="en-GB" altLang="en-US" sz="2800" dirty="0" smtClean="0"/>
          </a:p>
          <a:p>
            <a:r>
              <a:rPr lang="en-GB" altLang="en-US" sz="2800" dirty="0" smtClean="0"/>
              <a:t>Fight </a:t>
            </a:r>
            <a:r>
              <a:rPr lang="en-GB" altLang="en-US" sz="2800" dirty="0"/>
              <a:t>or flight </a:t>
            </a:r>
            <a:r>
              <a:rPr lang="en-GB" altLang="en-US" sz="2800" dirty="0" smtClean="0"/>
              <a:t>response.</a:t>
            </a:r>
          </a:p>
          <a:p>
            <a:r>
              <a:rPr lang="en-GB" altLang="en-US" sz="2800" dirty="0"/>
              <a:t>W</a:t>
            </a:r>
            <a:r>
              <a:rPr lang="en-GB" altLang="en-US" sz="2800" dirty="0" smtClean="0"/>
              <a:t>e </a:t>
            </a:r>
            <a:r>
              <a:rPr lang="en-GB" altLang="en-US" sz="2800" dirty="0"/>
              <a:t>feel anxiety at times that provoke nervous feelings such as sitting an exam, starting a new job etc.</a:t>
            </a:r>
          </a:p>
          <a:p>
            <a:pPr marL="0" indent="0">
              <a:buNone/>
            </a:pPr>
            <a:r>
              <a:rPr lang="en-GB" altLang="en-US" sz="2800" dirty="0" smtClean="0"/>
              <a:t>(MIND, 2015a) </a:t>
            </a:r>
            <a:endParaRPr lang="en-GB" altLang="en-US" sz="28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1.14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7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GB" b="1" dirty="0" smtClean="0"/>
              <a:t>What is a phobia?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203032" cy="3024336"/>
          </a:xfrm>
        </p:spPr>
        <p:txBody>
          <a:bodyPr>
            <a:normAutofit/>
          </a:bodyPr>
          <a:lstStyle/>
          <a:p>
            <a:r>
              <a:rPr lang="en-GB" altLang="en-US" sz="2800" dirty="0"/>
              <a:t>A phobia is when a person suffers an extreme form of fear that may be triggered by a situation, place or object, even when there </a:t>
            </a:r>
            <a:r>
              <a:rPr lang="en-GB" altLang="en-US" sz="2800" dirty="0" smtClean="0"/>
              <a:t>are no </a:t>
            </a:r>
            <a:r>
              <a:rPr lang="en-GB" altLang="en-US" sz="2800" dirty="0"/>
              <a:t>signs of clear danger (MIND, 2015b).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1.15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6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b="1" dirty="0" smtClean="0"/>
              <a:t>Symptoms of anxiety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28800"/>
            <a:ext cx="6048672" cy="4525963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sz="2800" b="1" dirty="0"/>
              <a:t>Physical </a:t>
            </a:r>
            <a:r>
              <a:rPr lang="en-GB" sz="2800" b="1" dirty="0" smtClean="0"/>
              <a:t>symptoms:</a:t>
            </a:r>
            <a:endParaRPr lang="en-GB" sz="2800" b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Nausea.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Tense </a:t>
            </a:r>
            <a:r>
              <a:rPr lang="en-GB" sz="2800" dirty="0" smtClean="0"/>
              <a:t>muscles.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Pins and </a:t>
            </a:r>
            <a:r>
              <a:rPr lang="en-GB" sz="2800" dirty="0" smtClean="0"/>
              <a:t>needles. 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Fast </a:t>
            </a:r>
            <a:r>
              <a:rPr lang="en-GB" sz="2800" dirty="0" smtClean="0"/>
              <a:t>breathing.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Feeling light headed and </a:t>
            </a:r>
            <a:r>
              <a:rPr lang="en-GB" sz="2800" dirty="0" smtClean="0"/>
              <a:t>dizzy.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Sweating/hot flushes.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Raised </a:t>
            </a:r>
            <a:r>
              <a:rPr lang="en-GB" sz="2800" dirty="0" smtClean="0"/>
              <a:t>blood pressure.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Needing the toilet more </a:t>
            </a:r>
            <a:r>
              <a:rPr lang="en-GB" sz="2800" dirty="0" smtClean="0"/>
              <a:t>often.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1.16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7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b="1" dirty="0" smtClean="0"/>
              <a:t>Symptoms </a:t>
            </a:r>
            <a:r>
              <a:rPr lang="en-GB" b="1" dirty="0"/>
              <a:t>of </a:t>
            </a:r>
            <a:r>
              <a:rPr lang="en-GB" b="1" dirty="0" smtClean="0"/>
              <a:t>anxiety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28800"/>
            <a:ext cx="6779096" cy="4525963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GB" sz="2800" b="1" dirty="0"/>
              <a:t>Psychological </a:t>
            </a:r>
            <a:r>
              <a:rPr lang="en-GB" sz="2800" b="1" dirty="0" smtClean="0"/>
              <a:t>symptoms:</a:t>
            </a:r>
            <a:endParaRPr lang="en-GB" sz="2800" b="1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Feeling </a:t>
            </a:r>
            <a:r>
              <a:rPr lang="en-GB" sz="2800" dirty="0" smtClean="0"/>
              <a:t>tense/nervous.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Feeling of </a:t>
            </a:r>
            <a:r>
              <a:rPr lang="en-GB" sz="2800" dirty="0" smtClean="0"/>
              <a:t>dread.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Dwelling on negative </a:t>
            </a:r>
            <a:r>
              <a:rPr lang="en-GB" sz="2800" dirty="0" smtClean="0"/>
              <a:t>experiences.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Feeling </a:t>
            </a:r>
            <a:r>
              <a:rPr lang="en-GB" sz="2800" dirty="0" smtClean="0"/>
              <a:t>restless.</a:t>
            </a:r>
            <a:endParaRPr lang="en-GB" sz="28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Feeling </a:t>
            </a:r>
            <a:r>
              <a:rPr lang="en-GB" sz="2800" dirty="0" smtClean="0"/>
              <a:t>numb.</a:t>
            </a:r>
            <a:endParaRPr lang="en-GB" sz="2800" dirty="0"/>
          </a:p>
          <a:p>
            <a:pPr marL="0" indent="0">
              <a:buFont typeface="Arial" charset="0"/>
              <a:buNone/>
              <a:defRPr/>
            </a:pPr>
            <a:r>
              <a:rPr lang="en-GB" sz="2800" dirty="0" smtClean="0"/>
              <a:t>(MIND, 2016</a:t>
            </a:r>
            <a:r>
              <a:rPr lang="en-GB" sz="2800" dirty="0"/>
              <a:t>)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1.17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3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Symptoms </a:t>
            </a:r>
            <a:r>
              <a:rPr lang="en-GB" b="1" dirty="0"/>
              <a:t>of </a:t>
            </a:r>
            <a:r>
              <a:rPr lang="en-GB" b="1" dirty="0" smtClean="0"/>
              <a:t>a phobia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639341"/>
            <a:ext cx="5698976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Feeling dizzy.</a:t>
            </a:r>
            <a:endParaRPr lang="en-GB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A feeling of </a:t>
            </a:r>
            <a:r>
              <a:rPr lang="en-GB" sz="2800" dirty="0" smtClean="0"/>
              <a:t>choking.</a:t>
            </a:r>
            <a:endParaRPr lang="en-GB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Sweating. </a:t>
            </a:r>
            <a:endParaRPr lang="en-GB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Hot or cold </a:t>
            </a:r>
            <a:r>
              <a:rPr lang="en-GB" sz="2800" dirty="0" smtClean="0"/>
              <a:t>flushes.</a:t>
            </a:r>
            <a:endParaRPr lang="en-GB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 smtClean="0"/>
              <a:t>Vomiting. </a:t>
            </a:r>
            <a:endParaRPr lang="en-GB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Numbness </a:t>
            </a:r>
            <a:r>
              <a:rPr lang="en-GB" sz="2800" dirty="0" smtClean="0"/>
              <a:t>or </a:t>
            </a:r>
            <a:r>
              <a:rPr lang="en-GB" sz="2800" dirty="0"/>
              <a:t>tingling </a:t>
            </a:r>
            <a:r>
              <a:rPr lang="en-GB" sz="2800" dirty="0" smtClean="0"/>
              <a:t>sensations/trembling </a:t>
            </a:r>
            <a:r>
              <a:rPr lang="en-GB" sz="2800" dirty="0"/>
              <a:t>or </a:t>
            </a:r>
            <a:r>
              <a:rPr lang="en-GB" sz="2800" dirty="0" smtClean="0"/>
              <a:t>shaking.</a:t>
            </a:r>
            <a:endParaRPr lang="en-GB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Fear of </a:t>
            </a:r>
            <a:r>
              <a:rPr lang="en-GB" sz="2800" dirty="0" smtClean="0"/>
              <a:t>fainting.</a:t>
            </a:r>
            <a:endParaRPr lang="en-GB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GB" sz="2800" dirty="0"/>
              <a:t>Fear of </a:t>
            </a:r>
            <a:r>
              <a:rPr lang="en-GB" sz="2800" dirty="0" smtClean="0"/>
              <a:t>death.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1.18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68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Treatments for </a:t>
            </a:r>
            <a:br>
              <a:rPr lang="en-GB" b="1" dirty="0" smtClean="0"/>
            </a:br>
            <a:r>
              <a:rPr lang="en-GB" b="1" dirty="0" smtClean="0"/>
              <a:t>anxiety and phobias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060848"/>
            <a:ext cx="7992888" cy="4104456"/>
          </a:xfrm>
        </p:spPr>
        <p:txBody>
          <a:bodyPr numCol="2"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2400" dirty="0" smtClean="0"/>
              <a:t>Relaxation techniques.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Systematic </a:t>
            </a:r>
            <a:r>
              <a:rPr lang="en-GB" altLang="en-US" sz="2400" dirty="0" smtClean="0"/>
              <a:t>desensitisation.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Mindfulness.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Role playing.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Progressive muscle relaxation.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Focused breathing.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Sounds and music.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Medication.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Talking </a:t>
            </a:r>
            <a:r>
              <a:rPr lang="en-GB" altLang="en-US" sz="2400" dirty="0" smtClean="0"/>
              <a:t>therapies/cognitive behaviour therapy (CBT).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Faith/spirituality.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Complimentary </a:t>
            </a:r>
            <a:r>
              <a:rPr lang="en-GB" altLang="en-US" sz="2400" dirty="0" smtClean="0"/>
              <a:t>therapies.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Exercise.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Healthy </a:t>
            </a:r>
            <a:r>
              <a:rPr lang="en-GB" altLang="en-US" sz="2400" dirty="0" smtClean="0"/>
              <a:t>eating.</a:t>
            </a:r>
            <a:endParaRPr lang="en-GB" altLang="en-US" sz="2400" dirty="0"/>
          </a:p>
          <a:p>
            <a:pPr>
              <a:lnSpc>
                <a:spcPct val="90000"/>
              </a:lnSpc>
            </a:pPr>
            <a:r>
              <a:rPr lang="en-GB" altLang="en-US" sz="2400" dirty="0"/>
              <a:t>Avoiding alcohol and </a:t>
            </a:r>
            <a:r>
              <a:rPr lang="en-GB" altLang="en-US" sz="2400" dirty="0" smtClean="0"/>
              <a:t>caffeine/stimulants.</a:t>
            </a:r>
          </a:p>
          <a:p>
            <a:pPr>
              <a:lnSpc>
                <a:spcPct val="90000"/>
              </a:lnSpc>
            </a:pPr>
            <a:r>
              <a:rPr lang="en-GB" altLang="en-US" sz="2400" dirty="0" smtClean="0"/>
              <a:t>Support groups.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1.19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4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b="1" dirty="0" smtClean="0"/>
              <a:t>Objectives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72008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By the end of the training you will be able to:</a:t>
            </a:r>
          </a:p>
          <a:p>
            <a:r>
              <a:rPr lang="en-GB" sz="2800" dirty="0" smtClean="0"/>
              <a:t>State what health screening is and why it is important.</a:t>
            </a:r>
          </a:p>
          <a:p>
            <a:r>
              <a:rPr lang="en-GB" sz="2800" dirty="0" smtClean="0"/>
              <a:t>List what potential barriers to accessing health screening people with a learning disability have.</a:t>
            </a:r>
          </a:p>
          <a:p>
            <a:r>
              <a:rPr lang="en-GB" sz="2800" dirty="0"/>
              <a:t>Apply reasonable adjustments to reduce the </a:t>
            </a:r>
            <a:r>
              <a:rPr lang="en-GB" sz="2800" dirty="0" smtClean="0"/>
              <a:t>barriers.</a:t>
            </a:r>
            <a:endParaRPr lang="en-GB" sz="2800" dirty="0"/>
          </a:p>
          <a:p>
            <a:pPr algn="just"/>
            <a:endParaRPr lang="en-GB" dirty="0" smtClean="0"/>
          </a:p>
          <a:p>
            <a:pPr marL="0" indent="0" algn="just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1.2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4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45" y="404664"/>
            <a:ext cx="8229600" cy="1143000"/>
          </a:xfrm>
        </p:spPr>
        <p:txBody>
          <a:bodyPr/>
          <a:lstStyle/>
          <a:p>
            <a:r>
              <a:rPr lang="en-GB" b="1" dirty="0" smtClean="0"/>
              <a:t>What is desensitisation?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700808"/>
            <a:ext cx="6368103" cy="4525963"/>
          </a:xfrm>
        </p:spPr>
        <p:txBody>
          <a:bodyPr/>
          <a:lstStyle/>
          <a:p>
            <a:r>
              <a:rPr lang="en-GB" sz="2800" dirty="0"/>
              <a:t>Desensitisation is when anxiety is reduced by gradually getting used to the object or situation which causes fear (Neil </a:t>
            </a:r>
            <a:r>
              <a:rPr lang="en-GB" sz="2800" i="1" dirty="0"/>
              <a:t>et </a:t>
            </a:r>
            <a:r>
              <a:rPr lang="en-GB" sz="2800" i="1" dirty="0" smtClean="0"/>
              <a:t>al, </a:t>
            </a:r>
            <a:r>
              <a:rPr lang="en-GB" sz="2800" dirty="0"/>
              <a:t>2007).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1.20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5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67" y="54868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Three steps to </a:t>
            </a:r>
            <a:br>
              <a:rPr lang="en-GB" b="1" dirty="0" smtClean="0"/>
            </a:br>
            <a:r>
              <a:rPr lang="en-GB" b="1" dirty="0" smtClean="0"/>
              <a:t>desensitisation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276872"/>
            <a:ext cx="6933456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/>
              <a:t>Step 1: </a:t>
            </a:r>
            <a:r>
              <a:rPr lang="en-GB" sz="2800" dirty="0"/>
              <a:t>Develop a fear </a:t>
            </a:r>
            <a:r>
              <a:rPr lang="en-GB" sz="2800" dirty="0" smtClean="0"/>
              <a:t>hierarchy.</a:t>
            </a:r>
            <a:endParaRPr lang="en-GB" sz="2800" dirty="0"/>
          </a:p>
          <a:p>
            <a:pPr>
              <a:buNone/>
            </a:pPr>
            <a:r>
              <a:rPr lang="en-GB" sz="2800" b="1" dirty="0"/>
              <a:t>Step </a:t>
            </a:r>
            <a:r>
              <a:rPr lang="en-GB" sz="2800" b="1" dirty="0" smtClean="0"/>
              <a:t>2: </a:t>
            </a:r>
            <a:r>
              <a:rPr lang="en-GB" sz="2800" dirty="0" smtClean="0"/>
              <a:t>Relaxation techniques.</a:t>
            </a:r>
          </a:p>
          <a:p>
            <a:pPr>
              <a:buNone/>
            </a:pPr>
            <a:r>
              <a:rPr lang="en-GB" sz="2800" b="1" dirty="0"/>
              <a:t>Step </a:t>
            </a:r>
            <a:r>
              <a:rPr lang="en-GB" sz="2800" b="1" dirty="0" smtClean="0"/>
              <a:t>3: </a:t>
            </a:r>
            <a:r>
              <a:rPr lang="en-GB" sz="2800" dirty="0" smtClean="0"/>
              <a:t>Exposure </a:t>
            </a:r>
            <a:r>
              <a:rPr lang="en-GB" sz="2800" dirty="0"/>
              <a:t>to the phobic </a:t>
            </a:r>
            <a:r>
              <a:rPr lang="en-GB" sz="2800" dirty="0" smtClean="0"/>
              <a:t>situation.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1.21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9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Fear of clowns</a:t>
            </a:r>
            <a:br>
              <a:rPr lang="en-GB" b="1" dirty="0" smtClean="0"/>
            </a:br>
            <a:r>
              <a:rPr lang="en-GB" b="1" dirty="0" smtClean="0"/>
              <a:t> (graded approximation)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037105"/>
              </p:ext>
            </p:extLst>
          </p:nvPr>
        </p:nvGraphicFramePr>
        <p:xfrm>
          <a:off x="791580" y="1920624"/>
          <a:ext cx="7560839" cy="4001905"/>
        </p:xfrm>
        <a:graphic>
          <a:graphicData uri="http://schemas.openxmlformats.org/drawingml/2006/table">
            <a:tbl>
              <a:tblPr firstRow="1" firstCol="1" bandRow="1"/>
              <a:tblGrid>
                <a:gridCol w="3780419"/>
                <a:gridCol w="3780420"/>
              </a:tblGrid>
              <a:tr h="500264"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Activity</a:t>
                      </a:r>
                      <a:endParaRPr lang="en-GB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8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Fear </a:t>
                      </a:r>
                      <a:r>
                        <a:rPr lang="en-GB" sz="28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level </a:t>
                      </a:r>
                      <a:r>
                        <a:rPr lang="en-GB" sz="28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(0-100)</a:t>
                      </a:r>
                      <a:endParaRPr lang="en-GB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70661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Going to the </a:t>
                      </a:r>
                      <a:r>
                        <a:rPr lang="en-GB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circus.</a:t>
                      </a:r>
                      <a:endParaRPr lang="en-GB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</a:t>
                      </a:r>
                      <a:endParaRPr lang="en-GB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61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Watching a DVD of a real </a:t>
                      </a:r>
                      <a:r>
                        <a:rPr lang="en-GB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clown.</a:t>
                      </a:r>
                      <a:endParaRPr lang="en-GB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en-GB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61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Watching a cartoon of a </a:t>
                      </a:r>
                      <a:r>
                        <a:rPr lang="en-GB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clown.</a:t>
                      </a:r>
                      <a:endParaRPr lang="en-GB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GB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61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Looking at a picture of a </a:t>
                      </a:r>
                      <a:r>
                        <a:rPr lang="en-GB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clown.</a:t>
                      </a:r>
                      <a:endParaRPr lang="en-GB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GB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661">
                <a:tc>
                  <a:txBody>
                    <a:bodyPr/>
                    <a:lstStyle/>
                    <a:p>
                      <a:pPr eaLnBrk="0" fontAlgn="base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Talking about </a:t>
                      </a:r>
                      <a:r>
                        <a:rPr lang="en-GB" sz="28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clowns.</a:t>
                      </a:r>
                      <a:endParaRPr lang="en-GB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GB" sz="28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GB" sz="2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38300" y="3336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1.22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4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b="1" dirty="0" smtClean="0"/>
              <a:t>The screening process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700808"/>
            <a:ext cx="620303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The screening tool identifies:</a:t>
            </a:r>
          </a:p>
          <a:p>
            <a:r>
              <a:rPr lang="en-GB" sz="2800" dirty="0" smtClean="0"/>
              <a:t>Clinical priority.</a:t>
            </a:r>
          </a:p>
          <a:p>
            <a:r>
              <a:rPr lang="en-GB" sz="2800" dirty="0" smtClean="0"/>
              <a:t>One-to-one input, </a:t>
            </a:r>
            <a:r>
              <a:rPr lang="en-GB" sz="2800" dirty="0"/>
              <a:t>desensitisation </a:t>
            </a:r>
            <a:r>
              <a:rPr lang="en-GB" sz="2800" dirty="0" smtClean="0"/>
              <a:t>clinic and/or carer education.</a:t>
            </a:r>
          </a:p>
          <a:p>
            <a:r>
              <a:rPr lang="en-GB" sz="2800" dirty="0" smtClean="0"/>
              <a:t>Onward referral or signposting e.g. speech and language therapy.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2.1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69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41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Barriers </a:t>
            </a:r>
            <a:r>
              <a:rPr lang="en-GB" b="1" dirty="0"/>
              <a:t>to </a:t>
            </a:r>
            <a:r>
              <a:rPr lang="en-GB" b="1" dirty="0" smtClean="0"/>
              <a:t>health </a:t>
            </a:r>
            <a:br>
              <a:rPr lang="en-GB" b="1" dirty="0" smtClean="0"/>
            </a:br>
            <a:r>
              <a:rPr lang="en-GB" b="1" dirty="0" smtClean="0"/>
              <a:t>screening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060848"/>
            <a:ext cx="6893863" cy="2779498"/>
          </a:xfrm>
        </p:spPr>
        <p:txBody>
          <a:bodyPr/>
          <a:lstStyle/>
          <a:p>
            <a:r>
              <a:rPr lang="en-GB" sz="2800" b="1" dirty="0" smtClean="0"/>
              <a:t>Environment: </a:t>
            </a:r>
            <a:r>
              <a:rPr lang="en-GB" sz="2800" dirty="0" smtClean="0"/>
              <a:t>buildings, medical staff, equipment.</a:t>
            </a:r>
          </a:p>
          <a:p>
            <a:r>
              <a:rPr lang="en-GB" sz="2800" b="1" dirty="0" smtClean="0"/>
              <a:t>Past experiences: </a:t>
            </a:r>
            <a:r>
              <a:rPr lang="en-GB" sz="2800" dirty="0" smtClean="0"/>
              <a:t>pain, restraint, sedation, fear, anxiety, emergencies.</a:t>
            </a:r>
            <a:endParaRPr lang="en-GB" sz="2800" dirty="0"/>
          </a:p>
          <a:p>
            <a:r>
              <a:rPr lang="en-GB" sz="2800" b="1" dirty="0" smtClean="0"/>
              <a:t>Waiting times: </a:t>
            </a:r>
            <a:r>
              <a:rPr lang="en-GB" sz="2800" dirty="0" smtClean="0"/>
              <a:t>anxiety.</a:t>
            </a:r>
            <a:endParaRPr lang="en-GB" sz="2800" b="1" dirty="0"/>
          </a:p>
          <a:p>
            <a:endParaRPr lang="en-GB" dirty="0" smtClean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2.2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966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Barriers </a:t>
            </a:r>
            <a:r>
              <a:rPr lang="en-GB" b="1" dirty="0"/>
              <a:t>to </a:t>
            </a:r>
            <a:r>
              <a:rPr lang="en-GB" b="1" dirty="0" smtClean="0"/>
              <a:t>health </a:t>
            </a:r>
            <a:br>
              <a:rPr lang="en-GB" b="1" dirty="0" smtClean="0"/>
            </a:br>
            <a:r>
              <a:rPr lang="en-GB" b="1" dirty="0" smtClean="0"/>
              <a:t>screening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060848"/>
            <a:ext cx="6624736" cy="2736304"/>
          </a:xfrm>
        </p:spPr>
        <p:txBody>
          <a:bodyPr/>
          <a:lstStyle/>
          <a:p>
            <a:r>
              <a:rPr lang="en-GB" sz="2800" dirty="0" smtClean="0"/>
              <a:t>Communication.</a:t>
            </a:r>
            <a:endParaRPr lang="en-GB" sz="2800" dirty="0"/>
          </a:p>
          <a:p>
            <a:r>
              <a:rPr lang="en-GB" sz="2800" dirty="0" smtClean="0"/>
              <a:t>Support.</a:t>
            </a:r>
            <a:endParaRPr lang="en-GB" sz="2800" dirty="0"/>
          </a:p>
          <a:p>
            <a:r>
              <a:rPr lang="en-GB" sz="2800" dirty="0" smtClean="0"/>
              <a:t>Sensory issues: </a:t>
            </a:r>
            <a:r>
              <a:rPr lang="en-GB" sz="2800" dirty="0"/>
              <a:t>autism spectrum disorder, </a:t>
            </a:r>
            <a:r>
              <a:rPr lang="en-GB" sz="2800" dirty="0" smtClean="0"/>
              <a:t>sight, sound, touch, personal space, behaviour.</a:t>
            </a:r>
            <a:endParaRPr lang="en-GB" sz="28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2.3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5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Reasonable adjustments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844824"/>
            <a:ext cx="6923112" cy="3456384"/>
          </a:xfrm>
        </p:spPr>
        <p:txBody>
          <a:bodyPr/>
          <a:lstStyle/>
          <a:p>
            <a:r>
              <a:rPr lang="en-GB" altLang="en-US" sz="2800" i="1" dirty="0"/>
              <a:t>The Confidential Inquiry into </a:t>
            </a:r>
            <a:r>
              <a:rPr lang="en-GB" altLang="en-US" sz="2800" i="1" dirty="0" smtClean="0"/>
              <a:t>Premature Deaths </a:t>
            </a:r>
            <a:r>
              <a:rPr lang="en-GB" altLang="en-US" sz="2800" i="1" dirty="0"/>
              <a:t>of </a:t>
            </a:r>
            <a:r>
              <a:rPr lang="en-GB" altLang="en-US" sz="2800" i="1" dirty="0" smtClean="0"/>
              <a:t>People </a:t>
            </a:r>
            <a:r>
              <a:rPr lang="en-GB" altLang="en-US" sz="2800" i="1" dirty="0"/>
              <a:t>with </a:t>
            </a:r>
            <a:r>
              <a:rPr lang="en-GB" altLang="en-US" sz="2800" i="1" dirty="0" smtClean="0"/>
              <a:t>Learning Disabilities </a:t>
            </a:r>
            <a:r>
              <a:rPr lang="en-GB" altLang="en-US" sz="2800" dirty="0"/>
              <a:t>(CIPOLD</a:t>
            </a:r>
            <a:r>
              <a:rPr lang="en-GB" altLang="en-US" sz="2800" dirty="0" smtClean="0"/>
              <a:t>) (</a:t>
            </a:r>
            <a:r>
              <a:rPr lang="en-GB" altLang="en-US" sz="2800" dirty="0"/>
              <a:t>Heslop </a:t>
            </a:r>
            <a:r>
              <a:rPr lang="en-GB" altLang="en-US" sz="2800" i="1" dirty="0"/>
              <a:t>et </a:t>
            </a:r>
            <a:r>
              <a:rPr lang="en-GB" altLang="en-US" sz="2800" i="1" dirty="0" smtClean="0"/>
              <a:t>al</a:t>
            </a:r>
            <a:r>
              <a:rPr lang="en-GB" altLang="en-US" sz="2800" dirty="0" smtClean="0"/>
              <a:t>, </a:t>
            </a:r>
            <a:r>
              <a:rPr lang="en-GB" altLang="en-US" sz="2800" dirty="0"/>
              <a:t>2013) identifies the lack of reasonable adjustments to facilitate healthcare for people with learning disabilities.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2.4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1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Reasonable adjustments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772816"/>
            <a:ext cx="6923112" cy="3672408"/>
          </a:xfrm>
        </p:spPr>
        <p:txBody>
          <a:bodyPr>
            <a:normAutofit/>
          </a:bodyPr>
          <a:lstStyle/>
          <a:p>
            <a:r>
              <a:rPr lang="en-GB" sz="2800" dirty="0"/>
              <a:t>Removing physical </a:t>
            </a:r>
            <a:r>
              <a:rPr lang="en-GB" sz="2800" dirty="0" smtClean="0"/>
              <a:t>barriers. </a:t>
            </a:r>
          </a:p>
          <a:p>
            <a:r>
              <a:rPr lang="en-GB" altLang="en-US" sz="2800" dirty="0" smtClean="0"/>
              <a:t>Ensuring equality by making </a:t>
            </a:r>
            <a:r>
              <a:rPr lang="en-GB" altLang="en-US" sz="2800" dirty="0"/>
              <a:t>alterations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to </a:t>
            </a:r>
            <a:r>
              <a:rPr lang="en-GB" altLang="en-US" sz="2800" dirty="0"/>
              <a:t>policies, procedures, staff training </a:t>
            </a:r>
            <a:r>
              <a:rPr lang="en-GB" altLang="en-US" sz="2800" dirty="0" smtClean="0"/>
              <a:t>and </a:t>
            </a:r>
            <a:br>
              <a:rPr lang="en-GB" altLang="en-US" sz="2800" dirty="0" smtClean="0"/>
            </a:br>
            <a:r>
              <a:rPr lang="en-GB" altLang="en-US" sz="2800" dirty="0" smtClean="0"/>
              <a:t>service delivery.</a:t>
            </a:r>
          </a:p>
          <a:p>
            <a:r>
              <a:rPr lang="en-GB" altLang="en-US" sz="2800" dirty="0" smtClean="0"/>
              <a:t>Must be considered </a:t>
            </a:r>
            <a:r>
              <a:rPr lang="en-GB" altLang="en-US" sz="2800" dirty="0"/>
              <a:t>in </a:t>
            </a:r>
            <a:r>
              <a:rPr lang="en-GB" altLang="en-US" sz="2800" dirty="0" smtClean="0"/>
              <a:t>advance.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altLang="en-US" sz="2800" dirty="0" smtClean="0"/>
              <a:t>(Hatton </a:t>
            </a:r>
            <a:r>
              <a:rPr lang="en-GB" altLang="en-US" sz="2800" i="1" dirty="0"/>
              <a:t>et al</a:t>
            </a:r>
            <a:r>
              <a:rPr lang="en-GB" altLang="en-US" sz="2800" dirty="0" smtClean="0"/>
              <a:t>, 2011)</a:t>
            </a:r>
            <a:endParaRPr lang="en-GB" altLang="en-US" sz="28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2.5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03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629816"/>
            <a:ext cx="8229600" cy="1143000"/>
          </a:xfrm>
        </p:spPr>
        <p:txBody>
          <a:bodyPr>
            <a:noAutofit/>
          </a:bodyPr>
          <a:lstStyle/>
          <a:p>
            <a:r>
              <a:rPr lang="en-GB" altLang="en-US" b="1" dirty="0" smtClean="0"/>
              <a:t>Examples </a:t>
            </a:r>
            <a:r>
              <a:rPr lang="en-GB" altLang="en-US" b="1" dirty="0"/>
              <a:t>of </a:t>
            </a:r>
            <a:r>
              <a:rPr lang="en-GB" altLang="en-US" b="1" dirty="0" smtClean="0"/>
              <a:t>reasonable </a:t>
            </a:r>
            <a:br>
              <a:rPr lang="en-GB" altLang="en-US" b="1" dirty="0" smtClean="0"/>
            </a:br>
            <a:r>
              <a:rPr lang="en-GB" altLang="en-US" b="1" dirty="0" smtClean="0"/>
              <a:t>adjustments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204864"/>
            <a:ext cx="6984776" cy="2808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dirty="0"/>
              <a:t>Double </a:t>
            </a:r>
            <a:r>
              <a:rPr lang="en-GB" altLang="en-US" sz="2800" dirty="0" smtClean="0"/>
              <a:t>length appointments.</a:t>
            </a:r>
            <a:endParaRPr lang="en-GB" altLang="en-US" sz="2800" dirty="0"/>
          </a:p>
          <a:p>
            <a:pPr>
              <a:defRPr/>
            </a:pPr>
            <a:r>
              <a:rPr lang="en-GB" altLang="en-US" sz="2800" dirty="0"/>
              <a:t>First appointment to reduce waiting </a:t>
            </a:r>
            <a:r>
              <a:rPr lang="en-GB" altLang="en-US" sz="2800" dirty="0" smtClean="0"/>
              <a:t>time.</a:t>
            </a:r>
            <a:endParaRPr lang="en-GB" altLang="en-US" sz="2800" dirty="0"/>
          </a:p>
          <a:p>
            <a:pPr>
              <a:defRPr/>
            </a:pPr>
            <a:r>
              <a:rPr lang="en-GB" altLang="en-US" sz="2800" dirty="0" smtClean="0"/>
              <a:t>Pre-appointment </a:t>
            </a:r>
            <a:r>
              <a:rPr lang="en-GB" altLang="en-US" sz="2800" dirty="0"/>
              <a:t>visits to familiarise </a:t>
            </a:r>
            <a:r>
              <a:rPr lang="en-GB" altLang="en-US" sz="2800" dirty="0" smtClean="0"/>
              <a:t>with environment.</a:t>
            </a:r>
            <a:endParaRPr lang="en-GB" altLang="en-US" sz="2800" dirty="0"/>
          </a:p>
          <a:p>
            <a:pPr>
              <a:defRPr/>
            </a:pPr>
            <a:r>
              <a:rPr lang="en-GB" altLang="en-US" sz="2800" dirty="0"/>
              <a:t>Easy </a:t>
            </a:r>
            <a:r>
              <a:rPr lang="en-GB" altLang="en-US" sz="2800" dirty="0" smtClean="0"/>
              <a:t>Read information.</a:t>
            </a:r>
            <a:endParaRPr lang="en-GB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2.6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4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en-GB" altLang="en-US" b="1" dirty="0" smtClean="0"/>
              <a:t>Examples </a:t>
            </a:r>
            <a:r>
              <a:rPr lang="en-GB" altLang="en-US" b="1" dirty="0"/>
              <a:t>of </a:t>
            </a:r>
            <a:r>
              <a:rPr lang="en-GB" altLang="en-US" b="1" dirty="0" smtClean="0"/>
              <a:t>reasonable </a:t>
            </a:r>
            <a:br>
              <a:rPr lang="en-GB" altLang="en-US" b="1" dirty="0" smtClean="0"/>
            </a:br>
            <a:r>
              <a:rPr lang="en-GB" altLang="en-US" b="1" dirty="0" smtClean="0"/>
              <a:t>adjustments (2)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204864"/>
            <a:ext cx="5400600" cy="2880320"/>
          </a:xfrm>
        </p:spPr>
        <p:txBody>
          <a:bodyPr/>
          <a:lstStyle/>
          <a:p>
            <a:pPr>
              <a:defRPr/>
            </a:pPr>
            <a:r>
              <a:rPr lang="en-GB" altLang="en-US" sz="2800" dirty="0"/>
              <a:t>Support from LD </a:t>
            </a:r>
            <a:r>
              <a:rPr lang="en-GB" altLang="en-US" sz="2800" dirty="0" smtClean="0"/>
              <a:t>practitioner.</a:t>
            </a:r>
            <a:endParaRPr lang="en-GB" altLang="en-US" sz="2800" dirty="0"/>
          </a:p>
          <a:p>
            <a:pPr>
              <a:defRPr/>
            </a:pPr>
            <a:r>
              <a:rPr lang="en-GB" altLang="en-US" sz="2800" dirty="0"/>
              <a:t>Access to health </a:t>
            </a:r>
            <a:r>
              <a:rPr lang="en-GB" altLang="en-US" sz="2800" dirty="0" smtClean="0"/>
              <a:t>checks.</a:t>
            </a:r>
            <a:endParaRPr lang="en-GB" altLang="en-US" sz="2800" dirty="0"/>
          </a:p>
          <a:p>
            <a:pPr>
              <a:defRPr/>
            </a:pPr>
            <a:r>
              <a:rPr lang="en-GB" altLang="en-US" sz="2800" dirty="0"/>
              <a:t>Access to </a:t>
            </a:r>
            <a:r>
              <a:rPr lang="en-GB" altLang="en-US" sz="2800" dirty="0" smtClean="0"/>
              <a:t>health action plans.</a:t>
            </a:r>
            <a:endParaRPr lang="en-GB" altLang="en-US" sz="2800" dirty="0"/>
          </a:p>
          <a:p>
            <a:pPr>
              <a:defRPr/>
            </a:pPr>
            <a:r>
              <a:rPr lang="en-GB" altLang="en-US" sz="2800" dirty="0"/>
              <a:t>Home </a:t>
            </a:r>
            <a:r>
              <a:rPr lang="en-GB" altLang="en-US" sz="2800" dirty="0" smtClean="0"/>
              <a:t>visits.</a:t>
            </a:r>
            <a:endParaRPr lang="en-GB" altLang="en-US" sz="2800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2.7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7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69776"/>
            <a:ext cx="8229600" cy="1143000"/>
          </a:xfrm>
        </p:spPr>
        <p:txBody>
          <a:bodyPr/>
          <a:lstStyle/>
          <a:p>
            <a:r>
              <a:rPr lang="en-GB" b="1" dirty="0" smtClean="0"/>
              <a:t>Objectives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91264" cy="4525963"/>
          </a:xfrm>
        </p:spPr>
        <p:txBody>
          <a:bodyPr/>
          <a:lstStyle/>
          <a:p>
            <a:r>
              <a:rPr lang="en-GB" sz="2800" dirty="0"/>
              <a:t>Support an individual through the desensitisation process using the tools in this training session.</a:t>
            </a:r>
          </a:p>
          <a:p>
            <a:r>
              <a:rPr lang="en-GB" sz="2800" dirty="0"/>
              <a:t>Apply the practical skills </a:t>
            </a:r>
            <a:r>
              <a:rPr lang="en-GB" sz="2800" dirty="0" smtClean="0"/>
              <a:t>you learn to </a:t>
            </a:r>
            <a:r>
              <a:rPr lang="en-GB" sz="2800" dirty="0"/>
              <a:t>people with a learning disability that you currently support.</a:t>
            </a:r>
          </a:p>
          <a:p>
            <a:r>
              <a:rPr lang="en-GB" sz="2800" dirty="0"/>
              <a:t>Enable the individuals you support to have positive health screening </a:t>
            </a:r>
            <a:r>
              <a:rPr lang="en-GB" sz="2800" dirty="0" smtClean="0"/>
              <a:t>experiences.</a:t>
            </a:r>
            <a:endParaRPr lang="en-GB" sz="2800" dirty="0"/>
          </a:p>
          <a:p>
            <a:pPr algn="just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1.3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65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1" y="90872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The </a:t>
            </a:r>
            <a:r>
              <a:rPr lang="en-GB" b="1" dirty="0"/>
              <a:t>Mental Capacity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Act (2005)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204864"/>
            <a:ext cx="6824586" cy="338437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</a:t>
            </a:r>
            <a:r>
              <a:rPr lang="en-GB" sz="2800" dirty="0"/>
              <a:t>Mental Capacity Act (2005) says that we must help people to make their own decisions where possible. </a:t>
            </a:r>
            <a:endParaRPr lang="en-GB" sz="2800" dirty="0" smtClean="0"/>
          </a:p>
          <a:p>
            <a:r>
              <a:rPr lang="en-GB" sz="2800" dirty="0" smtClean="0"/>
              <a:t>When </a:t>
            </a:r>
            <a:r>
              <a:rPr lang="en-GB" sz="2800" dirty="0"/>
              <a:t>a person cannot make their own </a:t>
            </a:r>
            <a:r>
              <a:rPr lang="en-GB" sz="2800" dirty="0" smtClean="0"/>
              <a:t>decisions, </a:t>
            </a:r>
            <a:r>
              <a:rPr lang="en-GB" sz="2800" dirty="0"/>
              <a:t>other people have to decide what is in their best </a:t>
            </a:r>
            <a:r>
              <a:rPr lang="en-GB" sz="2800" dirty="0" smtClean="0"/>
              <a:t>interest.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2.8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2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b="1" dirty="0" smtClean="0"/>
              <a:t>The principles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400" y="1844824"/>
            <a:ext cx="6931024" cy="367240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Always assume capacity. </a:t>
            </a:r>
          </a:p>
          <a:p>
            <a:r>
              <a:rPr lang="en-GB" sz="2800" dirty="0" smtClean="0"/>
              <a:t>All feasible steps to </a:t>
            </a:r>
            <a:r>
              <a:rPr lang="en-GB" sz="2800" dirty="0"/>
              <a:t>help the individual make a </a:t>
            </a:r>
            <a:r>
              <a:rPr lang="en-GB" sz="2800" dirty="0" smtClean="0"/>
              <a:t>decision must be in place.</a:t>
            </a:r>
          </a:p>
          <a:p>
            <a:r>
              <a:rPr lang="en-GB" sz="2800" dirty="0"/>
              <a:t>Individuals are allowed to make unwise decisions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Least restrictive option.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2.9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01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GB" b="1" dirty="0" smtClean="0"/>
              <a:t>Valid consent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272" y="1772816"/>
            <a:ext cx="7427168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Competent.</a:t>
            </a:r>
          </a:p>
          <a:p>
            <a:r>
              <a:rPr lang="en-GB" sz="2800" dirty="0" smtClean="0"/>
              <a:t>Acting voluntarily.</a:t>
            </a:r>
          </a:p>
          <a:p>
            <a:r>
              <a:rPr lang="en-GB" sz="2800" dirty="0" smtClean="0"/>
              <a:t>Provided with enough information.</a:t>
            </a:r>
          </a:p>
          <a:p>
            <a:pPr marL="0" indent="0">
              <a:buNone/>
            </a:pPr>
            <a:r>
              <a:rPr lang="en-GB" sz="2800" i="1" dirty="0" smtClean="0"/>
              <a:t/>
            </a:r>
            <a:br>
              <a:rPr lang="en-GB" sz="2800" i="1" dirty="0" smtClean="0"/>
            </a:br>
            <a:r>
              <a:rPr lang="en-GB" sz="2800" dirty="0" smtClean="0"/>
              <a:t>(Department of Health, 2003)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2.10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8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98" y="332656"/>
            <a:ext cx="8229600" cy="1143000"/>
          </a:xfrm>
        </p:spPr>
        <p:txBody>
          <a:bodyPr/>
          <a:lstStyle/>
          <a:p>
            <a:r>
              <a:rPr lang="en-GB" b="1" dirty="0" smtClean="0"/>
              <a:t>Capacity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302" y="1772816"/>
            <a:ext cx="6658082" cy="4525963"/>
          </a:xfrm>
        </p:spPr>
        <p:txBody>
          <a:bodyPr/>
          <a:lstStyle/>
          <a:p>
            <a:r>
              <a:rPr lang="en-GB" sz="2800" dirty="0" smtClean="0"/>
              <a:t>Comprehend </a:t>
            </a:r>
            <a:r>
              <a:rPr lang="en-GB" sz="2800" dirty="0"/>
              <a:t>and retain </a:t>
            </a:r>
            <a:r>
              <a:rPr lang="en-GB" sz="2800" dirty="0" smtClean="0"/>
              <a:t>information. </a:t>
            </a:r>
          </a:p>
          <a:p>
            <a:r>
              <a:rPr lang="en-GB" sz="2800" dirty="0"/>
              <a:t>Understand the </a:t>
            </a:r>
            <a:r>
              <a:rPr lang="en-GB" sz="2800" dirty="0" smtClean="0"/>
              <a:t>consequences. </a:t>
            </a:r>
          </a:p>
          <a:p>
            <a:r>
              <a:rPr lang="en-GB" sz="2800" dirty="0" smtClean="0"/>
              <a:t>Use </a:t>
            </a:r>
            <a:r>
              <a:rPr lang="en-GB" sz="2800" dirty="0"/>
              <a:t>and weigh this information in the </a:t>
            </a:r>
            <a:r>
              <a:rPr lang="en-GB" sz="2800" dirty="0" smtClean="0"/>
              <a:t>decision-making </a:t>
            </a:r>
            <a:r>
              <a:rPr lang="en-GB" sz="2800" dirty="0"/>
              <a:t>process</a:t>
            </a:r>
            <a:r>
              <a:rPr lang="en-GB" sz="2800" dirty="0" smtClean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2.11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41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45" y="620688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When would you </a:t>
            </a:r>
            <a:br>
              <a:rPr lang="en-GB" b="1" dirty="0" smtClean="0"/>
            </a:br>
            <a:r>
              <a:rPr lang="en-GB" b="1" dirty="0" smtClean="0"/>
              <a:t>assess capacity?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6336704" cy="33972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When:</a:t>
            </a:r>
            <a:endParaRPr lang="en-GB" sz="1800" b="1" dirty="0" smtClean="0"/>
          </a:p>
          <a:p>
            <a:r>
              <a:rPr lang="en-GB" sz="2800" dirty="0" smtClean="0"/>
              <a:t>Level </a:t>
            </a:r>
            <a:r>
              <a:rPr lang="en-GB" sz="2800" dirty="0"/>
              <a:t>of </a:t>
            </a:r>
            <a:r>
              <a:rPr lang="en-GB" sz="2800" dirty="0" smtClean="0"/>
              <a:t>learning disability indicates they do not have </a:t>
            </a:r>
            <a:r>
              <a:rPr lang="en-GB" sz="2800" dirty="0"/>
              <a:t>full understanding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of </a:t>
            </a:r>
            <a:r>
              <a:rPr lang="en-GB" sz="2800" dirty="0"/>
              <a:t>the decision to be made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Understanding </a:t>
            </a:r>
            <a:r>
              <a:rPr lang="en-GB" sz="2800" dirty="0"/>
              <a:t>fluctuates e.g. </a:t>
            </a:r>
            <a:r>
              <a:rPr lang="en-GB" sz="2800" dirty="0" smtClean="0"/>
              <a:t>dementia/mental </a:t>
            </a:r>
            <a:r>
              <a:rPr lang="en-GB" sz="2800" dirty="0"/>
              <a:t>health issues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2.12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8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12355"/>
          </a:xfrm>
        </p:spPr>
        <p:txBody>
          <a:bodyPr>
            <a:noAutofit/>
          </a:bodyPr>
          <a:lstStyle/>
          <a:p>
            <a:r>
              <a:rPr lang="en-GB" b="1" dirty="0" smtClean="0"/>
              <a:t>When would you </a:t>
            </a:r>
            <a:br>
              <a:rPr lang="en-GB" b="1" dirty="0" smtClean="0"/>
            </a:br>
            <a:r>
              <a:rPr lang="en-GB" b="1" dirty="0" smtClean="0"/>
              <a:t>assess capacity?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272" y="1772816"/>
            <a:ext cx="7067128" cy="3252141"/>
          </a:xfrm>
        </p:spPr>
        <p:txBody>
          <a:bodyPr>
            <a:normAutofit/>
          </a:bodyPr>
          <a:lstStyle/>
          <a:p>
            <a:pPr lvl="0"/>
            <a:endParaRPr lang="en-GB" dirty="0" smtClean="0"/>
          </a:p>
          <a:p>
            <a:pPr lvl="0"/>
            <a:r>
              <a:rPr lang="en-GB" sz="2800" dirty="0" smtClean="0"/>
              <a:t>You </a:t>
            </a:r>
            <a:r>
              <a:rPr lang="en-GB" sz="2800" dirty="0"/>
              <a:t>believe the person is being </a:t>
            </a:r>
            <a:r>
              <a:rPr lang="en-GB" sz="2800" dirty="0" smtClean="0"/>
              <a:t>coerced.</a:t>
            </a:r>
            <a:endParaRPr lang="en-GB" sz="2800" dirty="0"/>
          </a:p>
          <a:p>
            <a:pPr lvl="0"/>
            <a:r>
              <a:rPr lang="en-GB" sz="2800" dirty="0"/>
              <a:t>The person is suggestible and/or </a:t>
            </a:r>
            <a:r>
              <a:rPr lang="en-GB" sz="2800" dirty="0" smtClean="0"/>
              <a:t>usually acquiesces.</a:t>
            </a:r>
            <a:endParaRPr lang="en-GB" sz="2800" dirty="0"/>
          </a:p>
          <a:p>
            <a:pPr lvl="0"/>
            <a:r>
              <a:rPr lang="en-GB" sz="2800" dirty="0"/>
              <a:t>T</a:t>
            </a:r>
            <a:r>
              <a:rPr lang="en-GB" sz="2800" dirty="0" smtClean="0"/>
              <a:t>he </a:t>
            </a:r>
            <a:r>
              <a:rPr lang="en-GB" sz="2800" dirty="0"/>
              <a:t>person has made several unwise </a:t>
            </a:r>
            <a:r>
              <a:rPr lang="en-GB" sz="2800" dirty="0" smtClean="0"/>
              <a:t> </a:t>
            </a:r>
          </a:p>
          <a:p>
            <a:pPr marL="0" lvl="0" indent="0">
              <a:buNone/>
            </a:pPr>
            <a:r>
              <a:rPr lang="en-GB" sz="2800" dirty="0" smtClean="0"/>
              <a:t>    decisions.</a:t>
            </a:r>
            <a:endParaRPr lang="en-GB" sz="2800" dirty="0"/>
          </a:p>
          <a:p>
            <a:pPr lvl="0"/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2.13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8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85" y="620688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What </a:t>
            </a:r>
            <a:r>
              <a:rPr lang="en-GB" b="1" dirty="0"/>
              <a:t>are the </a:t>
            </a:r>
            <a:r>
              <a:rPr lang="en-GB" b="1" dirty="0" smtClean="0"/>
              <a:t>potential </a:t>
            </a:r>
            <a:br>
              <a:rPr lang="en-GB" b="1" dirty="0" smtClean="0"/>
            </a:br>
            <a:r>
              <a:rPr lang="en-GB" b="1" dirty="0" smtClean="0"/>
              <a:t>ethical issues faced?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25" y="2204864"/>
            <a:ext cx="7825031" cy="388843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Individual </a:t>
            </a:r>
            <a:r>
              <a:rPr lang="en-GB" sz="2800" dirty="0"/>
              <a:t>does not have capacity to </a:t>
            </a:r>
            <a:r>
              <a:rPr lang="en-GB" sz="2800" dirty="0" smtClean="0"/>
              <a:t>consent.</a:t>
            </a:r>
          </a:p>
          <a:p>
            <a:r>
              <a:rPr lang="en-GB" sz="2800" dirty="0" smtClean="0"/>
              <a:t>Individual </a:t>
            </a:r>
            <a:r>
              <a:rPr lang="en-GB" sz="2800" dirty="0"/>
              <a:t>appears to be </a:t>
            </a:r>
            <a:r>
              <a:rPr lang="en-GB" sz="2800" dirty="0" smtClean="0"/>
              <a:t>acquiescing </a:t>
            </a:r>
            <a:r>
              <a:rPr lang="en-GB" sz="2800" dirty="0"/>
              <a:t>or is being coerced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Individual </a:t>
            </a:r>
            <a:r>
              <a:rPr lang="en-GB" sz="2800" dirty="0"/>
              <a:t>with capacity chooses not to have </a:t>
            </a:r>
            <a:r>
              <a:rPr lang="en-GB" sz="2800" dirty="0" smtClean="0"/>
              <a:t>screening.</a:t>
            </a:r>
          </a:p>
          <a:p>
            <a:r>
              <a:rPr lang="en-GB" sz="2800" dirty="0" smtClean="0"/>
              <a:t>PRN (‘as needed’) medication/sedation. </a:t>
            </a:r>
          </a:p>
          <a:p>
            <a:r>
              <a:rPr lang="en-GB" sz="2800" dirty="0" smtClean="0"/>
              <a:t>Physical intervention/support.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2.14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57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Person-centred </a:t>
            </a:r>
            <a:br>
              <a:rPr lang="en-GB" b="1" dirty="0" smtClean="0"/>
            </a:br>
            <a:r>
              <a:rPr lang="en-GB" b="1" dirty="0" smtClean="0"/>
              <a:t>programmes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80" y="2264118"/>
            <a:ext cx="4906888" cy="318110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Move at the individual’s </a:t>
            </a:r>
            <a:r>
              <a:rPr lang="en-GB" sz="2800" dirty="0"/>
              <a:t>pace </a:t>
            </a:r>
            <a:r>
              <a:rPr lang="en-GB" sz="2800" dirty="0" smtClean="0"/>
              <a:t>not </a:t>
            </a:r>
            <a:r>
              <a:rPr lang="en-GB" sz="2800" dirty="0"/>
              <a:t>the </a:t>
            </a:r>
            <a:r>
              <a:rPr lang="en-GB" sz="2800" dirty="0" smtClean="0"/>
              <a:t>clinician’s.</a:t>
            </a:r>
            <a:endParaRPr lang="en-GB" sz="2800" dirty="0"/>
          </a:p>
          <a:p>
            <a:r>
              <a:rPr lang="en-GB" sz="2800" dirty="0" smtClean="0"/>
              <a:t>Allow plenty of time. </a:t>
            </a:r>
          </a:p>
          <a:p>
            <a:r>
              <a:rPr lang="en-GB" sz="2800" dirty="0" smtClean="0"/>
              <a:t>Use flexible approaches.</a:t>
            </a:r>
          </a:p>
          <a:p>
            <a:r>
              <a:rPr lang="en-GB" sz="2800" dirty="0" smtClean="0"/>
              <a:t>Are resourceful </a:t>
            </a:r>
            <a:r>
              <a:rPr lang="en-GB" sz="2800" dirty="0"/>
              <a:t>and imaginative.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0882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2.15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1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50702"/>
            <a:ext cx="8229600" cy="778098"/>
          </a:xfrm>
        </p:spPr>
        <p:txBody>
          <a:bodyPr>
            <a:noAutofit/>
          </a:bodyPr>
          <a:lstStyle/>
          <a:p>
            <a:r>
              <a:rPr lang="en-GB" b="1" dirty="0" smtClean="0"/>
              <a:t>Person-centred </a:t>
            </a:r>
            <a:br>
              <a:rPr lang="en-GB" b="1" dirty="0" smtClean="0"/>
            </a:br>
            <a:r>
              <a:rPr lang="en-GB" b="1" dirty="0" smtClean="0"/>
              <a:t>programmes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0" y="2204864"/>
            <a:ext cx="5554960" cy="345638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Communication </a:t>
            </a:r>
            <a:r>
              <a:rPr lang="en-GB" sz="2800" dirty="0"/>
              <a:t>needs are </a:t>
            </a:r>
            <a:r>
              <a:rPr lang="en-GB" sz="2800" dirty="0" smtClean="0"/>
              <a:t>met. </a:t>
            </a:r>
            <a:endParaRPr lang="en-GB" sz="2800" dirty="0"/>
          </a:p>
          <a:p>
            <a:r>
              <a:rPr lang="en-GB" sz="2800" dirty="0" smtClean="0"/>
              <a:t>Individuals are supported by carers they trust.</a:t>
            </a:r>
            <a:endParaRPr lang="en-GB" sz="2800" dirty="0"/>
          </a:p>
          <a:p>
            <a:r>
              <a:rPr lang="en-GB" sz="2800" dirty="0"/>
              <a:t>Carers ‘sign up’ to supporting individuals with ‘health screening homework’ in between appointments.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04839"/>
            <a:ext cx="2011363" cy="268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2.16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59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620688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Person-centred </a:t>
            </a:r>
            <a:br>
              <a:rPr lang="en-GB" b="1" dirty="0" smtClean="0"/>
            </a:br>
            <a:r>
              <a:rPr lang="en-GB" dirty="0" smtClean="0"/>
              <a:t>p</a:t>
            </a:r>
            <a:r>
              <a:rPr lang="en-GB" b="1" dirty="0" smtClean="0"/>
              <a:t>rogrammes (3)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612" y="2276872"/>
            <a:ext cx="4139492" cy="3132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 smtClean="0"/>
              <a:t>Ensuring that individuals:</a:t>
            </a:r>
          </a:p>
          <a:p>
            <a:r>
              <a:rPr lang="en-GB" sz="2800" dirty="0" smtClean="0"/>
              <a:t>Feel </a:t>
            </a:r>
            <a:r>
              <a:rPr lang="en-GB" sz="2800" dirty="0"/>
              <a:t>in </a:t>
            </a:r>
            <a:r>
              <a:rPr lang="en-GB" sz="2800" dirty="0" smtClean="0"/>
              <a:t>control.</a:t>
            </a:r>
          </a:p>
          <a:p>
            <a:r>
              <a:rPr lang="en-GB" sz="2800" dirty="0"/>
              <a:t>Feel less </a:t>
            </a:r>
            <a:r>
              <a:rPr lang="en-GB" sz="2800" dirty="0" smtClean="0"/>
              <a:t>anxious.</a:t>
            </a:r>
          </a:p>
          <a:p>
            <a:r>
              <a:rPr lang="en-GB" sz="2800" dirty="0"/>
              <a:t>Build </a:t>
            </a:r>
            <a:r>
              <a:rPr lang="en-GB" sz="2800" dirty="0" smtClean="0"/>
              <a:t>trust.</a:t>
            </a:r>
          </a:p>
          <a:p>
            <a:r>
              <a:rPr lang="en-GB" sz="2800" dirty="0" smtClean="0"/>
              <a:t>Have a positive health screening experience.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89" y="2456883"/>
            <a:ext cx="201136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2.17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2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Getting to know each other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704856" cy="4525963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Ask your partner:</a:t>
            </a:r>
          </a:p>
          <a:p>
            <a:pPr>
              <a:buNone/>
            </a:pPr>
            <a:endParaRPr lang="en-GB" sz="2800" b="1" dirty="0" smtClean="0"/>
          </a:p>
          <a:p>
            <a:r>
              <a:rPr lang="en-GB" sz="2800" dirty="0" smtClean="0"/>
              <a:t>Their name.</a:t>
            </a:r>
          </a:p>
          <a:p>
            <a:r>
              <a:rPr lang="en-GB" sz="2800" dirty="0" smtClean="0"/>
              <a:t>What is their experience of working with/ caring for people with learning disabilities.</a:t>
            </a:r>
          </a:p>
          <a:p>
            <a:r>
              <a:rPr lang="en-GB" sz="2800" dirty="0" smtClean="0"/>
              <a:t>What they understand desensitisation to be.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1.4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78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844824"/>
            <a:ext cx="5904656" cy="370527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>
              <a:buNone/>
            </a:pPr>
            <a:r>
              <a:rPr lang="en-GB" sz="2800" b="1" dirty="0" smtClean="0"/>
              <a:t>They:</a:t>
            </a:r>
          </a:p>
          <a:p>
            <a:r>
              <a:rPr lang="en-GB" sz="2800" dirty="0" smtClean="0"/>
              <a:t>Are simple </a:t>
            </a:r>
            <a:r>
              <a:rPr lang="en-GB" sz="2800" dirty="0"/>
              <a:t>tailor made </a:t>
            </a:r>
            <a:r>
              <a:rPr lang="en-GB" sz="2800" dirty="0" smtClean="0"/>
              <a:t>stories.</a:t>
            </a:r>
          </a:p>
          <a:p>
            <a:r>
              <a:rPr lang="en-GB" sz="2800" dirty="0" smtClean="0"/>
              <a:t>Set out the systematic </a:t>
            </a:r>
            <a:r>
              <a:rPr lang="en-GB" sz="2800" dirty="0"/>
              <a:t>steps </a:t>
            </a:r>
            <a:r>
              <a:rPr lang="en-GB" sz="2800" dirty="0" smtClean="0"/>
              <a:t>required.</a:t>
            </a:r>
          </a:p>
          <a:p>
            <a:r>
              <a:rPr lang="en-GB" sz="2800" dirty="0" smtClean="0"/>
              <a:t>Are user friendly.</a:t>
            </a:r>
          </a:p>
          <a:p>
            <a:r>
              <a:rPr lang="en-GB" sz="2800" dirty="0" smtClean="0"/>
              <a:t>Use/provide visual resources.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What is a health </a:t>
            </a:r>
            <a:br>
              <a:rPr lang="en-GB" b="1" dirty="0" smtClean="0"/>
            </a:br>
            <a:r>
              <a:rPr lang="en-GB" b="1" dirty="0" smtClean="0"/>
              <a:t>screening story? (1)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2.18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4" name="Picture 3" descr="HealthScreeningStory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2088232" cy="27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88021"/>
            <a:ext cx="7715200" cy="334523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Reinforce </a:t>
            </a:r>
            <a:r>
              <a:rPr lang="en-GB" sz="2800" dirty="0"/>
              <a:t>the sequence of events.</a:t>
            </a:r>
          </a:p>
          <a:p>
            <a:r>
              <a:rPr lang="en-GB" sz="2800" dirty="0" smtClean="0"/>
              <a:t>Detail what </a:t>
            </a:r>
            <a:r>
              <a:rPr lang="en-GB" sz="2800" dirty="0"/>
              <a:t>happens before, during and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after </a:t>
            </a:r>
            <a:r>
              <a:rPr lang="en-GB" sz="2800" dirty="0"/>
              <a:t>the screening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Identify support required </a:t>
            </a:r>
            <a:r>
              <a:rPr lang="en-GB" sz="2800" dirty="0"/>
              <a:t>for that </a:t>
            </a:r>
            <a:r>
              <a:rPr lang="en-GB" sz="2800" dirty="0" smtClean="0"/>
              <a:t>journey.</a:t>
            </a:r>
          </a:p>
          <a:p>
            <a:r>
              <a:rPr lang="en-GB" sz="2800" dirty="0" smtClean="0"/>
              <a:t>They are concrete </a:t>
            </a:r>
            <a:r>
              <a:rPr lang="en-GB" sz="2800" dirty="0"/>
              <a:t>and meaningful for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that person</a:t>
            </a:r>
            <a:r>
              <a:rPr lang="en-GB" sz="2800" dirty="0"/>
              <a:t>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What is a health </a:t>
            </a:r>
            <a:br>
              <a:rPr lang="en-GB" b="1" dirty="0" smtClean="0"/>
            </a:br>
            <a:r>
              <a:rPr lang="en-GB" b="1" dirty="0" smtClean="0"/>
              <a:t>screening story? (2)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2.19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6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76873"/>
            <a:ext cx="8208912" cy="216024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They give a concrete </a:t>
            </a:r>
            <a:r>
              <a:rPr lang="en-GB" sz="2800" dirty="0"/>
              <a:t>visual sequence of </a:t>
            </a:r>
            <a:r>
              <a:rPr lang="en-GB" sz="2800" dirty="0" smtClean="0"/>
              <a:t>events. </a:t>
            </a:r>
          </a:p>
          <a:p>
            <a:r>
              <a:rPr lang="en-GB" sz="2800" dirty="0" smtClean="0"/>
              <a:t>Are specific to the individual’s appointment.</a:t>
            </a:r>
          </a:p>
          <a:p>
            <a:r>
              <a:rPr lang="en-GB" sz="2800" dirty="0" smtClean="0"/>
              <a:t>Can be incorporated </a:t>
            </a:r>
            <a:r>
              <a:rPr lang="en-GB" sz="2800" dirty="0"/>
              <a:t>into </a:t>
            </a:r>
            <a:r>
              <a:rPr lang="en-GB" sz="2800" dirty="0" smtClean="0"/>
              <a:t>a weekly programme.</a:t>
            </a:r>
            <a:endParaRPr lang="en-GB" sz="2800" dirty="0"/>
          </a:p>
          <a:p>
            <a:endParaRPr lang="en-GB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591264" y="692696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Benefits of health </a:t>
            </a:r>
            <a:br>
              <a:rPr lang="en-GB" b="1" dirty="0" smtClean="0"/>
            </a:br>
            <a:r>
              <a:rPr lang="en-GB" b="1" dirty="0" smtClean="0"/>
              <a:t>screening stories 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2.20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63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Desensitisation </a:t>
            </a:r>
            <a:br>
              <a:rPr lang="en-GB" b="1" dirty="0" smtClean="0"/>
            </a:br>
            <a:r>
              <a:rPr lang="en-GB" b="1" dirty="0" smtClean="0"/>
              <a:t>profile exercise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46" y="2276872"/>
            <a:ext cx="6436338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C</a:t>
            </a:r>
            <a:r>
              <a:rPr lang="en-GB" sz="2800" dirty="0" smtClean="0"/>
              <a:t>omplete </a:t>
            </a:r>
            <a:r>
              <a:rPr lang="en-GB" sz="2800" dirty="0"/>
              <a:t>a desensitisation profile for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the </a:t>
            </a:r>
            <a:r>
              <a:rPr lang="en-GB" sz="2800" dirty="0"/>
              <a:t>individual in </a:t>
            </a:r>
            <a:r>
              <a:rPr lang="en-GB" sz="2800" dirty="0" smtClean="0"/>
              <a:t>your </a:t>
            </a:r>
            <a:r>
              <a:rPr lang="en-GB" sz="2800" dirty="0"/>
              <a:t>case study with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the </a:t>
            </a:r>
            <a:r>
              <a:rPr lang="en-GB" sz="2800" dirty="0"/>
              <a:t>knowledge you have of</a:t>
            </a:r>
            <a:r>
              <a:rPr lang="en-GB" sz="2800" dirty="0" smtClean="0"/>
              <a:t>:</a:t>
            </a:r>
          </a:p>
          <a:p>
            <a:r>
              <a:rPr lang="en-GB" sz="2800" dirty="0" smtClean="0"/>
              <a:t>What </a:t>
            </a:r>
            <a:r>
              <a:rPr lang="en-GB" sz="2800" dirty="0"/>
              <a:t>screening they </a:t>
            </a:r>
            <a:r>
              <a:rPr lang="en-GB" sz="2800" dirty="0" smtClean="0"/>
              <a:t>require/priority</a:t>
            </a:r>
            <a:r>
              <a:rPr lang="en-GB" sz="2800" dirty="0"/>
              <a:t>.</a:t>
            </a:r>
          </a:p>
          <a:p>
            <a:r>
              <a:rPr lang="en-GB" sz="2800" dirty="0" smtClean="0"/>
              <a:t>What </a:t>
            </a:r>
            <a:r>
              <a:rPr lang="en-GB" sz="2800" dirty="0"/>
              <a:t>the potential barriers are.</a:t>
            </a:r>
          </a:p>
          <a:p>
            <a:r>
              <a:rPr lang="en-GB" sz="2800" dirty="0" smtClean="0"/>
              <a:t>Reasonable </a:t>
            </a:r>
            <a:r>
              <a:rPr lang="en-GB" sz="2800" dirty="0"/>
              <a:t>adjustments required.</a:t>
            </a:r>
          </a:p>
          <a:p>
            <a:r>
              <a:rPr lang="en-GB" sz="2800" dirty="0" smtClean="0"/>
              <a:t>Person-centred approaches. 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2.21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2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n-GB" b="1" dirty="0" smtClean="0"/>
              <a:t>The commitment tool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883965"/>
            <a:ext cx="4968552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/>
              <a:t>Ensures:</a:t>
            </a:r>
          </a:p>
          <a:p>
            <a:r>
              <a:rPr lang="en-GB" sz="2800" dirty="0" smtClean="0"/>
              <a:t>Carers are ‘signed up’ and committed.</a:t>
            </a:r>
          </a:p>
          <a:p>
            <a:r>
              <a:rPr lang="en-GB" sz="2800" dirty="0" smtClean="0"/>
              <a:t>Understanding of the individual’s health needs.</a:t>
            </a:r>
          </a:p>
          <a:p>
            <a:r>
              <a:rPr lang="en-GB" sz="2800" dirty="0" smtClean="0"/>
              <a:t>Awareness of barriers and how to overcome them.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2.22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4" name="Picture 3" descr="image1 15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2755563" cy="20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42194"/>
          </a:xfrm>
        </p:spPr>
        <p:txBody>
          <a:bodyPr/>
          <a:lstStyle/>
          <a:p>
            <a:r>
              <a:rPr lang="en-GB" b="1" dirty="0" smtClean="0"/>
              <a:t>The commitment tool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916832"/>
            <a:ext cx="4248472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Ensures:</a:t>
            </a:r>
          </a:p>
          <a:p>
            <a:r>
              <a:rPr lang="en-GB" sz="2800" dirty="0" smtClean="0"/>
              <a:t>The </a:t>
            </a:r>
            <a:r>
              <a:rPr lang="en-GB" sz="2800" dirty="0"/>
              <a:t>importance of their </a:t>
            </a:r>
            <a:r>
              <a:rPr lang="en-GB" sz="2800" dirty="0" smtClean="0"/>
              <a:t>role.</a:t>
            </a:r>
            <a:endParaRPr lang="en-GB" sz="2800" dirty="0"/>
          </a:p>
          <a:p>
            <a:r>
              <a:rPr lang="en-GB" sz="2800" dirty="0"/>
              <a:t>Commitment to ‘health screening homework</a:t>
            </a:r>
            <a:r>
              <a:rPr lang="en-GB" sz="2800" dirty="0" smtClean="0"/>
              <a:t>’.</a:t>
            </a:r>
            <a:endParaRPr lang="en-GB" sz="2800" dirty="0"/>
          </a:p>
          <a:p>
            <a:r>
              <a:rPr lang="en-GB" sz="2800" dirty="0"/>
              <a:t>Working in </a:t>
            </a:r>
            <a:r>
              <a:rPr lang="en-GB" sz="2800" dirty="0" smtClean="0"/>
              <a:t>partnership.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2.23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5" name="Picture 4" descr="image1 15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2755563" cy="20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66" y="476672"/>
            <a:ext cx="8229600" cy="850106"/>
          </a:xfrm>
        </p:spPr>
        <p:txBody>
          <a:bodyPr/>
          <a:lstStyle/>
          <a:p>
            <a:r>
              <a:rPr lang="en-GB" b="1" dirty="0" smtClean="0"/>
              <a:t>What </a:t>
            </a:r>
            <a:r>
              <a:rPr lang="en-GB" b="1" dirty="0"/>
              <a:t>can go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28800"/>
            <a:ext cx="6984776" cy="4392488"/>
          </a:xfrm>
        </p:spPr>
        <p:txBody>
          <a:bodyPr>
            <a:noAutofit/>
          </a:bodyPr>
          <a:lstStyle/>
          <a:p>
            <a:r>
              <a:rPr lang="en-GB" sz="2800" dirty="0" smtClean="0"/>
              <a:t>Inappropriate behaviour/communication body </a:t>
            </a:r>
            <a:r>
              <a:rPr lang="en-GB" sz="2800" dirty="0"/>
              <a:t>language, tone of voice and </a:t>
            </a:r>
            <a:r>
              <a:rPr lang="en-GB" sz="2800" dirty="0" smtClean="0"/>
              <a:t>words. </a:t>
            </a:r>
            <a:endParaRPr lang="en-GB" sz="2800" dirty="0"/>
          </a:p>
          <a:p>
            <a:r>
              <a:rPr lang="en-GB" sz="2800" dirty="0" smtClean="0"/>
              <a:t>Rushing </a:t>
            </a:r>
            <a:r>
              <a:rPr lang="en-GB" sz="2800" dirty="0"/>
              <a:t>an </a:t>
            </a:r>
            <a:r>
              <a:rPr lang="en-GB" sz="2800" dirty="0" smtClean="0"/>
              <a:t>individual. </a:t>
            </a:r>
            <a:endParaRPr lang="en-GB" sz="2800" dirty="0"/>
          </a:p>
          <a:p>
            <a:r>
              <a:rPr lang="en-GB" sz="2800" dirty="0" smtClean="0"/>
              <a:t>Clinicians/carers give up </a:t>
            </a:r>
            <a:r>
              <a:rPr lang="en-GB" sz="2800" dirty="0"/>
              <a:t>under the guise of the person ‘does not want to </a:t>
            </a:r>
            <a:r>
              <a:rPr lang="en-GB" sz="2800" dirty="0" smtClean="0"/>
              <a:t>engage</a:t>
            </a:r>
            <a:r>
              <a:rPr lang="en-GB" sz="2800" dirty="0"/>
              <a:t>’, or ‘it is too time consuming’, </a:t>
            </a:r>
            <a:r>
              <a:rPr lang="en-GB" sz="2800" dirty="0" smtClean="0"/>
              <a:t>or </a:t>
            </a:r>
            <a:r>
              <a:rPr lang="en-GB" sz="2800" dirty="0"/>
              <a:t>‘the service supporting the individual are not doing their part’. 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2.24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81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78694"/>
            <a:ext cx="8686800" cy="778098"/>
          </a:xfrm>
        </p:spPr>
        <p:txBody>
          <a:bodyPr>
            <a:noAutofit/>
          </a:bodyPr>
          <a:lstStyle/>
          <a:p>
            <a:r>
              <a:rPr lang="en-GB" b="1" dirty="0" smtClean="0"/>
              <a:t>Preparing </a:t>
            </a:r>
            <a:r>
              <a:rPr lang="en-GB" b="1" dirty="0"/>
              <a:t>the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environment (1)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47664" y="2204864"/>
            <a:ext cx="6125359" cy="2986807"/>
          </a:xfrm>
        </p:spPr>
        <p:txBody>
          <a:bodyPr/>
          <a:lstStyle/>
          <a:p>
            <a:r>
              <a:rPr lang="en-GB" sz="2800" dirty="0"/>
              <a:t>How would you prepare the environment for the individual? </a:t>
            </a:r>
            <a:endParaRPr lang="en-GB" sz="2800" dirty="0" smtClean="0"/>
          </a:p>
          <a:p>
            <a:r>
              <a:rPr lang="en-GB" sz="2800" dirty="0" smtClean="0"/>
              <a:t>What </a:t>
            </a:r>
            <a:r>
              <a:rPr lang="en-GB" sz="2800" dirty="0"/>
              <a:t>practical steps can you make </a:t>
            </a:r>
            <a:r>
              <a:rPr lang="en-GB" sz="2800" dirty="0" smtClean="0"/>
              <a:t>within the </a:t>
            </a:r>
            <a:r>
              <a:rPr lang="en-GB" sz="2800" dirty="0"/>
              <a:t>environment to ensure it enables them to relax </a:t>
            </a:r>
            <a:r>
              <a:rPr lang="en-GB" sz="2800" dirty="0" smtClean="0"/>
              <a:t>during the </a:t>
            </a:r>
            <a:r>
              <a:rPr lang="en-GB" sz="2800" dirty="0"/>
              <a:t>health screening desensitisation?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2.25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2.26</a:t>
            </a:r>
            <a:endParaRPr lang="en-GB" dirty="0">
              <a:latin typeface="Arial"/>
              <a:cs typeface="Arial"/>
            </a:endParaRPr>
          </a:p>
        </p:txBody>
      </p:sp>
      <p:pic>
        <p:nvPicPr>
          <p:cNvPr id="7" name="Content Placeholder 6" descr="6204115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r="1008"/>
          <a:stretch>
            <a:fillRect/>
          </a:stretch>
        </p:blipFill>
        <p:spPr>
          <a:xfrm>
            <a:off x="1115616" y="2132856"/>
            <a:ext cx="6999201" cy="3849291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3528" y="778694"/>
            <a:ext cx="8686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Preparing the </a:t>
            </a:r>
            <a:br>
              <a:rPr lang="en-GB" dirty="0" smtClean="0"/>
            </a:br>
            <a:r>
              <a:rPr lang="en-GB" dirty="0" smtClean="0"/>
              <a:t>environment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6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060848"/>
            <a:ext cx="6635080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/>
              <a:t>Be:</a:t>
            </a:r>
          </a:p>
          <a:p>
            <a:r>
              <a:rPr lang="en-GB" sz="2800" dirty="0" smtClean="0"/>
              <a:t>as </a:t>
            </a:r>
            <a:r>
              <a:rPr lang="en-GB" sz="2800" dirty="0"/>
              <a:t>calm, relaxed and </a:t>
            </a:r>
            <a:r>
              <a:rPr lang="en-GB" sz="2800" dirty="0" smtClean="0"/>
              <a:t>quiet as possible</a:t>
            </a:r>
            <a:endParaRPr lang="en-GB" sz="2800" dirty="0"/>
          </a:p>
          <a:p>
            <a:r>
              <a:rPr lang="en-GB" sz="2800" dirty="0" smtClean="0"/>
              <a:t>welcoming. </a:t>
            </a:r>
          </a:p>
          <a:p>
            <a:endParaRPr lang="en-GB" sz="2800" dirty="0" smtClean="0"/>
          </a:p>
          <a:p>
            <a:pPr>
              <a:buNone/>
            </a:pPr>
            <a:r>
              <a:rPr lang="en-GB" sz="2800" b="1" dirty="0" smtClean="0"/>
              <a:t>Offer:</a:t>
            </a:r>
          </a:p>
          <a:p>
            <a:r>
              <a:rPr lang="en-GB" sz="2800" dirty="0" smtClean="0"/>
              <a:t>positive interaction</a:t>
            </a:r>
          </a:p>
          <a:p>
            <a:r>
              <a:rPr lang="en-GB" sz="2800" dirty="0" smtClean="0"/>
              <a:t>minimal clutter.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2.27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778694"/>
            <a:ext cx="8686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Preparing the </a:t>
            </a:r>
            <a:br>
              <a:rPr lang="en-GB" dirty="0" smtClean="0"/>
            </a:br>
            <a:r>
              <a:rPr lang="en-GB" dirty="0" smtClean="0"/>
              <a:t>environment (3)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1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Professionals’ 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067128" cy="4525963"/>
          </a:xfrm>
        </p:spPr>
        <p:txBody>
          <a:bodyPr>
            <a:normAutofit/>
          </a:bodyPr>
          <a:lstStyle/>
          <a:p>
            <a:pPr>
              <a:tabLst>
                <a:tab pos="360363" algn="l"/>
              </a:tabLst>
            </a:pPr>
            <a:r>
              <a:rPr lang="en-GB" altLang="en-US" b="1" dirty="0" smtClean="0"/>
              <a:t>In groups of 3 or 4 look at your scenario.</a:t>
            </a:r>
            <a:br>
              <a:rPr lang="en-GB" altLang="en-US" b="1" dirty="0" smtClean="0"/>
            </a:br>
            <a:r>
              <a:rPr lang="en-GB" altLang="en-US" sz="2800" dirty="0" smtClean="0"/>
              <a:t>1 person will be the service user.</a:t>
            </a:r>
            <a:br>
              <a:rPr lang="en-GB" altLang="en-US" sz="2800" dirty="0" smtClean="0"/>
            </a:br>
            <a:r>
              <a:rPr lang="en-GB" altLang="en-US" sz="2800" dirty="0" smtClean="0"/>
              <a:t>1 person will be the nurse.</a:t>
            </a:r>
            <a:br>
              <a:rPr lang="en-GB" altLang="en-US" sz="2800" dirty="0" smtClean="0"/>
            </a:br>
            <a:r>
              <a:rPr lang="en-GB" altLang="en-US" sz="2800" dirty="0" smtClean="0"/>
              <a:t>1 or 2 people to be observers.</a:t>
            </a:r>
          </a:p>
          <a:p>
            <a:pPr>
              <a:tabLst>
                <a:tab pos="360363" algn="l"/>
              </a:tabLst>
            </a:pPr>
            <a:r>
              <a:rPr lang="en-GB" altLang="en-US" b="1" dirty="0" smtClean="0"/>
              <a:t>Role play your scenario. </a:t>
            </a:r>
            <a:br>
              <a:rPr lang="en-GB" altLang="en-US" b="1" dirty="0" smtClean="0"/>
            </a:br>
            <a:r>
              <a:rPr lang="en-GB" altLang="en-US" sz="2800" dirty="0" smtClean="0"/>
              <a:t>The observer should look at what </a:t>
            </a:r>
            <a:br>
              <a:rPr lang="en-GB" altLang="en-US" sz="2800" dirty="0" smtClean="0"/>
            </a:br>
            <a:r>
              <a:rPr lang="en-GB" altLang="en-US" sz="2800" dirty="0" smtClean="0"/>
              <a:t>went well and what did not go well.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1.5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9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2204864"/>
            <a:ext cx="6059016" cy="309634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Avoid </a:t>
            </a:r>
            <a:r>
              <a:rPr lang="en-GB" sz="2800" dirty="0"/>
              <a:t>sensory </a:t>
            </a:r>
            <a:r>
              <a:rPr lang="en-GB" sz="2800" dirty="0" smtClean="0"/>
              <a:t>overload. </a:t>
            </a:r>
            <a:endParaRPr lang="en-GB" sz="2800" dirty="0"/>
          </a:p>
          <a:p>
            <a:r>
              <a:rPr lang="en-GB" sz="2800" dirty="0" smtClean="0"/>
              <a:t>Ensure freedom </a:t>
            </a:r>
            <a:r>
              <a:rPr lang="en-GB" sz="2800" dirty="0"/>
              <a:t>from </a:t>
            </a:r>
            <a:r>
              <a:rPr lang="en-GB" sz="2800" dirty="0" smtClean="0"/>
              <a:t>interruptions. </a:t>
            </a:r>
            <a:endParaRPr lang="en-GB" sz="2800" dirty="0"/>
          </a:p>
          <a:p>
            <a:r>
              <a:rPr lang="en-GB" sz="2800" dirty="0"/>
              <a:t>Set up with the </a:t>
            </a:r>
            <a:r>
              <a:rPr lang="en-GB" sz="2800" dirty="0" smtClean="0"/>
              <a:t>individual’s </a:t>
            </a:r>
            <a:r>
              <a:rPr lang="en-GB" sz="2800" dirty="0"/>
              <a:t>specific needs in </a:t>
            </a:r>
            <a:r>
              <a:rPr lang="en-GB" sz="2800" dirty="0" smtClean="0"/>
              <a:t>mind.</a:t>
            </a:r>
            <a:endParaRPr lang="en-GB" sz="2800" dirty="0"/>
          </a:p>
          <a:p>
            <a:r>
              <a:rPr lang="en-GB" sz="2800" dirty="0"/>
              <a:t>Key </a:t>
            </a:r>
            <a:r>
              <a:rPr lang="en-GB" sz="2800" dirty="0" smtClean="0"/>
              <a:t>objects/visual cues. </a:t>
            </a:r>
            <a:endParaRPr lang="en-GB" sz="28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2.28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778694"/>
            <a:ext cx="8686800" cy="778098"/>
          </a:xfrm>
        </p:spPr>
        <p:txBody>
          <a:bodyPr>
            <a:noAutofit/>
          </a:bodyPr>
          <a:lstStyle/>
          <a:p>
            <a:r>
              <a:rPr lang="en-GB" b="1" dirty="0" smtClean="0"/>
              <a:t>Preparing </a:t>
            </a:r>
            <a:r>
              <a:rPr lang="en-GB" b="1" dirty="0"/>
              <a:t>the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environment (4)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133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ctor &amp; Nu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312367" cy="29723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2060848"/>
            <a:ext cx="5184576" cy="3845024"/>
          </a:xfrm>
        </p:spPr>
        <p:txBody>
          <a:bodyPr/>
          <a:lstStyle/>
          <a:p>
            <a:r>
              <a:rPr lang="en-GB" dirty="0"/>
              <a:t>Collaborative </a:t>
            </a:r>
            <a:r>
              <a:rPr lang="en-GB" dirty="0" smtClean="0"/>
              <a:t>working.</a:t>
            </a:r>
            <a:endParaRPr lang="en-GB" dirty="0"/>
          </a:p>
          <a:p>
            <a:r>
              <a:rPr lang="en-GB" dirty="0" smtClean="0"/>
              <a:t>LDES (Learning </a:t>
            </a:r>
            <a:r>
              <a:rPr lang="en-GB" dirty="0"/>
              <a:t>Disability Enhanced </a:t>
            </a:r>
            <a:r>
              <a:rPr lang="en-GB" dirty="0" smtClean="0"/>
              <a:t>Services).</a:t>
            </a:r>
            <a:endParaRPr lang="en-GB" dirty="0"/>
          </a:p>
          <a:p>
            <a:r>
              <a:rPr lang="en-GB" dirty="0"/>
              <a:t>Working in </a:t>
            </a:r>
            <a:r>
              <a:rPr lang="en-GB" dirty="0" smtClean="0"/>
              <a:t>partnership.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24" y="404664"/>
            <a:ext cx="8229600" cy="1143000"/>
          </a:xfrm>
        </p:spPr>
        <p:txBody>
          <a:bodyPr/>
          <a:lstStyle/>
          <a:p>
            <a:r>
              <a:rPr lang="en-GB" b="1" dirty="0" smtClean="0"/>
              <a:t>The clinician’s role (1)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3.1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397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430" y="1783357"/>
            <a:ext cx="7216986" cy="4525963"/>
          </a:xfrm>
        </p:spPr>
        <p:txBody>
          <a:bodyPr>
            <a:normAutofit/>
          </a:bodyPr>
          <a:lstStyle/>
          <a:p>
            <a:r>
              <a:rPr lang="en-GB" sz="2800" dirty="0"/>
              <a:t>Complimenting the </a:t>
            </a:r>
            <a:r>
              <a:rPr lang="en-GB" sz="2800" dirty="0" smtClean="0"/>
              <a:t>family’s </a:t>
            </a:r>
            <a:r>
              <a:rPr lang="en-GB" sz="2800" dirty="0"/>
              <a:t>vast </a:t>
            </a:r>
            <a:r>
              <a:rPr lang="en-GB" sz="2800" dirty="0" err="1" smtClean="0"/>
              <a:t>indepth</a:t>
            </a:r>
            <a:r>
              <a:rPr lang="en-GB" sz="2800" dirty="0" smtClean="0"/>
              <a:t> </a:t>
            </a:r>
            <a:r>
              <a:rPr lang="en-GB" sz="2800" dirty="0"/>
              <a:t>knowledge of the individual, with clinical expertise and practical support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/>
              <a:t>Ensuring reasonable adjustments are made to enable and support carers to be involved effectively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/>
              <a:t>Provision of </a:t>
            </a:r>
            <a:r>
              <a:rPr lang="en-GB" sz="2800" dirty="0" smtClean="0"/>
              <a:t>up-to-date </a:t>
            </a:r>
            <a:r>
              <a:rPr lang="en-GB" sz="2800" dirty="0"/>
              <a:t>clinical </a:t>
            </a:r>
            <a:r>
              <a:rPr lang="en-GB" sz="2800" dirty="0" smtClean="0"/>
              <a:t>knowledge.</a:t>
            </a:r>
            <a:endParaRPr lang="en-GB" sz="2800" dirty="0"/>
          </a:p>
          <a:p>
            <a:r>
              <a:rPr lang="en-GB" sz="2800" dirty="0"/>
              <a:t>Provision of  user friendly </a:t>
            </a:r>
            <a:r>
              <a:rPr lang="en-GB" sz="2800" dirty="0" smtClean="0"/>
              <a:t>information/Easy Read resources.</a:t>
            </a:r>
            <a:endParaRPr lang="en-GB" sz="28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3.2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0424" y="404664"/>
            <a:ext cx="8229600" cy="1143000"/>
          </a:xfrm>
        </p:spPr>
        <p:txBody>
          <a:bodyPr/>
          <a:lstStyle/>
          <a:p>
            <a:r>
              <a:rPr lang="en-GB" b="1" dirty="0" smtClean="0"/>
              <a:t>The clinician’s role (2)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55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700808"/>
            <a:ext cx="6334567" cy="4525963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Practical support </a:t>
            </a:r>
            <a:r>
              <a:rPr lang="en-GB" sz="2800" dirty="0" smtClean="0"/>
              <a:t>to overcome </a:t>
            </a:r>
            <a:r>
              <a:rPr lang="en-GB" sz="2800" dirty="0"/>
              <a:t>barriers faced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/>
              <a:t>Practical support with implementing familiarisation and desensitisation </a:t>
            </a:r>
            <a:r>
              <a:rPr lang="en-GB" sz="2800" dirty="0" smtClean="0"/>
              <a:t>approaches </a:t>
            </a:r>
            <a:r>
              <a:rPr lang="en-GB" sz="2800" dirty="0"/>
              <a:t>in the home setting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/>
              <a:t>Service co-ordination.  </a:t>
            </a:r>
          </a:p>
          <a:p>
            <a:r>
              <a:rPr lang="en-GB" sz="2800" dirty="0"/>
              <a:t>Ensuring the individual is at the </a:t>
            </a:r>
            <a:r>
              <a:rPr lang="en-GB" sz="2800" dirty="0" smtClean="0"/>
              <a:t>centre of </a:t>
            </a:r>
            <a:r>
              <a:rPr lang="en-GB" sz="2800" dirty="0"/>
              <a:t>the health screening process and families are a key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part </a:t>
            </a:r>
            <a:r>
              <a:rPr lang="en-GB" sz="2800" dirty="0"/>
              <a:t>of this.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3.3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0424" y="404664"/>
            <a:ext cx="8229600" cy="1143000"/>
          </a:xfrm>
        </p:spPr>
        <p:txBody>
          <a:bodyPr/>
          <a:lstStyle/>
          <a:p>
            <a:r>
              <a:rPr lang="en-GB" b="1" dirty="0" smtClean="0"/>
              <a:t>The clinician’s role (3)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670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11349"/>
            <a:ext cx="6923112" cy="4525963"/>
          </a:xfrm>
        </p:spPr>
        <p:txBody>
          <a:bodyPr>
            <a:normAutofit/>
          </a:bodyPr>
          <a:lstStyle/>
          <a:p>
            <a:r>
              <a:rPr lang="en-GB" sz="2800" dirty="0"/>
              <a:t>Being realistic </a:t>
            </a:r>
            <a:r>
              <a:rPr lang="en-GB" sz="2800" dirty="0" smtClean="0"/>
              <a:t>for families.</a:t>
            </a:r>
          </a:p>
          <a:p>
            <a:r>
              <a:rPr lang="en-GB" sz="2800" dirty="0" smtClean="0"/>
              <a:t>Signposting/referring </a:t>
            </a:r>
            <a:r>
              <a:rPr lang="en-GB" sz="2800" dirty="0"/>
              <a:t>to other </a:t>
            </a:r>
            <a:r>
              <a:rPr lang="en-GB" sz="2800" dirty="0" smtClean="0"/>
              <a:t>agencies.</a:t>
            </a:r>
            <a:endParaRPr lang="en-GB" sz="2800" dirty="0"/>
          </a:p>
          <a:p>
            <a:r>
              <a:rPr lang="en-GB" sz="2800" dirty="0" smtClean="0"/>
              <a:t>Ensuring </a:t>
            </a:r>
            <a:r>
              <a:rPr lang="en-GB" sz="2800" dirty="0"/>
              <a:t>reasonable adjustments are made to enable </a:t>
            </a:r>
            <a:r>
              <a:rPr lang="en-GB" sz="2800" dirty="0" smtClean="0"/>
              <a:t>access and </a:t>
            </a:r>
            <a:r>
              <a:rPr lang="en-GB" sz="2800" dirty="0"/>
              <a:t>support carers to be involved effectively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/>
              <a:t>Educating and supporting services.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3.4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0424" y="404664"/>
            <a:ext cx="8229600" cy="1143000"/>
          </a:xfrm>
        </p:spPr>
        <p:txBody>
          <a:bodyPr/>
          <a:lstStyle/>
          <a:p>
            <a:r>
              <a:rPr lang="en-GB" b="1" dirty="0" smtClean="0"/>
              <a:t>The clinician’s role (4)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9716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GB" b="1" dirty="0" smtClean="0"/>
              <a:t>Educating services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700808"/>
            <a:ext cx="61310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Before the process:</a:t>
            </a:r>
          </a:p>
          <a:p>
            <a:r>
              <a:rPr lang="en-GB" sz="2800" dirty="0" smtClean="0"/>
              <a:t>Increases positive </a:t>
            </a:r>
            <a:r>
              <a:rPr lang="en-GB" sz="2800" dirty="0"/>
              <a:t>and </a:t>
            </a:r>
            <a:r>
              <a:rPr lang="en-GB" sz="2800" dirty="0" smtClean="0"/>
              <a:t>proactive interventions.</a:t>
            </a:r>
            <a:endParaRPr lang="en-GB" sz="2800" dirty="0"/>
          </a:p>
          <a:p>
            <a:r>
              <a:rPr lang="en-GB" sz="2800" dirty="0" smtClean="0"/>
              <a:t>Encourages </a:t>
            </a:r>
            <a:r>
              <a:rPr lang="en-GB" sz="2800" dirty="0"/>
              <a:t>services to purchase their own </a:t>
            </a:r>
            <a:r>
              <a:rPr lang="en-GB" sz="2800" dirty="0" smtClean="0"/>
              <a:t>equipment.</a:t>
            </a:r>
          </a:p>
          <a:p>
            <a:r>
              <a:rPr lang="en-GB" sz="2800" dirty="0"/>
              <a:t>Encourages services to </a:t>
            </a:r>
            <a:r>
              <a:rPr lang="en-GB" sz="2800" dirty="0" smtClean="0"/>
              <a:t>incorporate </a:t>
            </a:r>
            <a:r>
              <a:rPr lang="en-GB" sz="2800" dirty="0"/>
              <a:t>in daily care plans for </a:t>
            </a:r>
            <a:r>
              <a:rPr lang="en-GB" sz="2800" dirty="0" smtClean="0"/>
              <a:t>individuals.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3.5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4985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922114"/>
          </a:xfrm>
        </p:spPr>
        <p:txBody>
          <a:bodyPr/>
          <a:lstStyle/>
          <a:p>
            <a:r>
              <a:rPr lang="en-GB" b="1" dirty="0" smtClean="0"/>
              <a:t>Educating services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296" y="1700808"/>
            <a:ext cx="6491064" cy="36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Midway during the process:</a:t>
            </a:r>
          </a:p>
          <a:p>
            <a:r>
              <a:rPr lang="en-GB" sz="2800" dirty="0" smtClean="0"/>
              <a:t>Problem solving.</a:t>
            </a:r>
            <a:endParaRPr lang="en-GB" sz="2800" dirty="0"/>
          </a:p>
          <a:p>
            <a:r>
              <a:rPr lang="en-GB" sz="2800" dirty="0"/>
              <a:t>Celebration of </a:t>
            </a:r>
            <a:r>
              <a:rPr lang="en-GB" sz="2800" dirty="0" smtClean="0"/>
              <a:t>achievements.</a:t>
            </a:r>
            <a:endParaRPr lang="en-GB" sz="2800" dirty="0"/>
          </a:p>
          <a:p>
            <a:r>
              <a:rPr lang="en-GB" sz="2800" dirty="0" smtClean="0"/>
              <a:t>Changes </a:t>
            </a:r>
            <a:r>
              <a:rPr lang="en-GB" sz="2800" dirty="0"/>
              <a:t>and ‘tweaks’ to ensure </a:t>
            </a:r>
            <a:r>
              <a:rPr lang="en-GB" sz="2800" dirty="0" smtClean="0"/>
              <a:t>person-centred approach.</a:t>
            </a:r>
            <a:endParaRPr lang="en-GB" sz="2800" dirty="0"/>
          </a:p>
          <a:p>
            <a:r>
              <a:rPr lang="en-GB" sz="2800" dirty="0"/>
              <a:t>Educate new staff if there has been staff turnover during interventions.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3.6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7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778098"/>
          </a:xfrm>
        </p:spPr>
        <p:txBody>
          <a:bodyPr>
            <a:normAutofit/>
          </a:bodyPr>
          <a:lstStyle/>
          <a:p>
            <a:r>
              <a:rPr lang="en-GB" b="1" dirty="0" smtClean="0"/>
              <a:t>Educating services (3)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320" y="1628800"/>
            <a:ext cx="641905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End of the process:</a:t>
            </a:r>
          </a:p>
          <a:p>
            <a:r>
              <a:rPr lang="en-GB" sz="2800" dirty="0" smtClean="0"/>
              <a:t>Recognise </a:t>
            </a:r>
            <a:r>
              <a:rPr lang="en-GB" sz="2800" dirty="0"/>
              <a:t>achievements and challenges faced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/>
              <a:t>Plan further interventions if required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/>
              <a:t>Hand over to services </a:t>
            </a:r>
            <a:r>
              <a:rPr lang="en-GB" sz="2800" dirty="0" smtClean="0"/>
              <a:t>and </a:t>
            </a:r>
            <a:r>
              <a:rPr lang="en-GB" sz="2800" dirty="0"/>
              <a:t>clinician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to </a:t>
            </a:r>
            <a:r>
              <a:rPr lang="en-GB" sz="2800" dirty="0"/>
              <a:t>phase out. </a:t>
            </a:r>
          </a:p>
          <a:p>
            <a:r>
              <a:rPr lang="en-GB" sz="2800" dirty="0" smtClean="0"/>
              <a:t>Services to </a:t>
            </a:r>
            <a:r>
              <a:rPr lang="en-GB" sz="2800" dirty="0"/>
              <a:t>take responsibility </a:t>
            </a:r>
            <a:r>
              <a:rPr lang="en-GB" sz="2800" dirty="0" smtClean="0"/>
              <a:t>for continuing desensitisation work</a:t>
            </a:r>
            <a:r>
              <a:rPr lang="en-GB" sz="2800" dirty="0"/>
              <a:t>.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3.7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33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5597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Supporting children with learning disabilities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348880"/>
            <a:ext cx="7272808" cy="2952328"/>
          </a:xfrm>
        </p:spPr>
        <p:txBody>
          <a:bodyPr/>
          <a:lstStyle/>
          <a:p>
            <a:r>
              <a:rPr lang="en-GB" sz="2800" dirty="0"/>
              <a:t>The younger you implement the familiarisation process the more positive experiences regarding health screening and medical treatment the child will have. </a:t>
            </a:r>
          </a:p>
          <a:p>
            <a:r>
              <a:rPr lang="en-GB" sz="2800" dirty="0" smtClean="0"/>
              <a:t>Significant </a:t>
            </a:r>
            <a:r>
              <a:rPr lang="en-GB" sz="2800" dirty="0"/>
              <a:t>impact on their responses to health screening as an adult.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3.8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2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420888"/>
            <a:ext cx="6336704" cy="2664296"/>
          </a:xfrm>
        </p:spPr>
        <p:txBody>
          <a:bodyPr/>
          <a:lstStyle/>
          <a:p>
            <a:r>
              <a:rPr lang="en-GB" sz="2800" dirty="0"/>
              <a:t>So many adults with a learning disability now have difficulty accessing health screening partly due to their experiences as a </a:t>
            </a:r>
            <a:r>
              <a:rPr lang="en-GB" sz="2800" dirty="0" smtClean="0"/>
              <a:t>child.</a:t>
            </a:r>
            <a:endParaRPr lang="en-GB" sz="2800" dirty="0"/>
          </a:p>
          <a:p>
            <a:r>
              <a:rPr lang="en-GB" sz="2800" dirty="0" smtClean="0"/>
              <a:t>What has gone wrong??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3.9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7559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Supporting children with learning disabilities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is health screening?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00808"/>
            <a:ext cx="6635080" cy="3816424"/>
          </a:xfrm>
        </p:spPr>
        <p:txBody>
          <a:bodyPr/>
          <a:lstStyle/>
          <a:p>
            <a:r>
              <a:rPr lang="en-GB" sz="2800" dirty="0" smtClean="0"/>
              <a:t>Tests carried out by doctors, nurses and health professionals e.g. blood tests, physical examinations.</a:t>
            </a:r>
          </a:p>
          <a:p>
            <a:r>
              <a:rPr lang="en-GB" sz="2800" dirty="0" smtClean="0"/>
              <a:t>Identifies people who are at high risk of disease.</a:t>
            </a:r>
          </a:p>
          <a:p>
            <a:r>
              <a:rPr lang="en-GB" sz="2800" dirty="0" smtClean="0"/>
              <a:t>Identifies further treatment required.</a:t>
            </a:r>
          </a:p>
          <a:p>
            <a:pPr algn="just"/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1.6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4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2348880"/>
            <a:ext cx="5950741" cy="352839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Essential process for children with a learning disability.</a:t>
            </a:r>
          </a:p>
          <a:p>
            <a:r>
              <a:rPr lang="en-GB" sz="2800" dirty="0" smtClean="0"/>
              <a:t>Early introduction/weekly </a:t>
            </a:r>
            <a:r>
              <a:rPr lang="en-GB" sz="2800" dirty="0"/>
              <a:t>routine within the family home. </a:t>
            </a:r>
            <a:endParaRPr lang="en-GB" sz="2800" dirty="0" smtClean="0"/>
          </a:p>
          <a:p>
            <a:r>
              <a:rPr lang="en-GB" sz="2800" dirty="0" smtClean="0"/>
              <a:t>The tools and </a:t>
            </a:r>
            <a:r>
              <a:rPr lang="en-GB" sz="2800" dirty="0"/>
              <a:t>visual resources </a:t>
            </a:r>
            <a:r>
              <a:rPr lang="en-GB" sz="2800" dirty="0" smtClean="0"/>
              <a:t>within this pack can be used with/adapted for children.</a:t>
            </a:r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75597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Supporting children with learning disabilities (3)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3.10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7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7322"/>
            <a:ext cx="8229600" cy="1143000"/>
          </a:xfrm>
        </p:spPr>
        <p:txBody>
          <a:bodyPr/>
          <a:lstStyle/>
          <a:p>
            <a:r>
              <a:rPr lang="en-GB" b="1" dirty="0" smtClean="0"/>
              <a:t>Practical application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844824"/>
            <a:ext cx="6707088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Using the tools within this pack </a:t>
            </a:r>
            <a:br>
              <a:rPr lang="en-GB" sz="2800" b="1" dirty="0"/>
            </a:br>
            <a:r>
              <a:rPr lang="en-GB" sz="2800" b="1" dirty="0" smtClean="0"/>
              <a:t>will ensure … </a:t>
            </a:r>
            <a:endParaRPr lang="en-GB" sz="2800" b="1" dirty="0"/>
          </a:p>
          <a:p>
            <a:r>
              <a:rPr lang="en-GB" sz="2800" dirty="0" smtClean="0"/>
              <a:t>Reduced negative experiences.</a:t>
            </a:r>
          </a:p>
          <a:p>
            <a:r>
              <a:rPr lang="en-GB" sz="2800" dirty="0"/>
              <a:t>Increased access to health screening for the </a:t>
            </a:r>
            <a:r>
              <a:rPr lang="en-GB" sz="2800" dirty="0" smtClean="0"/>
              <a:t>future population </a:t>
            </a:r>
            <a:r>
              <a:rPr lang="en-GB" sz="2800" dirty="0"/>
              <a:t>of </a:t>
            </a:r>
            <a:r>
              <a:rPr lang="en-GB" sz="2800" dirty="0" smtClean="0"/>
              <a:t>adults.</a:t>
            </a:r>
            <a:endParaRPr lang="en-GB" sz="2800" dirty="0"/>
          </a:p>
          <a:p>
            <a:r>
              <a:rPr lang="en-GB" sz="2800" dirty="0"/>
              <a:t>Increased longevity for the future population of people with a learning </a:t>
            </a:r>
            <a:r>
              <a:rPr lang="en-GB" sz="2800" dirty="0" smtClean="0"/>
              <a:t>disability.</a:t>
            </a:r>
            <a:endParaRPr lang="en-GB" sz="28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3.11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31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93" y="516713"/>
            <a:ext cx="8229600" cy="1143000"/>
          </a:xfrm>
        </p:spPr>
        <p:txBody>
          <a:bodyPr/>
          <a:lstStyle/>
          <a:p>
            <a:r>
              <a:rPr lang="en-GB" b="1" dirty="0" smtClean="0"/>
              <a:t>Practical application (2)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772817"/>
            <a:ext cx="6491971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/>
              <a:t>Using the tools within this pack 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>will </a:t>
            </a:r>
            <a:r>
              <a:rPr lang="en-GB" sz="2800" b="1" dirty="0"/>
              <a:t>ensure….. </a:t>
            </a:r>
            <a:endParaRPr lang="en-GB" sz="2800" dirty="0" smtClean="0"/>
          </a:p>
          <a:p>
            <a:r>
              <a:rPr lang="en-GB" sz="2800" dirty="0" smtClean="0"/>
              <a:t>Children and families </a:t>
            </a:r>
            <a:r>
              <a:rPr lang="en-GB" sz="2800" dirty="0"/>
              <a:t>are provided with </a:t>
            </a:r>
            <a:r>
              <a:rPr lang="en-GB" sz="2800" dirty="0" smtClean="0"/>
              <a:t>education </a:t>
            </a:r>
            <a:r>
              <a:rPr lang="en-GB" sz="2800" dirty="0"/>
              <a:t>and practical support regarding accessing health screening</a:t>
            </a:r>
            <a:r>
              <a:rPr lang="en-GB" sz="2800" dirty="0" smtClean="0"/>
              <a:t>.</a:t>
            </a:r>
            <a:endParaRPr lang="en-GB" sz="2800" dirty="0"/>
          </a:p>
          <a:p>
            <a:r>
              <a:rPr lang="en-GB" sz="2800" dirty="0" smtClean="0"/>
              <a:t>Smoother </a:t>
            </a:r>
            <a:r>
              <a:rPr lang="en-GB" sz="2800" dirty="0"/>
              <a:t>transition </a:t>
            </a:r>
            <a:r>
              <a:rPr lang="en-GB" sz="2800" dirty="0" smtClean="0"/>
              <a:t>for </a:t>
            </a:r>
            <a:r>
              <a:rPr lang="en-GB" sz="2800" dirty="0"/>
              <a:t>more complex and invasive health screening that may be required during adolescence and </a:t>
            </a:r>
            <a:r>
              <a:rPr lang="en-GB" sz="2800" dirty="0" smtClean="0"/>
              <a:t>adulthood.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3.12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00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61864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What services </a:t>
            </a:r>
            <a:r>
              <a:rPr lang="en-GB" b="1" dirty="0"/>
              <a:t>and </a:t>
            </a:r>
            <a:r>
              <a:rPr lang="en-GB" b="1" dirty="0" smtClean="0"/>
              <a:t>health professionals </a:t>
            </a:r>
            <a:r>
              <a:rPr lang="en-GB" b="1" dirty="0"/>
              <a:t>can </a:t>
            </a:r>
            <a:r>
              <a:rPr lang="en-GB" b="1" dirty="0" smtClean="0"/>
              <a:t>do</a:t>
            </a:r>
            <a:br>
              <a:rPr lang="en-GB" b="1" dirty="0" smtClean="0"/>
            </a:br>
            <a:r>
              <a:rPr lang="en-GB" b="1" dirty="0" smtClean="0"/>
              <a:t> </a:t>
            </a:r>
            <a:r>
              <a:rPr lang="en-GB" b="1" dirty="0"/>
              <a:t>to be </a:t>
            </a:r>
            <a:r>
              <a:rPr lang="en-GB" b="1" dirty="0" smtClean="0"/>
              <a:t>proactive (1)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3068960"/>
            <a:ext cx="5112568" cy="239310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Act early.</a:t>
            </a:r>
          </a:p>
          <a:p>
            <a:r>
              <a:rPr lang="en-GB" sz="2800" dirty="0" smtClean="0"/>
              <a:t>Identify barriers.</a:t>
            </a:r>
          </a:p>
          <a:p>
            <a:r>
              <a:rPr lang="en-GB" sz="2800" dirty="0" smtClean="0"/>
              <a:t>Educate.</a:t>
            </a:r>
          </a:p>
          <a:p>
            <a:r>
              <a:rPr lang="en-GB" sz="2800" dirty="0" smtClean="0"/>
              <a:t>Facilitate workshops.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3.13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068960"/>
            <a:ext cx="6984776" cy="2808312"/>
          </a:xfrm>
        </p:spPr>
        <p:txBody>
          <a:bodyPr/>
          <a:lstStyle/>
          <a:p>
            <a:r>
              <a:rPr lang="en-GB" sz="2800" dirty="0" smtClean="0"/>
              <a:t>Incorporate as part of the LDES training.</a:t>
            </a:r>
          </a:p>
          <a:p>
            <a:r>
              <a:rPr lang="en-GB" sz="2800" dirty="0" smtClean="0"/>
              <a:t>Commitment tool.</a:t>
            </a:r>
          </a:p>
          <a:p>
            <a:r>
              <a:rPr lang="en-GB" sz="2800" dirty="0" smtClean="0"/>
              <a:t>Visual resources.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3.14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10618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What services and health professionals can do</a:t>
            </a:r>
            <a:br>
              <a:rPr lang="en-GB" dirty="0" smtClean="0"/>
            </a:br>
            <a:r>
              <a:rPr lang="en-GB" dirty="0" smtClean="0"/>
              <a:t> to be proactive 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3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971600" y="1628800"/>
            <a:ext cx="7211144" cy="37010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Arial"/>
                <a:cs typeface="Arial"/>
              </a:rPr>
              <a:t>To understand why desensitisation/ familiarisation is an essential process in enabling people with a learning disability </a:t>
            </a:r>
            <a:r>
              <a:rPr lang="en-GB" sz="2800" smtClean="0">
                <a:latin typeface="Arial"/>
                <a:cs typeface="Arial"/>
              </a:rPr>
              <a:t>to access </a:t>
            </a:r>
            <a:r>
              <a:rPr lang="en-GB" sz="2800" dirty="0" smtClean="0">
                <a:latin typeface="Arial"/>
                <a:cs typeface="Arial"/>
              </a:rPr>
              <a:t>health screening.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Arial"/>
                <a:cs typeface="Arial"/>
              </a:rPr>
              <a:t>To gain an awareness of the framework and practical tools that can be applied through the desensitisation process to enable successful health screening. </a:t>
            </a:r>
          </a:p>
          <a:p>
            <a:endParaRPr lang="en-GB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46856" y="5578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Arial"/>
                <a:cs typeface="Arial"/>
              </a:rPr>
              <a:t>Aims</a:t>
            </a:r>
            <a:endParaRPr lang="en-GB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3.15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9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87624" y="1745432"/>
            <a:ext cx="6851104" cy="42758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 smtClean="0">
                <a:latin typeface="Arial"/>
                <a:cs typeface="Arial"/>
              </a:rPr>
              <a:t>By the end of the training today you will be able to:</a:t>
            </a:r>
          </a:p>
          <a:p>
            <a:pPr>
              <a:buFont typeface="Wingdings" charset="2"/>
              <a:buChar char="§"/>
            </a:pPr>
            <a:r>
              <a:rPr lang="en-GB" sz="2800" dirty="0" smtClean="0">
                <a:latin typeface="Arial"/>
                <a:cs typeface="Arial"/>
              </a:rPr>
              <a:t>State what health screening is and why it is important.</a:t>
            </a:r>
          </a:p>
          <a:p>
            <a:pPr>
              <a:buFont typeface="Wingdings" charset="2"/>
              <a:buChar char="§"/>
            </a:pPr>
            <a:r>
              <a:rPr lang="en-GB" sz="2800" dirty="0" smtClean="0">
                <a:latin typeface="Arial"/>
                <a:cs typeface="Arial"/>
              </a:rPr>
              <a:t>List what potential barriers to accessing health screening people with a learning disability have.</a:t>
            </a:r>
          </a:p>
          <a:p>
            <a:pPr>
              <a:buFont typeface="Wingdings" charset="2"/>
              <a:buChar char="§"/>
            </a:pPr>
            <a:r>
              <a:rPr lang="en-GB" sz="2800" dirty="0" smtClean="0">
                <a:latin typeface="Arial"/>
                <a:cs typeface="Arial"/>
              </a:rPr>
              <a:t>Apply reasonable adjustments to reduce the barriers.</a:t>
            </a:r>
          </a:p>
          <a:p>
            <a:pPr algn="just"/>
            <a:endParaRPr lang="en-GB" dirty="0" smtClean="0">
              <a:latin typeface="Arial"/>
              <a:cs typeface="Arial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GB" dirty="0" smtClean="0"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62670"/>
            <a:ext cx="82296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Arial"/>
                <a:cs typeface="Arial"/>
              </a:rPr>
              <a:t>Objectives (1)</a:t>
            </a:r>
            <a:endParaRPr lang="en-GB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3.16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75656" y="1700808"/>
            <a:ext cx="627504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GB" sz="2800" dirty="0" smtClean="0">
                <a:latin typeface="Arial"/>
                <a:cs typeface="Arial"/>
              </a:rPr>
              <a:t>Support an individual through the desensitisation process using the tools in this training session.</a:t>
            </a:r>
          </a:p>
          <a:p>
            <a:pPr>
              <a:buFont typeface="Wingdings" charset="2"/>
              <a:buChar char="§"/>
            </a:pPr>
            <a:r>
              <a:rPr lang="en-GB" sz="2800" dirty="0" smtClean="0">
                <a:latin typeface="Arial"/>
                <a:cs typeface="Arial"/>
              </a:rPr>
              <a:t>Apply the practical skills learnt to people with a learning disability that you currently support.</a:t>
            </a:r>
          </a:p>
          <a:p>
            <a:pPr>
              <a:buFont typeface="Wingdings" charset="2"/>
              <a:buChar char="§"/>
            </a:pPr>
            <a:r>
              <a:rPr lang="en-GB" sz="2800" dirty="0" smtClean="0">
                <a:latin typeface="Arial"/>
                <a:cs typeface="Arial"/>
              </a:rPr>
              <a:t>Enable the individuals you support to have positive health screening experiences.</a:t>
            </a:r>
          </a:p>
          <a:p>
            <a:pPr algn="just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62670"/>
            <a:ext cx="82296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Arial"/>
                <a:cs typeface="Arial"/>
              </a:rPr>
              <a:t>Objectives (2)</a:t>
            </a:r>
            <a:endParaRPr lang="en-GB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3.17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0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77" r="-7977"/>
          <a:stretch>
            <a:fillRect/>
          </a:stretch>
        </p:blipFill>
        <p:spPr>
          <a:xfrm>
            <a:off x="643713" y="980728"/>
            <a:ext cx="8248767" cy="4536504"/>
          </a:xfrm>
        </p:spPr>
      </p:pic>
      <p:sp>
        <p:nvSpPr>
          <p:cNvPr id="10" name="TextBox 9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3.18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8864" y="260648"/>
            <a:ext cx="82296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A71B1B"/>
                </a:solidFill>
                <a:latin typeface="Arial"/>
                <a:cs typeface="Arial"/>
              </a:rPr>
              <a:t>THE TIME IS FOR:</a:t>
            </a:r>
            <a:endParaRPr lang="en-GB" b="1" dirty="0">
              <a:solidFill>
                <a:srgbClr val="A71B1B"/>
              </a:solidFill>
              <a:latin typeface="Arial"/>
              <a:cs typeface="Arial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6856" y="5517232"/>
            <a:ext cx="8229600" cy="9941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A71B1B"/>
                </a:solidFill>
                <a:latin typeface="Arial"/>
                <a:cs typeface="Arial"/>
              </a:rPr>
              <a:t>NOW GO AND DO IT</a:t>
            </a:r>
            <a:endParaRPr lang="en-GB" b="1" dirty="0">
              <a:solidFill>
                <a:srgbClr val="A71B1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9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Why is health </a:t>
            </a:r>
            <a:br>
              <a:rPr lang="en-GB" b="1" dirty="0" smtClean="0"/>
            </a:br>
            <a:r>
              <a:rPr lang="en-GB" b="1" dirty="0" smtClean="0"/>
              <a:t>screening important?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060848"/>
            <a:ext cx="6984776" cy="374441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Identifies risk factors and risk markers.</a:t>
            </a:r>
          </a:p>
          <a:p>
            <a:r>
              <a:rPr lang="en-GB" sz="2800" dirty="0" smtClean="0"/>
              <a:t>Prevents progression into the condition.</a:t>
            </a:r>
          </a:p>
          <a:p>
            <a:r>
              <a:rPr lang="en-GB" sz="2800" dirty="0" smtClean="0"/>
              <a:t>Identifies diseases present.</a:t>
            </a:r>
          </a:p>
          <a:p>
            <a:r>
              <a:rPr lang="en-GB" sz="2800" dirty="0" smtClean="0"/>
              <a:t>Leads to detection, therefore increasing chances of survival.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1.7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2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/>
              <a:t>Types of health </a:t>
            </a:r>
            <a:br>
              <a:rPr lang="en-GB" sz="4900" b="1" dirty="0" smtClean="0"/>
            </a:br>
            <a:r>
              <a:rPr lang="en-GB" sz="4900" b="1" dirty="0" smtClean="0"/>
              <a:t>screening available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2132856"/>
            <a:ext cx="5410944" cy="3014107"/>
          </a:xfrm>
        </p:spPr>
        <p:txBody>
          <a:bodyPr/>
          <a:lstStyle/>
          <a:p>
            <a:r>
              <a:rPr lang="en-GB" sz="2800" dirty="0" smtClean="0"/>
              <a:t>Diabetic eye screening.</a:t>
            </a:r>
          </a:p>
          <a:p>
            <a:r>
              <a:rPr lang="en-GB" sz="2800" dirty="0" smtClean="0"/>
              <a:t>Abnormal aortic aneurysms.</a:t>
            </a:r>
          </a:p>
          <a:p>
            <a:r>
              <a:rPr lang="en-GB" sz="2800" dirty="0" smtClean="0"/>
              <a:t>Breast.</a:t>
            </a:r>
          </a:p>
          <a:p>
            <a:r>
              <a:rPr lang="en-GB" sz="2800" dirty="0" smtClean="0"/>
              <a:t>Cervical.</a:t>
            </a:r>
          </a:p>
          <a:p>
            <a:r>
              <a:rPr lang="en-GB" sz="2800" dirty="0" smtClean="0"/>
              <a:t>Bowel.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1.8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4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/>
              <a:t>Health screening </a:t>
            </a:r>
            <a:br>
              <a:rPr lang="en-GB" b="1" dirty="0" smtClean="0"/>
            </a:br>
            <a:r>
              <a:rPr lang="en-GB" b="1" dirty="0" smtClean="0"/>
              <a:t>in pregnancy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272" y="1988840"/>
            <a:ext cx="7355160" cy="3600400"/>
          </a:xfrm>
        </p:spPr>
        <p:txBody>
          <a:bodyPr/>
          <a:lstStyle/>
          <a:p>
            <a:r>
              <a:rPr lang="en-GB" sz="2800" dirty="0" smtClean="0"/>
              <a:t>Screening for infectious diseases.</a:t>
            </a:r>
          </a:p>
          <a:p>
            <a:r>
              <a:rPr lang="en-GB" sz="2800" dirty="0" smtClean="0"/>
              <a:t>Screening </a:t>
            </a:r>
            <a:r>
              <a:rPr lang="en-GB" sz="2800" dirty="0"/>
              <a:t>for Down's syndrome, Patau's syndrome and Edwards' </a:t>
            </a:r>
            <a:r>
              <a:rPr lang="en-GB" sz="2800" dirty="0" smtClean="0"/>
              <a:t>syndrome.  </a:t>
            </a:r>
            <a:endParaRPr lang="en-GB" sz="2800" dirty="0"/>
          </a:p>
          <a:p>
            <a:r>
              <a:rPr lang="en-GB" sz="2800" dirty="0" smtClean="0"/>
              <a:t>Screening </a:t>
            </a:r>
            <a:r>
              <a:rPr lang="en-GB" sz="2800" dirty="0"/>
              <a:t>for sickle cell disease and </a:t>
            </a:r>
            <a:r>
              <a:rPr lang="en-GB" sz="2800" dirty="0" smtClean="0"/>
              <a:t>thalassaemia.  </a:t>
            </a:r>
            <a:endParaRPr lang="en-GB" sz="2800" dirty="0"/>
          </a:p>
          <a:p>
            <a:r>
              <a:rPr lang="en-GB" sz="2800" dirty="0" smtClean="0"/>
              <a:t>Screening </a:t>
            </a:r>
            <a:r>
              <a:rPr lang="en-GB" sz="2800" dirty="0"/>
              <a:t>for physical abnormalities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(</a:t>
            </a:r>
            <a:r>
              <a:rPr lang="en-GB" sz="2800" dirty="0"/>
              <a:t>mid-pregnancy scan</a:t>
            </a:r>
            <a:r>
              <a:rPr lang="en-GB" sz="2800" dirty="0" smtClean="0"/>
              <a:t>).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Slide 1.9</a:t>
            </a:r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2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3930</TotalTime>
  <Words>2218</Words>
  <Application>Microsoft Macintosh PowerPoint</Application>
  <PresentationFormat>On-screen Show (4:3)</PresentationFormat>
  <Paragraphs>416</Paragraphs>
  <Slides>68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AvenirLTStd-Light</vt:lpstr>
      <vt:lpstr>Calibri</vt:lpstr>
      <vt:lpstr>ＭＳ Ｐゴシック</vt:lpstr>
      <vt:lpstr>Times New Roman</vt:lpstr>
      <vt:lpstr>Wingdings</vt:lpstr>
      <vt:lpstr>Office Theme</vt:lpstr>
      <vt:lpstr>Aims</vt:lpstr>
      <vt:lpstr>Objectives (1)</vt:lpstr>
      <vt:lpstr>Objectives (2)</vt:lpstr>
      <vt:lpstr>Getting to know each other</vt:lpstr>
      <vt:lpstr>Professionals’ introduction</vt:lpstr>
      <vt:lpstr>What is health screening?</vt:lpstr>
      <vt:lpstr>Why is health  screening important?</vt:lpstr>
      <vt:lpstr>Types of health  screening available </vt:lpstr>
      <vt:lpstr>Health screening  in pregnancy</vt:lpstr>
      <vt:lpstr>Health screening in  newborn babies</vt:lpstr>
      <vt:lpstr>Annual health checks</vt:lpstr>
      <vt:lpstr>Generalised issues</vt:lpstr>
      <vt:lpstr>Evidence</vt:lpstr>
      <vt:lpstr>What is anxiety?</vt:lpstr>
      <vt:lpstr>What is a phobia?</vt:lpstr>
      <vt:lpstr>Symptoms of anxiety (1)</vt:lpstr>
      <vt:lpstr>Symptoms of anxiety (2)</vt:lpstr>
      <vt:lpstr>Symptoms of a phobia</vt:lpstr>
      <vt:lpstr>Treatments for  anxiety and phobias</vt:lpstr>
      <vt:lpstr>What is desensitisation?</vt:lpstr>
      <vt:lpstr>Three steps to  desensitisation</vt:lpstr>
      <vt:lpstr>Fear of clowns  (graded approximation)</vt:lpstr>
      <vt:lpstr>The screening process</vt:lpstr>
      <vt:lpstr>Barriers to health  screening (1)</vt:lpstr>
      <vt:lpstr>Barriers to health  screening (2)</vt:lpstr>
      <vt:lpstr>Reasonable adjustments (1)</vt:lpstr>
      <vt:lpstr>Reasonable adjustments (2)</vt:lpstr>
      <vt:lpstr>Examples of reasonable  adjustments (1)</vt:lpstr>
      <vt:lpstr>Examples of reasonable  adjustments (2) </vt:lpstr>
      <vt:lpstr>The Mental Capacity  Act (2005) </vt:lpstr>
      <vt:lpstr>The principles</vt:lpstr>
      <vt:lpstr>Valid consent</vt:lpstr>
      <vt:lpstr>Capacity</vt:lpstr>
      <vt:lpstr>When would you  assess capacity? (1)</vt:lpstr>
      <vt:lpstr>When would you  assess capacity? (2)</vt:lpstr>
      <vt:lpstr>What are the potential  ethical issues faced? </vt:lpstr>
      <vt:lpstr>Person-centred  programmes (1)</vt:lpstr>
      <vt:lpstr>Person-centred  programmes (2)</vt:lpstr>
      <vt:lpstr>Person-centred  programmes (3)</vt:lpstr>
      <vt:lpstr>What is a health  screening story? (1)</vt:lpstr>
      <vt:lpstr>What is a health  screening story? (2)</vt:lpstr>
      <vt:lpstr>Benefits of health  screening stories </vt:lpstr>
      <vt:lpstr>Desensitisation  profile exercise</vt:lpstr>
      <vt:lpstr>The commitment tool (1)</vt:lpstr>
      <vt:lpstr>The commitment tool (2)</vt:lpstr>
      <vt:lpstr>What can go wrong?</vt:lpstr>
      <vt:lpstr>Preparing the  environment (1)</vt:lpstr>
      <vt:lpstr>PowerPoint Presentation</vt:lpstr>
      <vt:lpstr>PowerPoint Presentation</vt:lpstr>
      <vt:lpstr>Preparing the  environment (4)</vt:lpstr>
      <vt:lpstr>The clinician’s role (1)</vt:lpstr>
      <vt:lpstr>The clinician’s role (2)</vt:lpstr>
      <vt:lpstr>The clinician’s role (3)</vt:lpstr>
      <vt:lpstr>The clinician’s role (4)</vt:lpstr>
      <vt:lpstr>Educating services (1)</vt:lpstr>
      <vt:lpstr>Educating services (2)</vt:lpstr>
      <vt:lpstr>Educating services (3)</vt:lpstr>
      <vt:lpstr>Supporting children with learning disabilities (1)</vt:lpstr>
      <vt:lpstr>PowerPoint Presentation</vt:lpstr>
      <vt:lpstr>Supporting children with learning disabilities (3)</vt:lpstr>
      <vt:lpstr>Practical application (1)</vt:lpstr>
      <vt:lpstr>Practical application (2)</vt:lpstr>
      <vt:lpstr>What services and health professionals can do  to be proactive (1)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Kent County Council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Aims:</dc:title>
  <dc:creator>Harrington, Lisa - SC DCLDMH</dc:creator>
  <cp:lastModifiedBy>Microsoft Office User</cp:lastModifiedBy>
  <cp:revision>261</cp:revision>
  <cp:lastPrinted>2017-06-13T10:36:16Z</cp:lastPrinted>
  <dcterms:created xsi:type="dcterms:W3CDTF">2016-10-03T11:04:03Z</dcterms:created>
  <dcterms:modified xsi:type="dcterms:W3CDTF">2021-05-28T12:14:06Z</dcterms:modified>
</cp:coreProperties>
</file>