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8"/>
  </p:notesMasterIdLst>
  <p:handoutMasterIdLst>
    <p:handoutMasterId r:id="rId9"/>
  </p:handoutMasterIdLst>
  <p:sldIdLst>
    <p:sldId id="342" r:id="rId3"/>
    <p:sldId id="359" r:id="rId4"/>
    <p:sldId id="365" r:id="rId5"/>
    <p:sldId id="374" r:id="rId6"/>
    <p:sldId id="376" r:id="rId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9248B"/>
    <a:srgbClr val="FFCCCC"/>
    <a:srgbClr val="FFCCFF"/>
    <a:srgbClr val="FFFFFF"/>
    <a:srgbClr val="F9F6E4"/>
    <a:srgbClr val="080808"/>
    <a:srgbClr val="714370"/>
    <a:srgbClr val="F8F6E4"/>
    <a:srgbClr val="8942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p:restoredTop sz="94626"/>
  </p:normalViewPr>
  <p:slideViewPr>
    <p:cSldViewPr snapToGrid="0" snapToObjects="1">
      <p:cViewPr varScale="1">
        <p:scale>
          <a:sx n="121" d="100"/>
          <a:sy n="121" d="100"/>
        </p:scale>
        <p:origin x="1040" y="168"/>
      </p:cViewPr>
      <p:guideLst/>
    </p:cSldViewPr>
  </p:slideViewPr>
  <p:notesTextViewPr>
    <p:cViewPr>
      <p:scale>
        <a:sx n="1" d="1"/>
        <a:sy n="1" d="1"/>
      </p:scale>
      <p:origin x="0" y="0"/>
    </p:cViewPr>
  </p:notesTextViewPr>
  <p:sorterViewPr>
    <p:cViewPr>
      <p:scale>
        <a:sx n="12" d="25"/>
        <a:sy n="12" d="25"/>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489E4F-760A-4CE7-A1E6-EA5ECFCF693E}"/>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a:extLst>
              <a:ext uri="{FF2B5EF4-FFF2-40B4-BE49-F238E27FC236}">
                <a16:creationId xmlns:a16="http://schemas.microsoft.com/office/drawing/2014/main" id="{AF3C99D1-4EE7-4690-BC4C-F5C45C7B01DA}"/>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909BE937-E4D6-48D8-93F3-D3388BB2B43B}" type="datetimeFigureOut">
              <a:rPr lang="en-GB" smtClean="0"/>
              <a:t>30/06/2021</a:t>
            </a:fld>
            <a:endParaRPr lang="en-GB"/>
          </a:p>
        </p:txBody>
      </p:sp>
      <p:sp>
        <p:nvSpPr>
          <p:cNvPr id="4" name="Footer Placeholder 3">
            <a:extLst>
              <a:ext uri="{FF2B5EF4-FFF2-40B4-BE49-F238E27FC236}">
                <a16:creationId xmlns:a16="http://schemas.microsoft.com/office/drawing/2014/main" id="{326E9BD5-7A2C-4008-9690-5B2A5B409C20}"/>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0D064ACC-95B4-4385-9AA5-AC9C686699C7}"/>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469D5F85-F20E-4A1C-9057-9E7C6DB1CA00}" type="slidenum">
              <a:rPr lang="en-GB" smtClean="0"/>
              <a:t>‹#›</a:t>
            </a:fld>
            <a:endParaRPr lang="en-GB"/>
          </a:p>
        </p:txBody>
      </p:sp>
    </p:spTree>
    <p:extLst>
      <p:ext uri="{BB962C8B-B14F-4D97-AF65-F5344CB8AC3E}">
        <p14:creationId xmlns:p14="http://schemas.microsoft.com/office/powerpoint/2010/main" val="853645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22C9DBC8-A3AD-9040-A808-D69B4E0348A1}" type="datetimeFigureOut">
              <a:rPr lang="en-US" smtClean="0"/>
              <a:t>6/30/21</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4D7650BA-9255-914E-9988-A2F62E980BD5}" type="slidenum">
              <a:rPr lang="en-US" smtClean="0"/>
              <a:t>‹#›</a:t>
            </a:fld>
            <a:endParaRPr lang="en-US"/>
          </a:p>
        </p:txBody>
      </p: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650BA-9255-914E-9988-A2F62E980BD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76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BAF8-0CAF-4EF3-A6FD-C54CBDF9A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BB9755-1453-41FB-8DC4-B4165D74F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709727-80F5-47D2-A723-47B13D61ED37}"/>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8912ACE8-60FB-421D-8476-BEBBE9BC2AA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8D892E5-C826-41CA-B880-357CA14DF6BD}"/>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86294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1D64-F3B1-4BFD-A4B4-A0080A901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DB1B9F-4B1D-4D3A-AC9E-9B6FDC8E4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3BCB5-4CAE-4DB2-AC21-C7E9C1E6DBBF}"/>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F21D130A-8620-4A3B-9E42-AC0690F7BA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4703E0-A2C1-4E2A-861D-2A73523944A9}"/>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28847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58682-1DCE-4CB2-9B0B-54C344D046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A52452-9FCB-489E-8AD2-6EDF78105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057954-41EF-4C3C-9503-2B78EAF1EDB8}"/>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15E81575-5C0C-4F68-B6C5-F5FD0B3E58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15948DB-19F1-4321-BC67-40099401F9EA}"/>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21754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BAF8-0CAF-4EF3-A6FD-C54CBDF9A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BB9755-1453-41FB-8DC4-B4165D74F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709727-80F5-47D2-A723-47B13D61ED37}"/>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8912ACE8-60FB-421D-8476-BEBBE9BC2AA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8D892E5-C826-41CA-B880-357CA14DF6BD}"/>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23479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035C-1EBF-49D8-B8EB-C85248AE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4F0E11-D18C-4B7E-83C5-E47226EE5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CAC41-4FED-4773-B413-79745129EA08}"/>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C48A2FB0-E286-4D05-8F0D-C9A0C75928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4EEA2DC-7263-454A-B58E-E4B86BFC9FD9}"/>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68030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5984-5D76-44E5-919B-7E844B6D4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FA400B-7A04-4146-8E04-AF5189776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04A9B-9CF2-4B18-ABA6-87BBF433B537}"/>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5E44282A-6983-4633-A929-69E03DF1FEB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888C9B6-34C9-4BCE-B8C6-23ED891D5BF3}"/>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58135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E0D-0FC8-4C8D-B139-F21A8F161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BCF28-0449-4D42-A518-BEF084B4F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9EB453-162E-4BDC-9311-EDAFAFB16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1C2383-743F-46D1-9519-4E52F8E21D41}"/>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6" name="Footer Placeholder 5">
            <a:extLst>
              <a:ext uri="{FF2B5EF4-FFF2-40B4-BE49-F238E27FC236}">
                <a16:creationId xmlns:a16="http://schemas.microsoft.com/office/drawing/2014/main" id="{81B03C43-0C1A-429B-AF00-6708496D78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8551C0-3BA2-4868-ABEC-6D62ED9BAF54}"/>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392113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A54-5643-4D66-9718-3C170297D2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AA9153-AF4E-4D62-8958-58EFA757B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0E7A1-D243-4CCB-B693-FE4EC11C0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72E529-2791-4929-820D-700679707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BA5EA-B57E-423E-893F-55D02D930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01E8DC-4CC8-498E-A447-36BAB49C6E22}"/>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8" name="Footer Placeholder 7">
            <a:extLst>
              <a:ext uri="{FF2B5EF4-FFF2-40B4-BE49-F238E27FC236}">
                <a16:creationId xmlns:a16="http://schemas.microsoft.com/office/drawing/2014/main" id="{3CD346E4-B23D-4941-9362-3E1940C35E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E24E331-D182-4FAE-A7A5-C6B44C77784A}"/>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87675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B54E-F701-4C7E-8205-DF61A92D99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648FEA-76DC-4BE2-8669-85B07AD8D7AD}"/>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4" name="Footer Placeholder 3">
            <a:extLst>
              <a:ext uri="{FF2B5EF4-FFF2-40B4-BE49-F238E27FC236}">
                <a16:creationId xmlns:a16="http://schemas.microsoft.com/office/drawing/2014/main" id="{A0480DB4-0ED0-4BCD-98D4-41FE9259F0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EC48901-054E-45C6-8760-88A3AFF3CC1C}"/>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36730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9121B-C73E-4C07-A1C5-E7C296DC89A7}"/>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3" name="Footer Placeholder 2">
            <a:extLst>
              <a:ext uri="{FF2B5EF4-FFF2-40B4-BE49-F238E27FC236}">
                <a16:creationId xmlns:a16="http://schemas.microsoft.com/office/drawing/2014/main" id="{B5FADC1D-1A11-49C7-940B-FD3E755B4B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165B069-E950-4083-B6A4-E0D715B937F4}"/>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412997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40FD-4FA6-4CFA-BE8E-567212126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6007C3-5F34-444F-9345-28E161D45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6CB367-A61E-45EF-95C6-381CCFB27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E1348-0F20-4656-99DF-464E7374FB44}"/>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6" name="Footer Placeholder 5">
            <a:extLst>
              <a:ext uri="{FF2B5EF4-FFF2-40B4-BE49-F238E27FC236}">
                <a16:creationId xmlns:a16="http://schemas.microsoft.com/office/drawing/2014/main" id="{8A7CD2CB-CC74-454A-BCF7-21E8600F5B3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22A435F-790C-4252-A310-D6923AC446A2}"/>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31456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035C-1EBF-49D8-B8EB-C85248AE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4F0E11-D18C-4B7E-83C5-E47226EE5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CAC41-4FED-4773-B413-79745129EA08}"/>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C48A2FB0-E286-4D05-8F0D-C9A0C75928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4EEA2DC-7263-454A-B58E-E4B86BFC9FD9}"/>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1630075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4430-2440-4B03-B999-0F66E875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731169-6982-44C0-9BF3-C65B0FAA5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80A695-839C-4F5F-9B4D-74B34971F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D4E7C-A1F1-4B27-B741-0D88669B37EA}"/>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6" name="Footer Placeholder 5">
            <a:extLst>
              <a:ext uri="{FF2B5EF4-FFF2-40B4-BE49-F238E27FC236}">
                <a16:creationId xmlns:a16="http://schemas.microsoft.com/office/drawing/2014/main" id="{B483B767-3352-44D6-A8A3-DEB0D61F4A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60B9573-A362-4E83-BF51-AC652A62B5E4}"/>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368813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1D64-F3B1-4BFD-A4B4-A0080A901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DB1B9F-4B1D-4D3A-AC9E-9B6FDC8E4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3BCB5-4CAE-4DB2-AC21-C7E9C1E6DBBF}"/>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F21D130A-8620-4A3B-9E42-AC0690F7BA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4703E0-A2C1-4E2A-861D-2A73523944A9}"/>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365929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58682-1DCE-4CB2-9B0B-54C344D046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A52452-9FCB-489E-8AD2-6EDF78105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057954-41EF-4C3C-9503-2B78EAF1EDB8}"/>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15E81575-5C0C-4F68-B6C5-F5FD0B3E58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15948DB-19F1-4321-BC67-40099401F9EA}"/>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8231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5984-5D76-44E5-919B-7E844B6D4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FA400B-7A04-4146-8E04-AF5189776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04A9B-9CF2-4B18-ABA6-87BBF433B537}"/>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5" name="Footer Placeholder 4">
            <a:extLst>
              <a:ext uri="{FF2B5EF4-FFF2-40B4-BE49-F238E27FC236}">
                <a16:creationId xmlns:a16="http://schemas.microsoft.com/office/drawing/2014/main" id="{5E44282A-6983-4633-A929-69E03DF1FEB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888C9B6-34C9-4BCE-B8C6-23ED891D5BF3}"/>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169741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E0D-0FC8-4C8D-B139-F21A8F161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BCF28-0449-4D42-A518-BEF084B4F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9EB453-162E-4BDC-9311-EDAFAFB16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1C2383-743F-46D1-9519-4E52F8E21D41}"/>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6" name="Footer Placeholder 5">
            <a:extLst>
              <a:ext uri="{FF2B5EF4-FFF2-40B4-BE49-F238E27FC236}">
                <a16:creationId xmlns:a16="http://schemas.microsoft.com/office/drawing/2014/main" id="{81B03C43-0C1A-429B-AF00-6708496D78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8551C0-3BA2-4868-ABEC-6D62ED9BAF54}"/>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163469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A54-5643-4D66-9718-3C170297D2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AA9153-AF4E-4D62-8958-58EFA757B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0E7A1-D243-4CCB-B693-FE4EC11C0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72E529-2791-4929-820D-700679707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BA5EA-B57E-423E-893F-55D02D930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01E8DC-4CC8-498E-A447-36BAB49C6E22}"/>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8" name="Footer Placeholder 7">
            <a:extLst>
              <a:ext uri="{FF2B5EF4-FFF2-40B4-BE49-F238E27FC236}">
                <a16:creationId xmlns:a16="http://schemas.microsoft.com/office/drawing/2014/main" id="{3CD346E4-B23D-4941-9362-3E1940C35E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E24E331-D182-4FAE-A7A5-C6B44C77784A}"/>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248256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B54E-F701-4C7E-8205-DF61A92D99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648FEA-76DC-4BE2-8669-85B07AD8D7AD}"/>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4" name="Footer Placeholder 3">
            <a:extLst>
              <a:ext uri="{FF2B5EF4-FFF2-40B4-BE49-F238E27FC236}">
                <a16:creationId xmlns:a16="http://schemas.microsoft.com/office/drawing/2014/main" id="{A0480DB4-0ED0-4BCD-98D4-41FE9259F0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EC48901-054E-45C6-8760-88A3AFF3CC1C}"/>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339814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9121B-C73E-4C07-A1C5-E7C296DC89A7}"/>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3" name="Footer Placeholder 2">
            <a:extLst>
              <a:ext uri="{FF2B5EF4-FFF2-40B4-BE49-F238E27FC236}">
                <a16:creationId xmlns:a16="http://schemas.microsoft.com/office/drawing/2014/main" id="{B5FADC1D-1A11-49C7-940B-FD3E755B4B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165B069-E950-4083-B6A4-E0D715B937F4}"/>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17751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40FD-4FA6-4CFA-BE8E-567212126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6007C3-5F34-444F-9345-28E161D45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6CB367-A61E-45EF-95C6-381CCFB27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E1348-0F20-4656-99DF-464E7374FB44}"/>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6" name="Footer Placeholder 5">
            <a:extLst>
              <a:ext uri="{FF2B5EF4-FFF2-40B4-BE49-F238E27FC236}">
                <a16:creationId xmlns:a16="http://schemas.microsoft.com/office/drawing/2014/main" id="{8A7CD2CB-CC74-454A-BCF7-21E8600F5B3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22A435F-790C-4252-A310-D6923AC446A2}"/>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58021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4430-2440-4B03-B999-0F66E875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731169-6982-44C0-9BF3-C65B0FAA5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80A695-839C-4F5F-9B4D-74B34971F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D4E7C-A1F1-4B27-B741-0D88669B37EA}"/>
              </a:ext>
            </a:extLst>
          </p:cNvPr>
          <p:cNvSpPr>
            <a:spLocks noGrp="1"/>
          </p:cNvSpPr>
          <p:nvPr>
            <p:ph type="dt" sz="half" idx="10"/>
          </p:nvPr>
        </p:nvSpPr>
        <p:spPr>
          <a:xfrm>
            <a:off x="838200" y="6356350"/>
            <a:ext cx="2743200" cy="365125"/>
          </a:xfrm>
          <a:prstGeom prst="rect">
            <a:avLst/>
          </a:prstGeom>
        </p:spPr>
        <p:txBody>
          <a:bodyPr/>
          <a:lstStyle/>
          <a:p>
            <a:fld id="{06802548-D26B-43BA-8471-E20007EADCC9}" type="datetimeFigureOut">
              <a:rPr lang="en-GB" smtClean="0"/>
              <a:t>30/06/2021</a:t>
            </a:fld>
            <a:endParaRPr lang="en-GB"/>
          </a:p>
        </p:txBody>
      </p:sp>
      <p:sp>
        <p:nvSpPr>
          <p:cNvPr id="6" name="Footer Placeholder 5">
            <a:extLst>
              <a:ext uri="{FF2B5EF4-FFF2-40B4-BE49-F238E27FC236}">
                <a16:creationId xmlns:a16="http://schemas.microsoft.com/office/drawing/2014/main" id="{B483B767-3352-44D6-A8A3-DEB0D61F4A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60B9573-A362-4E83-BF51-AC652A62B5E4}"/>
              </a:ext>
            </a:extLst>
          </p:cNvPr>
          <p:cNvSpPr>
            <a:spLocks noGrp="1"/>
          </p:cNvSpPr>
          <p:nvPr>
            <p:ph type="sldNum" sz="quarter" idx="12"/>
          </p:nvPr>
        </p:nvSpPr>
        <p:spPr>
          <a:xfrm>
            <a:off x="8610600" y="6356350"/>
            <a:ext cx="2743200" cy="365125"/>
          </a:xfrm>
          <a:prstGeom prst="rect">
            <a:avLst/>
          </a:prstGeom>
        </p:spPr>
        <p:txBody>
          <a:bodyPr/>
          <a:lstStyle/>
          <a:p>
            <a:fld id="{B1A00119-0275-4F71-B6B2-6AB842F26D3F}" type="slidenum">
              <a:rPr lang="en-GB" smtClean="0"/>
              <a:t>‹#›</a:t>
            </a:fld>
            <a:endParaRPr lang="en-GB"/>
          </a:p>
        </p:txBody>
      </p:sp>
    </p:spTree>
    <p:extLst>
      <p:ext uri="{BB962C8B-B14F-4D97-AF65-F5344CB8AC3E}">
        <p14:creationId xmlns:p14="http://schemas.microsoft.com/office/powerpoint/2010/main" val="181745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76846-3CE4-435A-B1A7-B98CCF5C9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31A142-26BB-40ED-89E5-43CD06634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C5B547F-8035-EE41-A0A0-B8462F732AD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26200"/>
            <a:ext cx="12192000" cy="431800"/>
          </a:xfrm>
          <a:prstGeom prst="rect">
            <a:avLst/>
          </a:prstGeom>
        </p:spPr>
      </p:pic>
      <p:sp>
        <p:nvSpPr>
          <p:cNvPr id="8" name="TextBox 7">
            <a:extLst>
              <a:ext uri="{FF2B5EF4-FFF2-40B4-BE49-F238E27FC236}">
                <a16:creationId xmlns:a16="http://schemas.microsoft.com/office/drawing/2014/main" id="{975B3C40-3C82-F348-9689-C889315E69DE}"/>
              </a:ext>
            </a:extLst>
          </p:cNvPr>
          <p:cNvSpPr txBox="1"/>
          <p:nvPr userDrawn="1"/>
        </p:nvSpPr>
        <p:spPr>
          <a:xfrm>
            <a:off x="654423" y="6494635"/>
            <a:ext cx="908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bg1"/>
                </a:solidFill>
                <a:effectLst/>
                <a:latin typeface="Arial" panose="020B0604020202020204" pitchFamily="34" charset="0"/>
                <a:ea typeface="+mn-ea"/>
                <a:cs typeface="+mn-cs"/>
              </a:rPr>
              <a:t>The Dementia Care Training Library © Pavilion Publishing and Media Ltd and its licensors 2021</a:t>
            </a:r>
          </a:p>
        </p:txBody>
      </p:sp>
    </p:spTree>
    <p:extLst>
      <p:ext uri="{BB962C8B-B14F-4D97-AF65-F5344CB8AC3E}">
        <p14:creationId xmlns:p14="http://schemas.microsoft.com/office/powerpoint/2010/main" val="4188123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76846-3CE4-435A-B1A7-B98CCF5C9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31A142-26BB-40ED-89E5-43CD06634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C5B547F-8035-EE41-A0A0-B8462F732AD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26200"/>
            <a:ext cx="12192000" cy="431800"/>
          </a:xfrm>
          <a:prstGeom prst="rect">
            <a:avLst/>
          </a:prstGeom>
        </p:spPr>
      </p:pic>
      <p:sp>
        <p:nvSpPr>
          <p:cNvPr id="8" name="TextBox 7">
            <a:extLst>
              <a:ext uri="{FF2B5EF4-FFF2-40B4-BE49-F238E27FC236}">
                <a16:creationId xmlns:a16="http://schemas.microsoft.com/office/drawing/2014/main" id="{975B3C40-3C82-F348-9689-C889315E69DE}"/>
              </a:ext>
            </a:extLst>
          </p:cNvPr>
          <p:cNvSpPr txBox="1"/>
          <p:nvPr userDrawn="1"/>
        </p:nvSpPr>
        <p:spPr>
          <a:xfrm>
            <a:off x="654423" y="6494635"/>
            <a:ext cx="908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bg1"/>
                </a:solidFill>
                <a:effectLst/>
                <a:latin typeface="Arial" panose="020B0604020202020204" pitchFamily="34" charset="0"/>
                <a:ea typeface="+mn-ea"/>
                <a:cs typeface="+mn-cs"/>
              </a:rPr>
              <a:t>The Dementia Care Training Library © Pavilion Publishing and Media Ltd and its licensors 2021</a:t>
            </a:r>
          </a:p>
        </p:txBody>
      </p:sp>
    </p:spTree>
    <p:extLst>
      <p:ext uri="{BB962C8B-B14F-4D97-AF65-F5344CB8AC3E}">
        <p14:creationId xmlns:p14="http://schemas.microsoft.com/office/powerpoint/2010/main" val="2183684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05A4BBB-F3B9-4347-9EDA-6EBC003955F1}"/>
              </a:ext>
            </a:extLst>
          </p:cNvPr>
          <p:cNvSpPr txBox="1"/>
          <p:nvPr/>
        </p:nvSpPr>
        <p:spPr>
          <a:xfrm>
            <a:off x="11398173" y="9436"/>
            <a:ext cx="7377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Slide 23</a:t>
            </a:r>
          </a:p>
        </p:txBody>
      </p:sp>
      <p:pic>
        <p:nvPicPr>
          <p:cNvPr id="5" name="Picture 4" descr="A picture containing text, clipart, vector graphics&#10;&#10;Description automatically generated">
            <a:extLst>
              <a:ext uri="{FF2B5EF4-FFF2-40B4-BE49-F238E27FC236}">
                <a16:creationId xmlns:a16="http://schemas.microsoft.com/office/drawing/2014/main" id="{D33E677E-53C2-CC45-BC51-ACD05DD2A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
        <p:nvSpPr>
          <p:cNvPr id="6" name="Title 1">
            <a:extLst>
              <a:ext uri="{FF2B5EF4-FFF2-40B4-BE49-F238E27FC236}">
                <a16:creationId xmlns:a16="http://schemas.microsoft.com/office/drawing/2014/main" id="{B4B74526-A7D1-5A45-8C65-56E3202394A8}"/>
              </a:ext>
            </a:extLst>
          </p:cNvPr>
          <p:cNvSpPr txBox="1">
            <a:spLocks/>
          </p:cNvSpPr>
          <p:nvPr/>
        </p:nvSpPr>
        <p:spPr>
          <a:xfrm>
            <a:off x="6779333" y="987227"/>
            <a:ext cx="5412667" cy="3714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2060"/>
                </a:solidFill>
                <a:cs typeface="Arial" panose="020B0604020202020204" pitchFamily="34" charset="0"/>
              </a:rPr>
              <a:t>Session 3: Signs, symptoms </a:t>
            </a:r>
            <a:br>
              <a:rPr lang="en-GB" sz="4800" b="1" dirty="0">
                <a:solidFill>
                  <a:srgbClr val="002060"/>
                </a:solidFill>
                <a:cs typeface="Arial" panose="020B0604020202020204" pitchFamily="34" charset="0"/>
              </a:rPr>
            </a:br>
            <a:r>
              <a:rPr lang="en-GB" sz="4800" b="1" dirty="0">
                <a:solidFill>
                  <a:srgbClr val="002060"/>
                </a:solidFill>
                <a:cs typeface="Arial" panose="020B0604020202020204" pitchFamily="34" charset="0"/>
              </a:rPr>
              <a:t>and identification </a:t>
            </a:r>
            <a:br>
              <a:rPr lang="en-GB" sz="4800" b="1" dirty="0">
                <a:solidFill>
                  <a:srgbClr val="002060"/>
                </a:solidFill>
                <a:cs typeface="Arial" panose="020B0604020202020204" pitchFamily="34" charset="0"/>
              </a:rPr>
            </a:br>
            <a:r>
              <a:rPr lang="en-GB" sz="4800" b="1" dirty="0">
                <a:solidFill>
                  <a:srgbClr val="002060"/>
                </a:solidFill>
                <a:cs typeface="Arial" panose="020B0604020202020204" pitchFamily="34" charset="0"/>
              </a:rPr>
              <a:t>of dementia</a:t>
            </a:r>
            <a:endParaRPr lang="en-GB" sz="4800" dirty="0"/>
          </a:p>
        </p:txBody>
      </p:sp>
      <p:pic>
        <p:nvPicPr>
          <p:cNvPr id="8" name="Picture 7" descr="A close-up of a person's hands&#10;&#10;Description automatically generated with low confidence">
            <a:extLst>
              <a:ext uri="{FF2B5EF4-FFF2-40B4-BE49-F238E27FC236}">
                <a16:creationId xmlns:a16="http://schemas.microsoft.com/office/drawing/2014/main" id="{40854B93-CE19-5F47-8B97-DEF27797BE96}"/>
              </a:ext>
            </a:extLst>
          </p:cNvPr>
          <p:cNvPicPr>
            <a:picLocks noChangeAspect="1"/>
          </p:cNvPicPr>
          <p:nvPr/>
        </p:nvPicPr>
        <p:blipFill rotWithShape="1">
          <a:blip r:embed="rId4">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Tree>
    <p:extLst>
      <p:ext uri="{BB962C8B-B14F-4D97-AF65-F5344CB8AC3E}">
        <p14:creationId xmlns:p14="http://schemas.microsoft.com/office/powerpoint/2010/main" val="279861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2CE7F2-8C77-4D30-9109-578849463730}"/>
              </a:ext>
            </a:extLst>
          </p:cNvPr>
          <p:cNvSpPr>
            <a:spLocks noGrp="1"/>
          </p:cNvSpPr>
          <p:nvPr>
            <p:ph type="title"/>
          </p:nvPr>
        </p:nvSpPr>
        <p:spPr>
          <a:xfrm>
            <a:off x="838200" y="252000"/>
            <a:ext cx="10515600" cy="972000"/>
          </a:xfrm>
        </p:spPr>
        <p:txBody>
          <a:bodyPr>
            <a:normAutofit/>
          </a:bodyPr>
          <a:lstStyle/>
          <a:p>
            <a:pPr algn="ctr"/>
            <a:r>
              <a:rPr lang="en-GB" b="1" dirty="0">
                <a:solidFill>
                  <a:srgbClr val="002060"/>
                </a:solidFill>
                <a:ea typeface="Calibri" panose="020F0502020204030204" pitchFamily="34" charset="0"/>
              </a:rPr>
              <a:t>How the brain works</a:t>
            </a:r>
          </a:p>
        </p:txBody>
      </p:sp>
      <p:grpSp>
        <p:nvGrpSpPr>
          <p:cNvPr id="4" name="Group 3">
            <a:extLst>
              <a:ext uri="{FF2B5EF4-FFF2-40B4-BE49-F238E27FC236}">
                <a16:creationId xmlns:a16="http://schemas.microsoft.com/office/drawing/2014/main" id="{23EC654D-1E13-9248-A5FE-2D7120DF72B1}"/>
              </a:ext>
            </a:extLst>
          </p:cNvPr>
          <p:cNvGrpSpPr/>
          <p:nvPr/>
        </p:nvGrpSpPr>
        <p:grpSpPr>
          <a:xfrm>
            <a:off x="914400" y="1166571"/>
            <a:ext cx="10094467" cy="5032838"/>
            <a:chOff x="428878" y="778197"/>
            <a:chExt cx="11383553" cy="5675543"/>
          </a:xfrm>
        </p:grpSpPr>
        <p:pic>
          <p:nvPicPr>
            <p:cNvPr id="5" name="Picture 4">
              <a:extLst>
                <a:ext uri="{FF2B5EF4-FFF2-40B4-BE49-F238E27FC236}">
                  <a16:creationId xmlns:a16="http://schemas.microsoft.com/office/drawing/2014/main" id="{8DAA68AB-57EF-498C-A0B8-9CB92120CA96}"/>
                </a:ext>
              </a:extLst>
            </p:cNvPr>
            <p:cNvPicPr>
              <a:picLocks noChangeAspect="1"/>
            </p:cNvPicPr>
            <p:nvPr/>
          </p:nvPicPr>
          <p:blipFill>
            <a:blip r:embed="rId2"/>
            <a:stretch>
              <a:fillRect/>
            </a:stretch>
          </p:blipFill>
          <p:spPr>
            <a:xfrm>
              <a:off x="2891820" y="857164"/>
              <a:ext cx="6845733" cy="5441630"/>
            </a:xfrm>
            <a:prstGeom prst="rect">
              <a:avLst/>
            </a:prstGeom>
            <a:solidFill>
              <a:srgbClr val="002060"/>
            </a:solidFill>
          </p:spPr>
        </p:pic>
        <p:sp>
          <p:nvSpPr>
            <p:cNvPr id="17" name="Callout: Right Arrow 16">
              <a:extLst>
                <a:ext uri="{FF2B5EF4-FFF2-40B4-BE49-F238E27FC236}">
                  <a16:creationId xmlns:a16="http://schemas.microsoft.com/office/drawing/2014/main" id="{9454C352-3850-4B1E-9C46-5C6717F9AEC4}"/>
                </a:ext>
              </a:extLst>
            </p:cNvPr>
            <p:cNvSpPr/>
            <p:nvPr/>
          </p:nvSpPr>
          <p:spPr>
            <a:xfrm rot="10800000">
              <a:off x="9361772" y="3289525"/>
              <a:ext cx="2345997" cy="1295210"/>
            </a:xfrm>
            <a:prstGeom prst="rightArrowCallout">
              <a:avLst>
                <a:gd name="adj1" fmla="val 25000"/>
                <a:gd name="adj2" fmla="val 25000"/>
                <a:gd name="adj3" fmla="val 25000"/>
                <a:gd name="adj4" fmla="val 73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18" name="Callout: Right Arrow 17">
              <a:extLst>
                <a:ext uri="{FF2B5EF4-FFF2-40B4-BE49-F238E27FC236}">
                  <a16:creationId xmlns:a16="http://schemas.microsoft.com/office/drawing/2014/main" id="{235D7A4E-9097-4E6B-A375-17EE2784E968}"/>
                </a:ext>
              </a:extLst>
            </p:cNvPr>
            <p:cNvSpPr/>
            <p:nvPr/>
          </p:nvSpPr>
          <p:spPr>
            <a:xfrm rot="9690487">
              <a:off x="8345051" y="778197"/>
              <a:ext cx="2703631" cy="1468902"/>
            </a:xfrm>
            <a:prstGeom prst="rightArrowCallout">
              <a:avLst>
                <a:gd name="adj1" fmla="val 25000"/>
                <a:gd name="adj2" fmla="val 25000"/>
                <a:gd name="adj3" fmla="val 25000"/>
                <a:gd name="adj4" fmla="val 73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21" name="Callout: Right Arrow 20">
              <a:extLst>
                <a:ext uri="{FF2B5EF4-FFF2-40B4-BE49-F238E27FC236}">
                  <a16:creationId xmlns:a16="http://schemas.microsoft.com/office/drawing/2014/main" id="{40A47642-3A49-4D51-BF1B-57FB3B5433F0}"/>
                </a:ext>
              </a:extLst>
            </p:cNvPr>
            <p:cNvSpPr/>
            <p:nvPr/>
          </p:nvSpPr>
          <p:spPr>
            <a:xfrm rot="10800000">
              <a:off x="8287096" y="5158529"/>
              <a:ext cx="2345997" cy="1295210"/>
            </a:xfrm>
            <a:prstGeom prst="rightArrowCallout">
              <a:avLst>
                <a:gd name="adj1" fmla="val 25000"/>
                <a:gd name="adj2" fmla="val 25000"/>
                <a:gd name="adj3" fmla="val 25000"/>
                <a:gd name="adj4" fmla="val 73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400" dirty="0">
                <a:solidFill>
                  <a:schemeClr val="tx1"/>
                </a:solidFill>
              </a:endParaRPr>
            </a:p>
          </p:txBody>
        </p:sp>
        <p:sp>
          <p:nvSpPr>
            <p:cNvPr id="10" name="Callout: Right Arrow 9">
              <a:extLst>
                <a:ext uri="{FF2B5EF4-FFF2-40B4-BE49-F238E27FC236}">
                  <a16:creationId xmlns:a16="http://schemas.microsoft.com/office/drawing/2014/main" id="{862B4633-0264-4000-A368-4A0735120295}"/>
                </a:ext>
              </a:extLst>
            </p:cNvPr>
            <p:cNvSpPr/>
            <p:nvPr/>
          </p:nvSpPr>
          <p:spPr>
            <a:xfrm>
              <a:off x="428878" y="1035448"/>
              <a:ext cx="2983469" cy="2001677"/>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Frontal Lobes</a:t>
              </a:r>
            </a:p>
            <a:p>
              <a:pPr algn="ctr"/>
              <a:r>
                <a:rPr lang="en-GB" sz="1300" dirty="0">
                  <a:solidFill>
                    <a:schemeClr val="tx1"/>
                  </a:solidFill>
                </a:rPr>
                <a:t>Executive functions, thinking, planning, organising and problem solving, emotions and behavioural control, personality</a:t>
              </a:r>
            </a:p>
          </p:txBody>
        </p:sp>
        <p:sp>
          <p:nvSpPr>
            <p:cNvPr id="11" name="Callout: Right Arrow 10">
              <a:extLst>
                <a:ext uri="{FF2B5EF4-FFF2-40B4-BE49-F238E27FC236}">
                  <a16:creationId xmlns:a16="http://schemas.microsoft.com/office/drawing/2014/main" id="{0F6328AF-1E41-4BBA-B652-C27FAE4100A0}"/>
                </a:ext>
              </a:extLst>
            </p:cNvPr>
            <p:cNvSpPr/>
            <p:nvPr/>
          </p:nvSpPr>
          <p:spPr>
            <a:xfrm>
              <a:off x="1996281" y="3612828"/>
              <a:ext cx="2971719" cy="1661993"/>
            </a:xfrm>
            <a:prstGeom prst="rightArrowCallout">
              <a:avLst>
                <a:gd name="adj1" fmla="val 25000"/>
                <a:gd name="adj2" fmla="val 25000"/>
                <a:gd name="adj3" fmla="val 25000"/>
                <a:gd name="adj4" fmla="val 489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Temporal Lobes</a:t>
              </a:r>
            </a:p>
            <a:p>
              <a:pPr algn="ctr"/>
              <a:r>
                <a:rPr lang="en-GB" sz="1400" dirty="0">
                  <a:solidFill>
                    <a:schemeClr val="tx1"/>
                  </a:solidFill>
                </a:rPr>
                <a:t>Memory, understanding, language</a:t>
              </a:r>
            </a:p>
          </p:txBody>
        </p:sp>
        <p:sp>
          <p:nvSpPr>
            <p:cNvPr id="12" name="Callout: Right Arrow 11">
              <a:extLst>
                <a:ext uri="{FF2B5EF4-FFF2-40B4-BE49-F238E27FC236}">
                  <a16:creationId xmlns:a16="http://schemas.microsoft.com/office/drawing/2014/main" id="{16939D54-11EE-43FE-882C-FE2E08AF9DFB}"/>
                </a:ext>
              </a:extLst>
            </p:cNvPr>
            <p:cNvSpPr/>
            <p:nvPr/>
          </p:nvSpPr>
          <p:spPr>
            <a:xfrm>
              <a:off x="4222066" y="5041873"/>
              <a:ext cx="2345997" cy="1411867"/>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Brain Stem</a:t>
              </a:r>
            </a:p>
            <a:p>
              <a:pPr algn="ctr"/>
              <a:r>
                <a:rPr lang="en-GB" dirty="0">
                  <a:solidFill>
                    <a:prstClr val="black"/>
                  </a:solidFill>
                </a:rPr>
                <a:t>breathing, heart rate, </a:t>
              </a:r>
            </a:p>
            <a:p>
              <a:pPr algn="ctr"/>
              <a:r>
                <a:rPr lang="en-GB" dirty="0">
                  <a:solidFill>
                    <a:prstClr val="black"/>
                  </a:solidFill>
                </a:rPr>
                <a:t> swallowing</a:t>
              </a:r>
              <a:endParaRPr lang="en-GB" sz="1400" dirty="0">
                <a:solidFill>
                  <a:schemeClr val="tx1"/>
                </a:solidFill>
              </a:endParaRPr>
            </a:p>
          </p:txBody>
        </p:sp>
        <p:sp>
          <p:nvSpPr>
            <p:cNvPr id="19" name="Rectangle 18">
              <a:extLst>
                <a:ext uri="{FF2B5EF4-FFF2-40B4-BE49-F238E27FC236}">
                  <a16:creationId xmlns:a16="http://schemas.microsoft.com/office/drawing/2014/main" id="{E3C1AB38-4012-43C0-AEB7-FD8421D632B4}"/>
                </a:ext>
              </a:extLst>
            </p:cNvPr>
            <p:cNvSpPr/>
            <p:nvPr/>
          </p:nvSpPr>
          <p:spPr>
            <a:xfrm rot="20462841">
              <a:off x="9011358" y="810927"/>
              <a:ext cx="2061426" cy="1214781"/>
            </a:xfrm>
            <a:prstGeom prst="rect">
              <a:avLst/>
            </a:prstGeom>
          </p:spPr>
          <p:txBody>
            <a:bodyPr wrap="square">
              <a:spAutoFit/>
            </a:bodyPr>
            <a:lstStyle/>
            <a:p>
              <a:pPr algn="ctr"/>
              <a:r>
                <a:rPr lang="en-GB" sz="1600" b="1" dirty="0"/>
                <a:t>Parietal Lobes</a:t>
              </a:r>
            </a:p>
            <a:p>
              <a:pPr algn="ctr"/>
              <a:r>
                <a:rPr lang="en-GB" sz="1600" dirty="0"/>
                <a:t>Perception, making sense of the world, arithmetic, spelling</a:t>
              </a:r>
            </a:p>
          </p:txBody>
        </p:sp>
        <p:sp>
          <p:nvSpPr>
            <p:cNvPr id="20" name="Rectangle 19">
              <a:extLst>
                <a:ext uri="{FF2B5EF4-FFF2-40B4-BE49-F238E27FC236}">
                  <a16:creationId xmlns:a16="http://schemas.microsoft.com/office/drawing/2014/main" id="{E49820C9-6E38-4131-BFED-BDCB35EC067D}"/>
                </a:ext>
              </a:extLst>
            </p:cNvPr>
            <p:cNvSpPr/>
            <p:nvPr/>
          </p:nvSpPr>
          <p:spPr>
            <a:xfrm>
              <a:off x="9911397" y="3458168"/>
              <a:ext cx="1901034" cy="923330"/>
            </a:xfrm>
            <a:prstGeom prst="rect">
              <a:avLst/>
            </a:prstGeom>
          </p:spPr>
          <p:txBody>
            <a:bodyPr wrap="square">
              <a:spAutoFit/>
            </a:bodyPr>
            <a:lstStyle/>
            <a:p>
              <a:pPr algn="ctr"/>
              <a:r>
                <a:rPr lang="en-GB" b="1" dirty="0"/>
                <a:t>Occipital Lobes</a:t>
              </a:r>
            </a:p>
            <a:p>
              <a:pPr algn="ctr"/>
              <a:r>
                <a:rPr lang="en-GB" dirty="0"/>
                <a:t>Vision, sight memory</a:t>
              </a:r>
            </a:p>
          </p:txBody>
        </p:sp>
        <p:sp>
          <p:nvSpPr>
            <p:cNvPr id="22" name="Rectangle 21">
              <a:extLst>
                <a:ext uri="{FF2B5EF4-FFF2-40B4-BE49-F238E27FC236}">
                  <a16:creationId xmlns:a16="http://schemas.microsoft.com/office/drawing/2014/main" id="{1413292A-C989-4345-9848-0B1FB5555C9E}"/>
                </a:ext>
              </a:extLst>
            </p:cNvPr>
            <p:cNvSpPr/>
            <p:nvPr/>
          </p:nvSpPr>
          <p:spPr>
            <a:xfrm>
              <a:off x="8833656" y="5360333"/>
              <a:ext cx="1901034" cy="937117"/>
            </a:xfrm>
            <a:prstGeom prst="rect">
              <a:avLst/>
            </a:prstGeom>
          </p:spPr>
          <p:txBody>
            <a:bodyPr wrap="square">
              <a:spAutoFit/>
            </a:bodyPr>
            <a:lstStyle/>
            <a:p>
              <a:pPr algn="ctr"/>
              <a:r>
                <a:rPr lang="en-GB" sz="1600" b="1" dirty="0"/>
                <a:t>Cerebellum</a:t>
              </a:r>
            </a:p>
            <a:p>
              <a:pPr algn="ctr"/>
              <a:r>
                <a:rPr lang="en-GB" sz="1600" dirty="0"/>
                <a:t>Balance, </a:t>
              </a:r>
              <a:br>
                <a:rPr lang="en-GB" sz="1600" dirty="0"/>
              </a:br>
              <a:r>
                <a:rPr lang="en-GB" sz="1600" dirty="0"/>
                <a:t>co-ordination </a:t>
              </a:r>
            </a:p>
          </p:txBody>
        </p:sp>
      </p:grpSp>
      <p:sp>
        <p:nvSpPr>
          <p:cNvPr id="23" name="TextBox 22">
            <a:extLst>
              <a:ext uri="{FF2B5EF4-FFF2-40B4-BE49-F238E27FC236}">
                <a16:creationId xmlns:a16="http://schemas.microsoft.com/office/drawing/2014/main" id="{0CD4EF75-10EC-489C-8C48-A8697DD108BD}"/>
              </a:ext>
            </a:extLst>
          </p:cNvPr>
          <p:cNvSpPr txBox="1"/>
          <p:nvPr/>
        </p:nvSpPr>
        <p:spPr>
          <a:xfrm>
            <a:off x="11398173" y="9436"/>
            <a:ext cx="737702" cy="276999"/>
          </a:xfrm>
          <a:prstGeom prst="rect">
            <a:avLst/>
          </a:prstGeom>
          <a:noFill/>
        </p:spPr>
        <p:txBody>
          <a:bodyPr wrap="none" rtlCol="0">
            <a:spAutoFit/>
          </a:bodyPr>
          <a:lstStyle/>
          <a:p>
            <a:r>
              <a:rPr lang="en-GB" sz="1200" dirty="0">
                <a:solidFill>
                  <a:srgbClr val="002060"/>
                </a:solidFill>
                <a:latin typeface="Arial" panose="020B0604020202020204" pitchFamily="34" charset="0"/>
                <a:cs typeface="Arial" panose="020B0604020202020204" pitchFamily="34" charset="0"/>
              </a:rPr>
              <a:t>Slide 24</a:t>
            </a:r>
          </a:p>
        </p:txBody>
      </p:sp>
      <p:pic>
        <p:nvPicPr>
          <p:cNvPr id="15" name="Picture 14" descr="A picture containing text, clipart, vector graphics&#10;&#10;Description automatically generated">
            <a:extLst>
              <a:ext uri="{FF2B5EF4-FFF2-40B4-BE49-F238E27FC236}">
                <a16:creationId xmlns:a16="http://schemas.microsoft.com/office/drawing/2014/main" id="{0FAE7D59-F5CB-E448-B888-FC6108DD4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292603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459656-E769-44C9-8F1B-2B4884A2BB3E}"/>
              </a:ext>
            </a:extLst>
          </p:cNvPr>
          <p:cNvSpPr txBox="1">
            <a:spLocks/>
          </p:cNvSpPr>
          <p:nvPr/>
        </p:nvSpPr>
        <p:spPr>
          <a:xfrm>
            <a:off x="0" y="252000"/>
            <a:ext cx="12192000" cy="9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ea typeface="Calibri" panose="020F0502020204030204" pitchFamily="34" charset="0"/>
              </a:rPr>
              <a:t>Dementia as a disability</a:t>
            </a:r>
          </a:p>
        </p:txBody>
      </p:sp>
      <p:sp>
        <p:nvSpPr>
          <p:cNvPr id="6" name="Rectangle 5">
            <a:extLst>
              <a:ext uri="{FF2B5EF4-FFF2-40B4-BE49-F238E27FC236}">
                <a16:creationId xmlns:a16="http://schemas.microsoft.com/office/drawing/2014/main" id="{05274A37-B0A7-4810-81BC-1E4845F6DF3C}"/>
              </a:ext>
            </a:extLst>
          </p:cNvPr>
          <p:cNvSpPr/>
          <p:nvPr/>
        </p:nvSpPr>
        <p:spPr>
          <a:xfrm>
            <a:off x="729672" y="1521260"/>
            <a:ext cx="10801267" cy="4247317"/>
          </a:xfrm>
          <a:prstGeom prst="rect">
            <a:avLst/>
          </a:prstGeom>
        </p:spPr>
        <p:txBody>
          <a:bodyPr wrap="square">
            <a:spAutoFit/>
          </a:bodyPr>
          <a:lstStyle/>
          <a:p>
            <a:pPr>
              <a:spcAft>
                <a:spcPts val="0"/>
              </a:spcAft>
            </a:pPr>
            <a:r>
              <a:rPr lang="en-GB" b="1" dirty="0">
                <a:solidFill>
                  <a:srgbClr val="002060"/>
                </a:solidFill>
                <a:ea typeface="Calibri" panose="020F0502020204030204" pitchFamily="34" charset="0"/>
                <a:cs typeface="Times New Roman" panose="02020603050405020304" pitchFamily="18" charset="0"/>
              </a:rPr>
              <a:t>Neurological damage caused by the type of dementia an individual has results in impairments of thinking, judgment, reasoning, memory, initiating and understanding or COGNITIVE IMPAIRMENTS.</a:t>
            </a:r>
          </a:p>
          <a:p>
            <a:pPr>
              <a:spcAft>
                <a:spcPts val="0"/>
              </a:spcAft>
            </a:pPr>
            <a:endParaRPr lang="en-GB" b="1" dirty="0">
              <a:solidFill>
                <a:srgbClr val="002060"/>
              </a:solidFill>
              <a:ea typeface="Calibri" panose="020F0502020204030204" pitchFamily="34" charset="0"/>
              <a:cs typeface="Times New Roman" panose="02020603050405020304" pitchFamily="18" charset="0"/>
            </a:endParaRPr>
          </a:p>
          <a:p>
            <a:pPr>
              <a:spcAft>
                <a:spcPts val="0"/>
              </a:spcAft>
            </a:pPr>
            <a:r>
              <a:rPr lang="en-GB" b="1" dirty="0">
                <a:solidFill>
                  <a:srgbClr val="002060"/>
                </a:solidFill>
                <a:ea typeface="Calibri" panose="020F0502020204030204" pitchFamily="34" charset="0"/>
                <a:cs typeface="Times New Roman" panose="02020603050405020304" pitchFamily="18" charset="0"/>
              </a:rPr>
              <a:t> </a:t>
            </a:r>
          </a:p>
          <a:p>
            <a:pPr>
              <a:spcAft>
                <a:spcPts val="0"/>
              </a:spcAft>
            </a:pPr>
            <a:r>
              <a:rPr lang="en-GB" b="1" dirty="0">
                <a:solidFill>
                  <a:srgbClr val="002060"/>
                </a:solidFill>
                <a:ea typeface="Calibri" panose="020F0502020204030204" pitchFamily="34" charset="0"/>
                <a:cs typeface="Times New Roman" panose="02020603050405020304" pitchFamily="18" charset="0"/>
              </a:rPr>
              <a:t>The interplay between the individual, their cognitive impairment and the environment they are in will have an immense impact on their experience of dementia.</a:t>
            </a:r>
          </a:p>
          <a:p>
            <a:pPr>
              <a:spcAft>
                <a:spcPts val="0"/>
              </a:spcAft>
            </a:pPr>
            <a:endParaRPr lang="en-GB" b="1" dirty="0">
              <a:solidFill>
                <a:srgbClr val="002060"/>
              </a:solidFill>
              <a:ea typeface="Calibri" panose="020F0502020204030204" pitchFamily="34" charset="0"/>
              <a:cs typeface="Times New Roman" panose="02020603050405020304" pitchFamily="18" charset="0"/>
            </a:endParaRPr>
          </a:p>
          <a:p>
            <a:pPr>
              <a:spcAft>
                <a:spcPts val="0"/>
              </a:spcAft>
            </a:pPr>
            <a:r>
              <a:rPr lang="en-GB" b="1" dirty="0">
                <a:solidFill>
                  <a:srgbClr val="002060"/>
                </a:solidFill>
                <a:ea typeface="Calibri" panose="020F0502020204030204" pitchFamily="34" charset="0"/>
                <a:cs typeface="Times New Roman" panose="02020603050405020304" pitchFamily="18" charset="0"/>
              </a:rPr>
              <a:t> </a:t>
            </a:r>
          </a:p>
          <a:p>
            <a:pPr>
              <a:spcAft>
                <a:spcPts val="0"/>
              </a:spcAft>
            </a:pPr>
            <a:r>
              <a:rPr lang="en-GB" b="1" dirty="0">
                <a:solidFill>
                  <a:srgbClr val="002060"/>
                </a:solidFill>
                <a:ea typeface="Calibri" panose="020F0502020204030204" pitchFamily="34" charset="0"/>
                <a:cs typeface="Times New Roman" panose="02020603050405020304" pitchFamily="18" charset="0"/>
              </a:rPr>
              <a:t>If the individual is in an UNDERMINING social or physical environment they may become disabled in their ability to communicate, wash and dress, dine, shop, bathe, undertake domestic or leisure activities or find their way. </a:t>
            </a:r>
          </a:p>
          <a:p>
            <a:pPr>
              <a:spcAft>
                <a:spcPts val="0"/>
              </a:spcAft>
            </a:pPr>
            <a:endParaRPr lang="en-GB" b="1" dirty="0">
              <a:solidFill>
                <a:srgbClr val="002060"/>
              </a:solidFill>
              <a:ea typeface="Calibri" panose="020F0502020204030204" pitchFamily="34" charset="0"/>
              <a:cs typeface="Times New Roman" panose="02020603050405020304" pitchFamily="18" charset="0"/>
            </a:endParaRPr>
          </a:p>
          <a:p>
            <a:pPr>
              <a:spcAft>
                <a:spcPts val="0"/>
              </a:spcAft>
            </a:pPr>
            <a:r>
              <a:rPr lang="en-GB" b="1" dirty="0">
                <a:solidFill>
                  <a:srgbClr val="002060"/>
                </a:solidFill>
                <a:ea typeface="Calibri" panose="020F0502020204030204" pitchFamily="34" charset="0"/>
                <a:cs typeface="Times New Roman" panose="02020603050405020304" pitchFamily="18" charset="0"/>
              </a:rPr>
              <a:t> </a:t>
            </a:r>
          </a:p>
          <a:p>
            <a:pPr>
              <a:spcAft>
                <a:spcPts val="0"/>
              </a:spcAft>
            </a:pPr>
            <a:r>
              <a:rPr lang="en-GB" b="1" dirty="0">
                <a:solidFill>
                  <a:srgbClr val="002060"/>
                </a:solidFill>
                <a:ea typeface="Calibri" panose="020F0502020204030204" pitchFamily="34" charset="0"/>
                <a:cs typeface="Times New Roman" panose="02020603050405020304" pitchFamily="18" charset="0"/>
              </a:rPr>
              <a:t>An individual with cognitive impairment needs a social and physical environment that does not disable him or her. When dementia is viewed as a disability there is an opportunity to recognise what others bring to the situation, and to facilitate an environment in which the individual is enabled.</a:t>
            </a:r>
            <a:endParaRPr lang="en-GB" b="1" dirty="0">
              <a:solidFill>
                <a:srgbClr val="002060"/>
              </a:solidFill>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FEDCC5-806C-47AC-A039-A04A49C946F2}"/>
              </a:ext>
            </a:extLst>
          </p:cNvPr>
          <p:cNvSpPr txBox="1"/>
          <p:nvPr/>
        </p:nvSpPr>
        <p:spPr>
          <a:xfrm>
            <a:off x="11398173" y="9436"/>
            <a:ext cx="737702" cy="276999"/>
          </a:xfrm>
          <a:prstGeom prst="rect">
            <a:avLst/>
          </a:prstGeom>
          <a:noFill/>
        </p:spPr>
        <p:txBody>
          <a:bodyPr wrap="none" rtlCol="0">
            <a:spAutoFit/>
          </a:bodyPr>
          <a:lstStyle/>
          <a:p>
            <a:r>
              <a:rPr lang="en-GB" sz="1200" dirty="0">
                <a:solidFill>
                  <a:srgbClr val="002060"/>
                </a:solidFill>
                <a:latin typeface="Arial" panose="020B0604020202020204" pitchFamily="34" charset="0"/>
                <a:cs typeface="Arial" panose="020B0604020202020204" pitchFamily="34" charset="0"/>
              </a:rPr>
              <a:t>Slide 25</a:t>
            </a:r>
          </a:p>
        </p:txBody>
      </p:sp>
      <p:pic>
        <p:nvPicPr>
          <p:cNvPr id="8" name="Picture 7" descr="A picture containing text, clipart, vector graphics&#10;&#10;Description automatically generated">
            <a:extLst>
              <a:ext uri="{FF2B5EF4-FFF2-40B4-BE49-F238E27FC236}">
                <a16:creationId xmlns:a16="http://schemas.microsoft.com/office/drawing/2014/main" id="{27B3F643-21A8-884F-A1A7-C182A3F59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39061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1000"/>
                                        <p:tgtEl>
                                          <p:spTgt spid="6">
                                            <p:txEl>
                                              <p:pRg st="9" end="9"/>
                                            </p:txEl>
                                          </p:spTgt>
                                        </p:tgtEl>
                                      </p:cBhvr>
                                    </p:animEffect>
                                    <p:anim calcmode="lin" valueType="num">
                                      <p:cBhvr>
                                        <p:cTn id="2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06BD21-317F-B642-B85F-A767520B0767}"/>
              </a:ext>
            </a:extLst>
          </p:cNvPr>
          <p:cNvGrpSpPr/>
          <p:nvPr/>
        </p:nvGrpSpPr>
        <p:grpSpPr>
          <a:xfrm>
            <a:off x="1484249" y="503019"/>
            <a:ext cx="9223502" cy="5459328"/>
            <a:chOff x="1219993" y="417192"/>
            <a:chExt cx="9752013" cy="5772150"/>
          </a:xfrm>
        </p:grpSpPr>
        <p:pic>
          <p:nvPicPr>
            <p:cNvPr id="4" name="Picture 7">
              <a:extLst>
                <a:ext uri="{FF2B5EF4-FFF2-40B4-BE49-F238E27FC236}">
                  <a16:creationId xmlns:a16="http://schemas.microsoft.com/office/drawing/2014/main" id="{5A5DDD67-B92A-47D4-8C55-009F1C24C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93" y="417192"/>
              <a:ext cx="9752013" cy="5772150"/>
            </a:xfrm>
            <a:prstGeom prst="rect">
              <a:avLst/>
            </a:prstGeom>
            <a:noFill/>
            <a:ln>
              <a:noFill/>
            </a:ln>
            <a:effectLst>
              <a:outerShdw blurRad="50800" dist="50800" dir="54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83F1F64-32E9-40BF-AB23-D5C5CFCD43BE}"/>
                </a:ext>
              </a:extLst>
            </p:cNvPr>
            <p:cNvSpPr txBox="1">
              <a:spLocks/>
            </p:cNvSpPr>
            <p:nvPr/>
          </p:nvSpPr>
          <p:spPr>
            <a:xfrm rot="18306678">
              <a:off x="2633535" y="2953121"/>
              <a:ext cx="2930720" cy="689311"/>
            </a:xfrm>
            <a:prstGeom prst="rect">
              <a:avLst/>
            </a:prstGeom>
            <a:noFill/>
          </p:spPr>
          <p:txBody>
            <a:bodyPr>
              <a:prstTxWarp prst="textCanUp">
                <a:avLst>
                  <a:gd name="adj" fmla="val 66667"/>
                </a:avLst>
              </a:prstTxWarp>
              <a:spAutoFit/>
            </a:bodyPr>
            <a:lstStyle/>
            <a:p>
              <a:pPr>
                <a:defRPr/>
              </a:pPr>
              <a:r>
                <a:rPr lang="en-GB" dirty="0">
                  <a:solidFill>
                    <a:srgbClr val="002060"/>
                  </a:solidFill>
                  <a:latin typeface="Arial" panose="020B0604020202020204" pitchFamily="34" charset="0"/>
                  <a:cs typeface="Arial" panose="020B0604020202020204" pitchFamily="34" charset="0"/>
                </a:rPr>
                <a:t>Alzheimer’s disease</a:t>
              </a:r>
            </a:p>
          </p:txBody>
        </p:sp>
        <p:sp>
          <p:nvSpPr>
            <p:cNvPr id="6" name="TextBox 5">
              <a:extLst>
                <a:ext uri="{FF2B5EF4-FFF2-40B4-BE49-F238E27FC236}">
                  <a16:creationId xmlns:a16="http://schemas.microsoft.com/office/drawing/2014/main" id="{A898939E-3B5A-46CA-9E40-FAB4FD917D54}"/>
                </a:ext>
              </a:extLst>
            </p:cNvPr>
            <p:cNvSpPr txBox="1"/>
            <p:nvPr/>
          </p:nvSpPr>
          <p:spPr>
            <a:xfrm>
              <a:off x="4867287" y="2326509"/>
              <a:ext cx="2304256" cy="1817849"/>
            </a:xfrm>
            <a:prstGeom prst="rect">
              <a:avLst/>
            </a:prstGeom>
            <a:noFill/>
          </p:spPr>
          <p:txBody>
            <a:bodyPr>
              <a:prstTxWarp prst="textFadeUp">
                <a:avLst>
                  <a:gd name="adj" fmla="val 30178"/>
                </a:avLst>
              </a:prstTxWarp>
              <a:spAutoFit/>
            </a:bodyPr>
            <a:lstStyle/>
            <a:p>
              <a:pPr algn="ctr">
                <a:defRPr/>
              </a:pPr>
              <a:r>
                <a:rPr lang="en-GB" dirty="0">
                  <a:solidFill>
                    <a:srgbClr val="002060"/>
                  </a:solidFill>
                  <a:latin typeface="Arial" panose="020B0604020202020204" pitchFamily="34" charset="0"/>
                  <a:cs typeface="Arial" panose="020B0604020202020204" pitchFamily="34" charset="0"/>
                </a:rPr>
                <a:t>Lewy</a:t>
              </a:r>
            </a:p>
            <a:p>
              <a:pPr algn="ctr">
                <a:defRPr/>
              </a:pPr>
              <a:r>
                <a:rPr lang="en-GB" dirty="0">
                  <a:solidFill>
                    <a:srgbClr val="002060"/>
                  </a:solidFill>
                  <a:latin typeface="Arial" panose="020B0604020202020204" pitchFamily="34" charset="0"/>
                  <a:cs typeface="Arial" panose="020B0604020202020204" pitchFamily="34" charset="0"/>
                </a:rPr>
                <a:t>Body </a:t>
              </a:r>
            </a:p>
            <a:p>
              <a:pPr algn="ctr">
                <a:defRPr/>
              </a:pPr>
              <a:r>
                <a:rPr lang="en-GB" dirty="0">
                  <a:solidFill>
                    <a:srgbClr val="002060"/>
                  </a:solidFill>
                  <a:latin typeface="Arial" panose="020B0604020202020204" pitchFamily="34" charset="0"/>
                  <a:cs typeface="Arial" panose="020B0604020202020204" pitchFamily="34" charset="0"/>
                </a:rPr>
                <a:t>disease</a:t>
              </a:r>
            </a:p>
          </p:txBody>
        </p:sp>
        <p:sp>
          <p:nvSpPr>
            <p:cNvPr id="7" name="TextBox 6">
              <a:extLst>
                <a:ext uri="{FF2B5EF4-FFF2-40B4-BE49-F238E27FC236}">
                  <a16:creationId xmlns:a16="http://schemas.microsoft.com/office/drawing/2014/main" id="{62CBC04D-0CCC-4326-A577-16A97D1A8C2B}"/>
                </a:ext>
              </a:extLst>
            </p:cNvPr>
            <p:cNvSpPr txBox="1"/>
            <p:nvPr/>
          </p:nvSpPr>
          <p:spPr>
            <a:xfrm rot="2431060">
              <a:off x="5912958" y="2809193"/>
              <a:ext cx="3674135" cy="735904"/>
            </a:xfrm>
            <a:prstGeom prst="rect">
              <a:avLst/>
            </a:prstGeom>
            <a:noFill/>
          </p:spPr>
          <p:txBody>
            <a:bodyPr>
              <a:prstTxWarp prst="textCanUp">
                <a:avLst>
                  <a:gd name="adj" fmla="val 66667"/>
                </a:avLst>
              </a:prstTxWarp>
              <a:spAutoFit/>
              <a:scene3d>
                <a:camera prst="perspectiveContrastingLeftFacing"/>
                <a:lightRig rig="threePt" dir="t"/>
              </a:scene3d>
              <a:sp3d/>
            </a:bodyPr>
            <a:lstStyle/>
            <a:p>
              <a:pPr>
                <a:defRPr/>
              </a:pPr>
              <a:r>
                <a:rPr lang="en-GB" dirty="0">
                  <a:solidFill>
                    <a:srgbClr val="002060"/>
                  </a:solidFill>
                  <a:latin typeface="Arial" panose="020B0604020202020204" pitchFamily="34" charset="0"/>
                  <a:cs typeface="Arial" panose="020B0604020202020204" pitchFamily="34" charset="0"/>
                </a:rPr>
                <a:t>Vascular disease</a:t>
              </a:r>
            </a:p>
          </p:txBody>
        </p:sp>
      </p:grpSp>
      <p:sp>
        <p:nvSpPr>
          <p:cNvPr id="8" name="Title 1">
            <a:extLst>
              <a:ext uri="{FF2B5EF4-FFF2-40B4-BE49-F238E27FC236}">
                <a16:creationId xmlns:a16="http://schemas.microsoft.com/office/drawing/2014/main" id="{52F381B7-BFB5-4B45-8F90-F3B0A6955204}"/>
              </a:ext>
            </a:extLst>
          </p:cNvPr>
          <p:cNvSpPr>
            <a:spLocks noGrp="1"/>
          </p:cNvSpPr>
          <p:nvPr>
            <p:ph type="title"/>
          </p:nvPr>
        </p:nvSpPr>
        <p:spPr>
          <a:xfrm>
            <a:off x="0" y="252000"/>
            <a:ext cx="12192000" cy="1332000"/>
          </a:xfrm>
          <a:solidFill>
            <a:srgbClr val="FFFFFF"/>
          </a:solidFill>
        </p:spPr>
        <p:txBody>
          <a:bodyPr>
            <a:noAutofit/>
          </a:bodyPr>
          <a:lstStyle/>
          <a:p>
            <a:pPr algn="ctr"/>
            <a:r>
              <a:rPr lang="en-GB" b="1" dirty="0">
                <a:solidFill>
                  <a:srgbClr val="002060"/>
                </a:solidFill>
                <a:ea typeface="Calibri" panose="020F0502020204030204" pitchFamily="34" charset="0"/>
              </a:rPr>
              <a:t>The different types of dementia </a:t>
            </a:r>
            <a:br>
              <a:rPr lang="en-GB" b="1" dirty="0">
                <a:solidFill>
                  <a:srgbClr val="002060"/>
                </a:solidFill>
                <a:ea typeface="Calibri" panose="020F0502020204030204" pitchFamily="34" charset="0"/>
              </a:rPr>
            </a:br>
            <a:r>
              <a:rPr lang="en-GB" b="1" dirty="0">
                <a:solidFill>
                  <a:srgbClr val="002060"/>
                </a:solidFill>
                <a:ea typeface="Calibri" panose="020F0502020204030204" pitchFamily="34" charset="0"/>
              </a:rPr>
              <a:t>and their causes </a:t>
            </a:r>
            <a:endParaRPr lang="en-US" b="1" dirty="0">
              <a:solidFill>
                <a:srgbClr val="002060"/>
              </a:solidFill>
              <a:ea typeface="Lato Black" charset="0"/>
              <a:cs typeface="Lato Black" charset="0"/>
            </a:endParaRPr>
          </a:p>
        </p:txBody>
      </p:sp>
      <p:sp>
        <p:nvSpPr>
          <p:cNvPr id="9" name="TextBox 8">
            <a:extLst>
              <a:ext uri="{FF2B5EF4-FFF2-40B4-BE49-F238E27FC236}">
                <a16:creationId xmlns:a16="http://schemas.microsoft.com/office/drawing/2014/main" id="{262EF59B-03E6-49CA-9312-E053419B7A25}"/>
              </a:ext>
            </a:extLst>
          </p:cNvPr>
          <p:cNvSpPr txBox="1"/>
          <p:nvPr/>
        </p:nvSpPr>
        <p:spPr>
          <a:xfrm>
            <a:off x="11398173" y="9436"/>
            <a:ext cx="737702" cy="276999"/>
          </a:xfrm>
          <a:prstGeom prst="rect">
            <a:avLst/>
          </a:prstGeom>
          <a:noFill/>
        </p:spPr>
        <p:txBody>
          <a:bodyPr wrap="none" rtlCol="0">
            <a:spAutoFit/>
          </a:bodyPr>
          <a:lstStyle/>
          <a:p>
            <a:r>
              <a:rPr lang="en-GB" sz="1200" dirty="0">
                <a:solidFill>
                  <a:srgbClr val="002060"/>
                </a:solidFill>
                <a:latin typeface="Arial" panose="020B0604020202020204" pitchFamily="34" charset="0"/>
                <a:cs typeface="Arial" panose="020B0604020202020204" pitchFamily="34" charset="0"/>
              </a:rPr>
              <a:t>Slide 26</a:t>
            </a:r>
          </a:p>
        </p:txBody>
      </p:sp>
      <p:sp>
        <p:nvSpPr>
          <p:cNvPr id="10" name="TextBox 9">
            <a:extLst>
              <a:ext uri="{FF2B5EF4-FFF2-40B4-BE49-F238E27FC236}">
                <a16:creationId xmlns:a16="http://schemas.microsoft.com/office/drawing/2014/main" id="{5489C742-798E-4303-85C4-A7743E1A609F}"/>
              </a:ext>
            </a:extLst>
          </p:cNvPr>
          <p:cNvSpPr txBox="1">
            <a:spLocks noChangeArrowheads="1"/>
          </p:cNvSpPr>
          <p:nvPr/>
        </p:nvSpPr>
        <p:spPr bwMode="auto">
          <a:xfrm>
            <a:off x="275145" y="5051519"/>
            <a:ext cx="19661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Tay-Sachs disease...</a:t>
            </a:r>
          </a:p>
        </p:txBody>
      </p:sp>
      <p:sp>
        <p:nvSpPr>
          <p:cNvPr id="11" name="TextBox 10">
            <a:extLst>
              <a:ext uri="{FF2B5EF4-FFF2-40B4-BE49-F238E27FC236}">
                <a16:creationId xmlns:a16="http://schemas.microsoft.com/office/drawing/2014/main" id="{B841C5B8-B0A5-478F-AEA2-F0C348AA0EF5}"/>
              </a:ext>
            </a:extLst>
          </p:cNvPr>
          <p:cNvSpPr txBox="1">
            <a:spLocks noChangeArrowheads="1"/>
          </p:cNvSpPr>
          <p:nvPr/>
        </p:nvSpPr>
        <p:spPr bwMode="auto">
          <a:xfrm>
            <a:off x="2217736" y="5051519"/>
            <a:ext cx="21418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Herpes encephalitis…</a:t>
            </a:r>
          </a:p>
        </p:txBody>
      </p:sp>
      <p:sp>
        <p:nvSpPr>
          <p:cNvPr id="13" name="TextBox 12">
            <a:extLst>
              <a:ext uri="{FF2B5EF4-FFF2-40B4-BE49-F238E27FC236}">
                <a16:creationId xmlns:a16="http://schemas.microsoft.com/office/drawing/2014/main" id="{EB8B8BC5-3861-4062-BE17-535DB6EDCE5A}"/>
              </a:ext>
            </a:extLst>
          </p:cNvPr>
          <p:cNvSpPr txBox="1">
            <a:spLocks noChangeArrowheads="1"/>
          </p:cNvSpPr>
          <p:nvPr/>
        </p:nvSpPr>
        <p:spPr bwMode="auto">
          <a:xfrm>
            <a:off x="4312128" y="5051519"/>
            <a:ext cx="32400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AIDS related dementia complex…</a:t>
            </a:r>
          </a:p>
        </p:txBody>
      </p:sp>
      <p:sp>
        <p:nvSpPr>
          <p:cNvPr id="14" name="TextBox 13">
            <a:extLst>
              <a:ext uri="{FF2B5EF4-FFF2-40B4-BE49-F238E27FC236}">
                <a16:creationId xmlns:a16="http://schemas.microsoft.com/office/drawing/2014/main" id="{1CD6E611-0BEC-42F4-A82F-48F8EDB412AC}"/>
              </a:ext>
            </a:extLst>
          </p:cNvPr>
          <p:cNvSpPr txBox="1">
            <a:spLocks noChangeArrowheads="1"/>
          </p:cNvSpPr>
          <p:nvPr/>
        </p:nvSpPr>
        <p:spPr bwMode="auto">
          <a:xfrm>
            <a:off x="7402577" y="5051519"/>
            <a:ext cx="20519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Semantic dementia…</a:t>
            </a:r>
          </a:p>
        </p:txBody>
      </p:sp>
      <p:sp>
        <p:nvSpPr>
          <p:cNvPr id="15" name="TextBox 14">
            <a:extLst>
              <a:ext uri="{FF2B5EF4-FFF2-40B4-BE49-F238E27FC236}">
                <a16:creationId xmlns:a16="http://schemas.microsoft.com/office/drawing/2014/main" id="{8FA99CAB-7EDC-4258-863E-B0633E5840D7}"/>
              </a:ext>
            </a:extLst>
          </p:cNvPr>
          <p:cNvSpPr txBox="1">
            <a:spLocks noChangeArrowheads="1"/>
          </p:cNvSpPr>
          <p:nvPr/>
        </p:nvSpPr>
        <p:spPr bwMode="auto">
          <a:xfrm>
            <a:off x="9421970" y="5045397"/>
            <a:ext cx="30972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Creutzfeldt-Jakob disease...</a:t>
            </a:r>
          </a:p>
        </p:txBody>
      </p:sp>
      <p:sp>
        <p:nvSpPr>
          <p:cNvPr id="16" name="TextBox 15">
            <a:extLst>
              <a:ext uri="{FF2B5EF4-FFF2-40B4-BE49-F238E27FC236}">
                <a16:creationId xmlns:a16="http://schemas.microsoft.com/office/drawing/2014/main" id="{1CA4FC39-7FC0-48FE-AD6D-9DFE5AE91FE3}"/>
              </a:ext>
            </a:extLst>
          </p:cNvPr>
          <p:cNvSpPr txBox="1">
            <a:spLocks noChangeArrowheads="1"/>
          </p:cNvSpPr>
          <p:nvPr/>
        </p:nvSpPr>
        <p:spPr bwMode="auto">
          <a:xfrm>
            <a:off x="874528" y="5353723"/>
            <a:ext cx="32750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Niemann-Pick disease type C…</a:t>
            </a:r>
          </a:p>
        </p:txBody>
      </p:sp>
      <p:sp>
        <p:nvSpPr>
          <p:cNvPr id="17" name="TextBox 16">
            <a:extLst>
              <a:ext uri="{FF2B5EF4-FFF2-40B4-BE49-F238E27FC236}">
                <a16:creationId xmlns:a16="http://schemas.microsoft.com/office/drawing/2014/main" id="{188D09BD-FF1E-4078-9CA0-BA3ED8139430}"/>
              </a:ext>
            </a:extLst>
          </p:cNvPr>
          <p:cNvSpPr txBox="1">
            <a:spLocks noChangeArrowheads="1"/>
          </p:cNvSpPr>
          <p:nvPr/>
        </p:nvSpPr>
        <p:spPr bwMode="auto">
          <a:xfrm>
            <a:off x="3908053" y="5353723"/>
            <a:ext cx="1943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Multiple Sclerosis...</a:t>
            </a:r>
          </a:p>
        </p:txBody>
      </p:sp>
      <p:sp>
        <p:nvSpPr>
          <p:cNvPr id="18" name="TextBox 17">
            <a:extLst>
              <a:ext uri="{FF2B5EF4-FFF2-40B4-BE49-F238E27FC236}">
                <a16:creationId xmlns:a16="http://schemas.microsoft.com/office/drawing/2014/main" id="{41E45F12-366F-4F0C-9C3F-B49C05D64CD1}"/>
              </a:ext>
            </a:extLst>
          </p:cNvPr>
          <p:cNvSpPr txBox="1">
            <a:spLocks noChangeArrowheads="1"/>
          </p:cNvSpPr>
          <p:nvPr/>
        </p:nvSpPr>
        <p:spPr bwMode="auto">
          <a:xfrm>
            <a:off x="5875758" y="5353723"/>
            <a:ext cx="33131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Progressive supranuclear palsy…</a:t>
            </a:r>
          </a:p>
        </p:txBody>
      </p:sp>
      <p:sp>
        <p:nvSpPr>
          <p:cNvPr id="19" name="TextBox 18">
            <a:extLst>
              <a:ext uri="{FF2B5EF4-FFF2-40B4-BE49-F238E27FC236}">
                <a16:creationId xmlns:a16="http://schemas.microsoft.com/office/drawing/2014/main" id="{76487235-2C38-422C-B512-587637DF0AFC}"/>
              </a:ext>
            </a:extLst>
          </p:cNvPr>
          <p:cNvSpPr txBox="1">
            <a:spLocks noChangeArrowheads="1"/>
          </p:cNvSpPr>
          <p:nvPr/>
        </p:nvSpPr>
        <p:spPr bwMode="auto">
          <a:xfrm>
            <a:off x="8996968" y="5353723"/>
            <a:ext cx="22907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Parkinson’s disease...</a:t>
            </a:r>
          </a:p>
        </p:txBody>
      </p:sp>
      <p:sp>
        <p:nvSpPr>
          <p:cNvPr id="20" name="TextBox 19">
            <a:extLst>
              <a:ext uri="{FF2B5EF4-FFF2-40B4-BE49-F238E27FC236}">
                <a16:creationId xmlns:a16="http://schemas.microsoft.com/office/drawing/2014/main" id="{B980F6FC-0350-4457-8CA4-FF7F7CD2D3D1}"/>
              </a:ext>
            </a:extLst>
          </p:cNvPr>
          <p:cNvSpPr txBox="1">
            <a:spLocks noChangeArrowheads="1"/>
          </p:cNvSpPr>
          <p:nvPr/>
        </p:nvSpPr>
        <p:spPr bwMode="auto">
          <a:xfrm>
            <a:off x="1435696" y="5668193"/>
            <a:ext cx="32400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Normal pressure hydrocephalus...</a:t>
            </a:r>
          </a:p>
        </p:txBody>
      </p:sp>
      <p:sp>
        <p:nvSpPr>
          <p:cNvPr id="21" name="TextBox 20">
            <a:extLst>
              <a:ext uri="{FF2B5EF4-FFF2-40B4-BE49-F238E27FC236}">
                <a16:creationId xmlns:a16="http://schemas.microsoft.com/office/drawing/2014/main" id="{0235672F-06F1-42DE-8881-94FAAD645E01}"/>
              </a:ext>
            </a:extLst>
          </p:cNvPr>
          <p:cNvSpPr txBox="1">
            <a:spLocks noChangeArrowheads="1"/>
          </p:cNvSpPr>
          <p:nvPr/>
        </p:nvSpPr>
        <p:spPr bwMode="auto">
          <a:xfrm>
            <a:off x="4587954" y="5668193"/>
            <a:ext cx="23352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Friedreich’s ataxia…</a:t>
            </a:r>
          </a:p>
        </p:txBody>
      </p:sp>
      <p:sp>
        <p:nvSpPr>
          <p:cNvPr id="22" name="TextBox 21">
            <a:extLst>
              <a:ext uri="{FF2B5EF4-FFF2-40B4-BE49-F238E27FC236}">
                <a16:creationId xmlns:a16="http://schemas.microsoft.com/office/drawing/2014/main" id="{C3FEE5C1-A40B-48CF-B161-73494A448911}"/>
              </a:ext>
            </a:extLst>
          </p:cNvPr>
          <p:cNvSpPr txBox="1">
            <a:spLocks noChangeArrowheads="1"/>
          </p:cNvSpPr>
          <p:nvPr/>
        </p:nvSpPr>
        <p:spPr bwMode="auto">
          <a:xfrm>
            <a:off x="6596384" y="5668193"/>
            <a:ext cx="1873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CADASIL…</a:t>
            </a:r>
          </a:p>
        </p:txBody>
      </p:sp>
      <p:sp>
        <p:nvSpPr>
          <p:cNvPr id="23" name="TextBox 22">
            <a:extLst>
              <a:ext uri="{FF2B5EF4-FFF2-40B4-BE49-F238E27FC236}">
                <a16:creationId xmlns:a16="http://schemas.microsoft.com/office/drawing/2014/main" id="{0FB9F0F2-6A01-4E18-B731-BB437056BC69}"/>
              </a:ext>
            </a:extLst>
          </p:cNvPr>
          <p:cNvSpPr txBox="1">
            <a:spLocks noChangeArrowheads="1"/>
          </p:cNvSpPr>
          <p:nvPr/>
        </p:nvSpPr>
        <p:spPr bwMode="auto">
          <a:xfrm>
            <a:off x="7706209" y="5668193"/>
            <a:ext cx="2556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Huntington's disease…</a:t>
            </a:r>
          </a:p>
        </p:txBody>
      </p:sp>
      <p:sp>
        <p:nvSpPr>
          <p:cNvPr id="24" name="TextBox 23">
            <a:extLst>
              <a:ext uri="{FF2B5EF4-FFF2-40B4-BE49-F238E27FC236}">
                <a16:creationId xmlns:a16="http://schemas.microsoft.com/office/drawing/2014/main" id="{9727B73C-927F-4FFE-8078-B9D3696DA0E3}"/>
              </a:ext>
            </a:extLst>
          </p:cNvPr>
          <p:cNvSpPr txBox="1">
            <a:spLocks noChangeArrowheads="1"/>
          </p:cNvSpPr>
          <p:nvPr/>
        </p:nvSpPr>
        <p:spPr bwMode="auto">
          <a:xfrm>
            <a:off x="654010" y="5959779"/>
            <a:ext cx="33131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err="1">
                <a:solidFill>
                  <a:srgbClr val="002060"/>
                </a:solidFill>
                <a:latin typeface="Arial" panose="020B0604020202020204" pitchFamily="34" charset="0"/>
                <a:cs typeface="Arial" panose="020B0604020202020204" pitchFamily="34" charset="0"/>
              </a:rPr>
              <a:t>Fronto</a:t>
            </a:r>
            <a:r>
              <a:rPr lang="en-GB" altLang="en-US" sz="1500" dirty="0">
                <a:solidFill>
                  <a:srgbClr val="002060"/>
                </a:solidFill>
                <a:latin typeface="Arial" panose="020B0604020202020204" pitchFamily="34" charset="0"/>
                <a:cs typeface="Arial" panose="020B0604020202020204" pitchFamily="34" charset="0"/>
              </a:rPr>
              <a:t>-temporal disease… </a:t>
            </a:r>
          </a:p>
        </p:txBody>
      </p:sp>
      <p:sp>
        <p:nvSpPr>
          <p:cNvPr id="25" name="TextBox 24">
            <a:extLst>
              <a:ext uri="{FF2B5EF4-FFF2-40B4-BE49-F238E27FC236}">
                <a16:creationId xmlns:a16="http://schemas.microsoft.com/office/drawing/2014/main" id="{153E62CE-8E63-4604-A9C8-0FFC587D524F}"/>
              </a:ext>
            </a:extLst>
          </p:cNvPr>
          <p:cNvSpPr txBox="1">
            <a:spLocks noChangeArrowheads="1"/>
          </p:cNvSpPr>
          <p:nvPr/>
        </p:nvSpPr>
        <p:spPr bwMode="auto">
          <a:xfrm>
            <a:off x="3069955" y="5959779"/>
            <a:ext cx="23764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Binswanger’s disease… </a:t>
            </a:r>
          </a:p>
        </p:txBody>
      </p:sp>
      <p:sp>
        <p:nvSpPr>
          <p:cNvPr id="26" name="TextBox 25">
            <a:extLst>
              <a:ext uri="{FF2B5EF4-FFF2-40B4-BE49-F238E27FC236}">
                <a16:creationId xmlns:a16="http://schemas.microsoft.com/office/drawing/2014/main" id="{C3506BB0-2490-45D6-9C5C-9F5B99757E1E}"/>
              </a:ext>
            </a:extLst>
          </p:cNvPr>
          <p:cNvSpPr txBox="1">
            <a:spLocks noChangeArrowheads="1"/>
          </p:cNvSpPr>
          <p:nvPr/>
        </p:nvSpPr>
        <p:spPr bwMode="auto">
          <a:xfrm>
            <a:off x="5419167" y="5959779"/>
            <a:ext cx="23860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Post cortical atrophy…</a:t>
            </a:r>
          </a:p>
        </p:txBody>
      </p:sp>
      <p:sp>
        <p:nvSpPr>
          <p:cNvPr id="27" name="TextBox 26">
            <a:extLst>
              <a:ext uri="{FF2B5EF4-FFF2-40B4-BE49-F238E27FC236}">
                <a16:creationId xmlns:a16="http://schemas.microsoft.com/office/drawing/2014/main" id="{AA4A57FF-0E89-4997-98E6-B78B118EE4AB}"/>
              </a:ext>
            </a:extLst>
          </p:cNvPr>
          <p:cNvSpPr txBox="1">
            <a:spLocks noChangeArrowheads="1"/>
          </p:cNvSpPr>
          <p:nvPr/>
        </p:nvSpPr>
        <p:spPr bwMode="auto">
          <a:xfrm>
            <a:off x="7530773" y="5959779"/>
            <a:ext cx="2336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Korsakoff’s disease…</a:t>
            </a:r>
          </a:p>
        </p:txBody>
      </p:sp>
      <p:sp>
        <p:nvSpPr>
          <p:cNvPr id="28" name="TextBox 27">
            <a:extLst>
              <a:ext uri="{FF2B5EF4-FFF2-40B4-BE49-F238E27FC236}">
                <a16:creationId xmlns:a16="http://schemas.microsoft.com/office/drawing/2014/main" id="{CFF08856-79D6-4927-9C3B-910FC25F63FC}"/>
              </a:ext>
            </a:extLst>
          </p:cNvPr>
          <p:cNvSpPr txBox="1">
            <a:spLocks noChangeArrowheads="1"/>
          </p:cNvSpPr>
          <p:nvPr/>
        </p:nvSpPr>
        <p:spPr bwMode="auto">
          <a:xfrm>
            <a:off x="9573314" y="5959779"/>
            <a:ext cx="173128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eaLnBrk="1" hangingPunct="1">
              <a:spcBef>
                <a:spcPct val="0"/>
              </a:spcBef>
              <a:buClrTx/>
            </a:pPr>
            <a:r>
              <a:rPr lang="en-GB" altLang="en-US" sz="1500" dirty="0">
                <a:solidFill>
                  <a:srgbClr val="002060"/>
                </a:solidFill>
                <a:latin typeface="Arial" panose="020B0604020202020204" pitchFamily="34" charset="0"/>
                <a:cs typeface="Arial" panose="020B0604020202020204" pitchFamily="34" charset="0"/>
              </a:rPr>
              <a:t>and many more</a:t>
            </a:r>
          </a:p>
        </p:txBody>
      </p:sp>
      <p:pic>
        <p:nvPicPr>
          <p:cNvPr id="29" name="Picture 28" descr="A picture containing text, clipart, vector graphics&#10;&#10;Description automatically generated">
            <a:extLst>
              <a:ext uri="{FF2B5EF4-FFF2-40B4-BE49-F238E27FC236}">
                <a16:creationId xmlns:a16="http://schemas.microsoft.com/office/drawing/2014/main" id="{5686848B-186F-B44E-AD90-7853D6832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Tree>
    <p:extLst>
      <p:ext uri="{BB962C8B-B14F-4D97-AF65-F5344CB8AC3E}">
        <p14:creationId xmlns:p14="http://schemas.microsoft.com/office/powerpoint/2010/main" val="991816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6"/>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1500"/>
                                  </p:stCondLst>
                                  <p:iterate type="lt">
                                    <p:tmPct val="10000"/>
                                  </p:iterate>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7"/>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300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9"/>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fltVal val="0"/>
                                          </p:val>
                                        </p:tav>
                                        <p:tav tm="100000">
                                          <p:val>
                                            <p:strVal val="#ppt_w"/>
                                          </p:val>
                                        </p:tav>
                                      </p:tavLst>
                                    </p:anim>
                                    <p:anim calcmode="lin" valueType="num">
                                      <p:cBhvr>
                                        <p:cTn id="62" dur="1000" fill="hold"/>
                                        <p:tgtEl>
                                          <p:spTgt spid="20"/>
                                        </p:tgtEl>
                                        <p:attrNameLst>
                                          <p:attrName>ppt_h</p:attrName>
                                        </p:attrNameLst>
                                      </p:cBhvr>
                                      <p:tavLst>
                                        <p:tav tm="0">
                                          <p:val>
                                            <p:fltVal val="0"/>
                                          </p:val>
                                        </p:tav>
                                        <p:tav tm="100000">
                                          <p:val>
                                            <p:strVal val="#ppt_h"/>
                                          </p:val>
                                        </p:tav>
                                      </p:tavLst>
                                    </p:anim>
                                    <p:anim calcmode="lin" valueType="num">
                                      <p:cBhvr>
                                        <p:cTn id="6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0"/>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iterate type="lt">
                                    <p:tmPct val="10000"/>
                                  </p:iterate>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1"/>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iterate type="lt">
                                    <p:tmPct val="10000"/>
                                  </p:iterate>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22"/>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iterate type="lt">
                                    <p:tmPct val="10000"/>
                                  </p:iterate>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3"/>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iterate type="lt">
                                    <p:tmPct val="10000"/>
                                  </p:iterate>
                                  <p:childTnLst>
                                    <p:set>
                                      <p:cBhvr>
                                        <p:cTn id="84" dur="1" fill="hold">
                                          <p:stCondLst>
                                            <p:cond delay="0"/>
                                          </p:stCondLst>
                                        </p:cTn>
                                        <p:tgtEl>
                                          <p:spTgt spid="24"/>
                                        </p:tgtEl>
                                        <p:attrNameLst>
                                          <p:attrName>style.visibility</p:attrName>
                                        </p:attrNameLst>
                                      </p:cBhvr>
                                      <p:to>
                                        <p:strVal val="visible"/>
                                      </p:to>
                                    </p:set>
                                    <p:anim calcmode="lin" valueType="num">
                                      <p:cBhvr>
                                        <p:cTn id="85" dur="1000" fill="hold"/>
                                        <p:tgtEl>
                                          <p:spTgt spid="24"/>
                                        </p:tgtEl>
                                        <p:attrNameLst>
                                          <p:attrName>ppt_w</p:attrName>
                                        </p:attrNameLst>
                                      </p:cBhvr>
                                      <p:tavLst>
                                        <p:tav tm="0">
                                          <p:val>
                                            <p:fltVal val="0"/>
                                          </p:val>
                                        </p:tav>
                                        <p:tav tm="100000">
                                          <p:val>
                                            <p:strVal val="#ppt_w"/>
                                          </p:val>
                                        </p:tav>
                                      </p:tavLst>
                                    </p:anim>
                                    <p:anim calcmode="lin" valueType="num">
                                      <p:cBhvr>
                                        <p:cTn id="86" dur="1000" fill="hold"/>
                                        <p:tgtEl>
                                          <p:spTgt spid="24"/>
                                        </p:tgtEl>
                                        <p:attrNameLst>
                                          <p:attrName>ppt_h</p:attrName>
                                        </p:attrNameLst>
                                      </p:cBhvr>
                                      <p:tavLst>
                                        <p:tav tm="0">
                                          <p:val>
                                            <p:fltVal val="0"/>
                                          </p:val>
                                        </p:tav>
                                        <p:tav tm="100000">
                                          <p:val>
                                            <p:strVal val="#ppt_h"/>
                                          </p:val>
                                        </p:tav>
                                      </p:tavLst>
                                    </p:anim>
                                    <p:anim calcmode="lin" valueType="num">
                                      <p:cBhvr>
                                        <p:cTn id="8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4"/>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4000"/>
                                  </p:stCondLst>
                                  <p:iterate type="lt">
                                    <p:tmPct val="10000"/>
                                  </p:iterate>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5"/>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iterate type="lt">
                                    <p:tmPct val="10000"/>
                                  </p:iterate>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fltVal val="0"/>
                                          </p:val>
                                        </p:tav>
                                        <p:tav tm="100000">
                                          <p:val>
                                            <p:strVal val="#ppt_w"/>
                                          </p:val>
                                        </p:tav>
                                      </p:tavLst>
                                    </p:anim>
                                    <p:anim calcmode="lin" valueType="num">
                                      <p:cBhvr>
                                        <p:cTn id="98" dur="1000" fill="hold"/>
                                        <p:tgtEl>
                                          <p:spTgt spid="26"/>
                                        </p:tgtEl>
                                        <p:attrNameLst>
                                          <p:attrName>ppt_h</p:attrName>
                                        </p:attrNameLst>
                                      </p:cBhvr>
                                      <p:tavLst>
                                        <p:tav tm="0">
                                          <p:val>
                                            <p:fltVal val="0"/>
                                          </p:val>
                                        </p:tav>
                                        <p:tav tm="100000">
                                          <p:val>
                                            <p:strVal val="#ppt_h"/>
                                          </p:val>
                                        </p:tav>
                                      </p:tavLst>
                                    </p:anim>
                                    <p:anim calcmode="lin" valueType="num">
                                      <p:cBhvr>
                                        <p:cTn id="9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26"/>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0"/>
                                  </p:stCondLst>
                                  <p:iterate type="lt">
                                    <p:tmPct val="10000"/>
                                  </p:iterate>
                                  <p:childTnLst>
                                    <p:set>
                                      <p:cBhvr>
                                        <p:cTn id="102" dur="1" fill="hold">
                                          <p:stCondLst>
                                            <p:cond delay="0"/>
                                          </p:stCondLst>
                                        </p:cTn>
                                        <p:tgtEl>
                                          <p:spTgt spid="27"/>
                                        </p:tgtEl>
                                        <p:attrNameLst>
                                          <p:attrName>style.visibility</p:attrName>
                                        </p:attrNameLst>
                                      </p:cBhvr>
                                      <p:to>
                                        <p:strVal val="visible"/>
                                      </p:to>
                                    </p:set>
                                    <p:anim calcmode="lin" valueType="num">
                                      <p:cBhvr>
                                        <p:cTn id="103" dur="1000" fill="hold"/>
                                        <p:tgtEl>
                                          <p:spTgt spid="27"/>
                                        </p:tgtEl>
                                        <p:attrNameLst>
                                          <p:attrName>ppt_w</p:attrName>
                                        </p:attrNameLst>
                                      </p:cBhvr>
                                      <p:tavLst>
                                        <p:tav tm="0">
                                          <p:val>
                                            <p:fltVal val="0"/>
                                          </p:val>
                                        </p:tav>
                                        <p:tav tm="100000">
                                          <p:val>
                                            <p:strVal val="#ppt_w"/>
                                          </p:val>
                                        </p:tav>
                                      </p:tavLst>
                                    </p:anim>
                                    <p:anim calcmode="lin" valueType="num">
                                      <p:cBhvr>
                                        <p:cTn id="104" dur="1000" fill="hold"/>
                                        <p:tgtEl>
                                          <p:spTgt spid="27"/>
                                        </p:tgtEl>
                                        <p:attrNameLst>
                                          <p:attrName>ppt_h</p:attrName>
                                        </p:attrNameLst>
                                      </p:cBhvr>
                                      <p:tavLst>
                                        <p:tav tm="0">
                                          <p:val>
                                            <p:fltVal val="0"/>
                                          </p:val>
                                        </p:tav>
                                        <p:tav tm="100000">
                                          <p:val>
                                            <p:strVal val="#ppt_h"/>
                                          </p:val>
                                        </p:tav>
                                      </p:tavLst>
                                    </p:anim>
                                    <p:anim calcmode="lin" valueType="num">
                                      <p:cBhvr>
                                        <p:cTn id="10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27"/>
                                        </p:tgtEl>
                                        <p:attrNameLst>
                                          <p:attrName>ppt_y</p:attrName>
                                        </p:attrNameLst>
                                      </p:cBhvr>
                                      <p:tavLst>
                                        <p:tav tm="0" fmla="#ppt_y+(sin(-2*pi*(1-$))*-#ppt_x+cos(-2*pi*(1-$))*(1-#ppt_y))*(1-$)">
                                          <p:val>
                                            <p:fltVal val="0"/>
                                          </p:val>
                                        </p:tav>
                                        <p:tav tm="100000">
                                          <p:val>
                                            <p:fltVal val="1"/>
                                          </p:val>
                                        </p:tav>
                                      </p:tavLst>
                                    </p:anim>
                                  </p:childTnLst>
                                </p:cTn>
                              </p:par>
                              <p:par>
                                <p:cTn id="107" presetID="26" presetClass="entr" presetSubtype="0" fill="hold" grpId="0" nodeType="withEffect">
                                  <p:stCondLst>
                                    <p:cond delay="0"/>
                                  </p:stCondLst>
                                  <p:iterate type="lt">
                                    <p:tmPct val="10000"/>
                                  </p:iterate>
                                  <p:childTnLst>
                                    <p:set>
                                      <p:cBhvr>
                                        <p:cTn id="108" dur="1" fill="hold">
                                          <p:stCondLst>
                                            <p:cond delay="0"/>
                                          </p:stCondLst>
                                        </p:cTn>
                                        <p:tgtEl>
                                          <p:spTgt spid="28"/>
                                        </p:tgtEl>
                                        <p:attrNameLst>
                                          <p:attrName>style.visibility</p:attrName>
                                        </p:attrNameLst>
                                      </p:cBhvr>
                                      <p:to>
                                        <p:strVal val="visible"/>
                                      </p:to>
                                    </p:set>
                                    <p:animEffect transition="in" filter="wipe(down)">
                                      <p:cBhvr>
                                        <p:cTn id="109" dur="580">
                                          <p:stCondLst>
                                            <p:cond delay="0"/>
                                          </p:stCondLst>
                                        </p:cTn>
                                        <p:tgtEl>
                                          <p:spTgt spid="28"/>
                                        </p:tgtEl>
                                      </p:cBhvr>
                                    </p:animEffect>
                                    <p:anim calcmode="lin" valueType="num">
                                      <p:cBhvr>
                                        <p:cTn id="11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5" dur="26">
                                          <p:stCondLst>
                                            <p:cond delay="650"/>
                                          </p:stCondLst>
                                        </p:cTn>
                                        <p:tgtEl>
                                          <p:spTgt spid="28"/>
                                        </p:tgtEl>
                                      </p:cBhvr>
                                      <p:to x="100000" y="60000"/>
                                    </p:animScale>
                                    <p:animScale>
                                      <p:cBhvr>
                                        <p:cTn id="116" dur="166" decel="50000">
                                          <p:stCondLst>
                                            <p:cond delay="676"/>
                                          </p:stCondLst>
                                        </p:cTn>
                                        <p:tgtEl>
                                          <p:spTgt spid="28"/>
                                        </p:tgtEl>
                                      </p:cBhvr>
                                      <p:to x="100000" y="100000"/>
                                    </p:animScale>
                                    <p:animScale>
                                      <p:cBhvr>
                                        <p:cTn id="117" dur="26">
                                          <p:stCondLst>
                                            <p:cond delay="1312"/>
                                          </p:stCondLst>
                                        </p:cTn>
                                        <p:tgtEl>
                                          <p:spTgt spid="28"/>
                                        </p:tgtEl>
                                      </p:cBhvr>
                                      <p:to x="100000" y="80000"/>
                                    </p:animScale>
                                    <p:animScale>
                                      <p:cBhvr>
                                        <p:cTn id="118" dur="166" decel="50000">
                                          <p:stCondLst>
                                            <p:cond delay="1338"/>
                                          </p:stCondLst>
                                        </p:cTn>
                                        <p:tgtEl>
                                          <p:spTgt spid="28"/>
                                        </p:tgtEl>
                                      </p:cBhvr>
                                      <p:to x="100000" y="100000"/>
                                    </p:animScale>
                                    <p:animScale>
                                      <p:cBhvr>
                                        <p:cTn id="119" dur="26">
                                          <p:stCondLst>
                                            <p:cond delay="1642"/>
                                          </p:stCondLst>
                                        </p:cTn>
                                        <p:tgtEl>
                                          <p:spTgt spid="28"/>
                                        </p:tgtEl>
                                      </p:cBhvr>
                                      <p:to x="100000" y="90000"/>
                                    </p:animScale>
                                    <p:animScale>
                                      <p:cBhvr>
                                        <p:cTn id="120" dur="166" decel="50000">
                                          <p:stCondLst>
                                            <p:cond delay="1668"/>
                                          </p:stCondLst>
                                        </p:cTn>
                                        <p:tgtEl>
                                          <p:spTgt spid="28"/>
                                        </p:tgtEl>
                                      </p:cBhvr>
                                      <p:to x="100000" y="100000"/>
                                    </p:animScale>
                                    <p:animScale>
                                      <p:cBhvr>
                                        <p:cTn id="121" dur="26">
                                          <p:stCondLst>
                                            <p:cond delay="1808"/>
                                          </p:stCondLst>
                                        </p:cTn>
                                        <p:tgtEl>
                                          <p:spTgt spid="28"/>
                                        </p:tgtEl>
                                      </p:cBhvr>
                                      <p:to x="100000" y="95000"/>
                                    </p:animScale>
                                    <p:animScale>
                                      <p:cBhvr>
                                        <p:cTn id="122"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4241F8-DA3C-384B-855C-7EE2A1DC945E}"/>
              </a:ext>
            </a:extLst>
          </p:cNvPr>
          <p:cNvSpPr txBox="1"/>
          <p:nvPr/>
        </p:nvSpPr>
        <p:spPr>
          <a:xfrm>
            <a:off x="11398173" y="9436"/>
            <a:ext cx="737702" cy="276999"/>
          </a:xfrm>
          <a:prstGeom prst="rect">
            <a:avLst/>
          </a:prstGeom>
          <a:noFill/>
        </p:spPr>
        <p:txBody>
          <a:bodyPr wrap="none" rtlCol="0">
            <a:spAutoFit/>
          </a:bodyPr>
          <a:lstStyle/>
          <a:p>
            <a:r>
              <a:rPr lang="en-GB" sz="1200" dirty="0">
                <a:solidFill>
                  <a:srgbClr val="002060"/>
                </a:solidFill>
                <a:latin typeface="Arial" panose="020B0604020202020204" pitchFamily="34" charset="0"/>
                <a:cs typeface="Arial" panose="020B0604020202020204" pitchFamily="34" charset="0"/>
              </a:rPr>
              <a:t>Slide 27</a:t>
            </a:r>
          </a:p>
        </p:txBody>
      </p:sp>
      <p:pic>
        <p:nvPicPr>
          <p:cNvPr id="6" name="Picture 5" descr="A picture containing text, clipart, vector graphics&#10;&#10;Description automatically generated">
            <a:extLst>
              <a:ext uri="{FF2B5EF4-FFF2-40B4-BE49-F238E27FC236}">
                <a16:creationId xmlns:a16="http://schemas.microsoft.com/office/drawing/2014/main" id="{2A162B63-61EC-1441-BCEE-2482519F4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2" y="5589003"/>
            <a:ext cx="393726" cy="662884"/>
          </a:xfrm>
          <a:prstGeom prst="rect">
            <a:avLst/>
          </a:prstGeom>
        </p:spPr>
      </p:pic>
      <p:sp>
        <p:nvSpPr>
          <p:cNvPr id="7" name="TextBox 6">
            <a:extLst>
              <a:ext uri="{FF2B5EF4-FFF2-40B4-BE49-F238E27FC236}">
                <a16:creationId xmlns:a16="http://schemas.microsoft.com/office/drawing/2014/main" id="{2C77BD13-EAAD-D440-BA34-94D0DF655E57}"/>
              </a:ext>
            </a:extLst>
          </p:cNvPr>
          <p:cNvSpPr txBox="1"/>
          <p:nvPr/>
        </p:nvSpPr>
        <p:spPr>
          <a:xfrm>
            <a:off x="6870138" y="1181438"/>
            <a:ext cx="5162719" cy="3539430"/>
          </a:xfrm>
          <a:prstGeom prst="rect">
            <a:avLst/>
          </a:prstGeom>
          <a:noFill/>
        </p:spPr>
        <p:txBody>
          <a:bodyPr wrap="square" rtlCol="0">
            <a:spAutoFit/>
          </a:bodyPr>
          <a:lstStyle/>
          <a:p>
            <a:pPr algn="ctr"/>
            <a:r>
              <a:rPr lang="en-GB" sz="6600" b="1" dirty="0">
                <a:solidFill>
                  <a:srgbClr val="002060"/>
                </a:solidFill>
                <a:latin typeface="+mj-lt"/>
              </a:rPr>
              <a:t>End of </a:t>
            </a:r>
            <a:br>
              <a:rPr lang="en-GB" sz="6600" b="1" dirty="0">
                <a:solidFill>
                  <a:srgbClr val="002060"/>
                </a:solidFill>
                <a:latin typeface="+mj-lt"/>
              </a:rPr>
            </a:br>
            <a:r>
              <a:rPr lang="en-GB" sz="6600" b="1" dirty="0">
                <a:solidFill>
                  <a:srgbClr val="002060"/>
                </a:solidFill>
                <a:latin typeface="+mj-lt"/>
              </a:rPr>
              <a:t>Session 3</a:t>
            </a:r>
          </a:p>
          <a:p>
            <a:pPr algn="ctr"/>
            <a:endParaRPr lang="en-GB" sz="4800" b="1" dirty="0">
              <a:solidFill>
                <a:srgbClr val="002060"/>
              </a:solidFill>
              <a:latin typeface="+mj-lt"/>
            </a:endParaRPr>
          </a:p>
          <a:p>
            <a:pPr algn="ctr"/>
            <a:r>
              <a:rPr lang="en-GB" sz="4400" b="1" dirty="0">
                <a:solidFill>
                  <a:srgbClr val="002060"/>
                </a:solidFill>
                <a:latin typeface="+mj-lt"/>
              </a:rPr>
              <a:t>Thank you!</a:t>
            </a:r>
          </a:p>
        </p:txBody>
      </p:sp>
      <p:pic>
        <p:nvPicPr>
          <p:cNvPr id="8" name="Picture 7" descr="A close-up of a person's hands&#10;&#10;Description automatically generated with low confidence">
            <a:extLst>
              <a:ext uri="{FF2B5EF4-FFF2-40B4-BE49-F238E27FC236}">
                <a16:creationId xmlns:a16="http://schemas.microsoft.com/office/drawing/2014/main" id="{452CBA17-B56A-D94E-B0FE-0B0A256E45BE}"/>
              </a:ext>
            </a:extLst>
          </p:cNvPr>
          <p:cNvPicPr>
            <a:picLocks noChangeAspect="1"/>
          </p:cNvPicPr>
          <p:nvPr/>
        </p:nvPicPr>
        <p:blipFill rotWithShape="1">
          <a:blip r:embed="rId3">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Tree>
    <p:extLst>
      <p:ext uri="{BB962C8B-B14F-4D97-AF65-F5344CB8AC3E}">
        <p14:creationId xmlns:p14="http://schemas.microsoft.com/office/powerpoint/2010/main" val="40461427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1751</TotalTime>
  <Words>326</Words>
  <Application>Microsoft Macintosh PowerPoint</Application>
  <PresentationFormat>Widescreen</PresentationFormat>
  <Paragraphs>59</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1_Office Theme</vt:lpstr>
      <vt:lpstr>2_Office Theme</vt:lpstr>
      <vt:lpstr>PowerPoint Presentation</vt:lpstr>
      <vt:lpstr>How the brain works</vt:lpstr>
      <vt:lpstr>PowerPoint Presentation</vt:lpstr>
      <vt:lpstr>The different types of dementia  and their causes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The Lived Experience</dc:title>
  <dc:creator>Sarah Mould</dc:creator>
  <cp:lastModifiedBy>Phil Morash</cp:lastModifiedBy>
  <cp:revision>147</cp:revision>
  <dcterms:created xsi:type="dcterms:W3CDTF">2019-04-19T13:41:32Z</dcterms:created>
  <dcterms:modified xsi:type="dcterms:W3CDTF">2021-06-30T10:56:39Z</dcterms:modified>
</cp:coreProperties>
</file>