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2"/>
  </p:notesMasterIdLst>
  <p:handoutMasterIdLst>
    <p:handoutMasterId r:id="rId13"/>
  </p:handoutMasterIdLst>
  <p:sldIdLst>
    <p:sldId id="343" r:id="rId3"/>
    <p:sldId id="373" r:id="rId4"/>
    <p:sldId id="370" r:id="rId5"/>
    <p:sldId id="369" r:id="rId6"/>
    <p:sldId id="368" r:id="rId7"/>
    <p:sldId id="367" r:id="rId8"/>
    <p:sldId id="366" r:id="rId9"/>
    <p:sldId id="363" r:id="rId10"/>
    <p:sldId id="377" r:id="rId11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248B"/>
    <a:srgbClr val="FFCCCC"/>
    <a:srgbClr val="FFCCFF"/>
    <a:srgbClr val="FFFFFF"/>
    <a:srgbClr val="F9F6E4"/>
    <a:srgbClr val="080808"/>
    <a:srgbClr val="714370"/>
    <a:srgbClr val="F8F6E4"/>
    <a:srgbClr val="894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0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" d="25"/>
        <a:sy n="12" d="25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489E4F-760A-4CE7-A1E6-EA5ECFCF6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C99D1-4EE7-4690-BC4C-F5C45C7B01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09BE937-E4D6-48D8-93F3-D3388BB2B43B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E9BD5-7A2C-4008-9690-5B2A5B409C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64ACC-95B4-4385-9AA5-AC9C686699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69D5F85-F20E-4A1C-9057-9E7C6DB1C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45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2C9DBC8-A3AD-9040-A808-D69B4E0348A1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D7650BA-9255-914E-9988-A2F62E980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650BA-9255-914E-9988-A2F62E980B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7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FBAF8-0CAF-4EF3-A6FD-C54CBDF9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B9755-1453-41FB-8DC4-B4165D74F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09727-80F5-47D2-A723-47B13D61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2ACE8-60FB-421D-8476-BEBBE9BC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92E5-C826-41CA-B880-357CA14D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94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1D64-F3B1-4BFD-A4B4-A0080A901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B1B9F-4B1D-4D3A-AC9E-9B6FDC8E4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3BCB5-4CAE-4DB2-AC21-C7E9C1E6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130A-8620-4A3B-9E42-AC0690F7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03E0-A2C1-4E2A-861D-2A735239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47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558682-1DCE-4CB2-9B0B-54C344D04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52452-9FCB-489E-8AD2-6EDF78105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57954-41EF-4C3C-9503-2B78EAF1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81575-5C0C-4F68-B6C5-F5FD0B3E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948DB-19F1-4321-BC67-40099401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54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FBAF8-0CAF-4EF3-A6FD-C54CBDF9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B9755-1453-41FB-8DC4-B4165D74F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09727-80F5-47D2-A723-47B13D61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2ACE8-60FB-421D-8476-BEBBE9BC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92E5-C826-41CA-B880-357CA14D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79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035C-1EBF-49D8-B8EB-C85248AE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F0E11-D18C-4B7E-83C5-E47226EE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CAC41-4FED-4773-B413-79745129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2FB0-E286-4D05-8F0D-C9A0C759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EA2DC-7263-454A-B58E-E4B86BFC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302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5984-5D76-44E5-919B-7E844B6D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A400B-7A04-4146-8E04-AF5189776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4A9B-9CF2-4B18-ABA6-87BBF433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4282A-6983-4633-A929-69E03DF1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8C9B6-34C9-4BCE-B8C6-23ED891D5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0E0D-0FC8-4C8D-B139-F21A8F16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CF28-0449-4D42-A518-BEF084B4F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EB453-162E-4BDC-9311-EDAFAFB16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C2383-743F-46D1-9519-4E52F8E2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03C43-0C1A-429B-AF00-6708496D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551C0-3BA2-4868-ABEC-6D62ED9B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1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2A54-5643-4D66-9718-3C170297D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A9153-AF4E-4D62-8958-58EFA757B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0E7A1-D243-4CCB-B693-FE4EC11C0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2E529-2791-4929-820D-700679707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BA5EA-B57E-423E-893F-55D02D930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1E8DC-4CC8-498E-A447-36BAB49C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D346E4-B23D-4941-9362-3E1940C3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4E331-D182-4FAE-A7A5-C6B44C77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54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B54E-F701-4C7E-8205-DF61A92D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48FEA-76DC-4BE2-8669-85B07AD8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80DB4-0ED0-4BCD-98D4-41FE9259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48901-054E-45C6-8760-88A3AFF3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0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9121B-C73E-4C07-A1C5-E7C296DC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ADC1D-1A11-49C7-940B-FD3E755B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5B069-E950-4083-B6A4-E0D715B9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97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340FD-4FA6-4CFA-BE8E-56721212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07C3-5F34-444F-9345-28E161D4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CB367-A61E-45EF-95C6-381CCFB27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E1348-0F20-4656-99DF-464E7374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CD2CB-CC74-454A-BCF7-21E8600F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A435F-790C-4252-A310-D6923AC4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56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035C-1EBF-49D8-B8EB-C85248AE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F0E11-D18C-4B7E-83C5-E47226EE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CAC41-4FED-4773-B413-79745129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2FB0-E286-4D05-8F0D-C9A0C759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EA2DC-7263-454A-B58E-E4B86BFC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75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4430-2440-4B03-B999-0F66E875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31169-6982-44C0-9BF3-C65B0FAA5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0A695-839C-4F5F-9B4D-74B34971F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D4E7C-A1F1-4B27-B741-0D88669B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B767-3352-44D6-A8A3-DEB0D61F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B9573-A362-4E83-BF51-AC652A62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135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1D64-F3B1-4BFD-A4B4-A0080A901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B1B9F-4B1D-4D3A-AC9E-9B6FDC8E4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3BCB5-4CAE-4DB2-AC21-C7E9C1E6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130A-8620-4A3B-9E42-AC0690F7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03E0-A2C1-4E2A-861D-2A735239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29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558682-1DCE-4CB2-9B0B-54C344D04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52452-9FCB-489E-8AD2-6EDF78105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57954-41EF-4C3C-9503-2B78EAF1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81575-5C0C-4F68-B6C5-F5FD0B3E5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948DB-19F1-4321-BC67-40099401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12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5984-5D76-44E5-919B-7E844B6D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A400B-7A04-4146-8E04-AF5189776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4A9B-9CF2-4B18-ABA6-87BBF433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4282A-6983-4633-A929-69E03DF1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8C9B6-34C9-4BCE-B8C6-23ED891D5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41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0E0D-0FC8-4C8D-B139-F21A8F16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CF28-0449-4D42-A518-BEF084B4F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EB453-162E-4BDC-9311-EDAFAFB16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C2383-743F-46D1-9519-4E52F8E2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03C43-0C1A-429B-AF00-6708496D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551C0-3BA2-4868-ABEC-6D62ED9B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9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2A54-5643-4D66-9718-3C170297D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A9153-AF4E-4D62-8958-58EFA757B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0E7A1-D243-4CCB-B693-FE4EC11C0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2E529-2791-4929-820D-700679707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BA5EA-B57E-423E-893F-55D02D930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1E8DC-4CC8-498E-A447-36BAB49C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D346E4-B23D-4941-9362-3E1940C3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4E331-D182-4FAE-A7A5-C6B44C77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56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B54E-F701-4C7E-8205-DF61A92D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48FEA-76DC-4BE2-8669-85B07AD8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80DB4-0ED0-4BCD-98D4-41FE9259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48901-054E-45C6-8760-88A3AFF3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14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9121B-C73E-4C07-A1C5-E7C296DC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ADC1D-1A11-49C7-940B-FD3E755B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5B069-E950-4083-B6A4-E0D715B9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340FD-4FA6-4CFA-BE8E-56721212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07C3-5F34-444F-9345-28E161D4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CB367-A61E-45EF-95C6-381CCFB27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E1348-0F20-4656-99DF-464E7374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CD2CB-CC74-454A-BCF7-21E8600F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A435F-790C-4252-A310-D6923AC4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1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4430-2440-4B03-B999-0F66E875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31169-6982-44C0-9BF3-C65B0FAA5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0A695-839C-4F5F-9B4D-74B34971F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D4E7C-A1F1-4B27-B741-0D88669B3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802548-D26B-43BA-8471-E20007EADCC9}" type="datetimeFigureOut">
              <a:rPr lang="en-GB" smtClean="0"/>
              <a:t>30/06/2021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B767-3352-44D6-A8A3-DEB0D61F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B9573-A362-4E83-BF51-AC652A62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00119-0275-4F71-B6B2-6AB842F26D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5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6846-3CE4-435A-B1A7-B98CCF5C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1A142-26BB-40ED-89E5-43CD0663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B547F-8035-EE41-A0A0-B8462F732A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12192000" cy="43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B3C40-3C82-F348-9689-C889315E69DE}"/>
              </a:ext>
            </a:extLst>
          </p:cNvPr>
          <p:cNvSpPr txBox="1"/>
          <p:nvPr userDrawn="1"/>
        </p:nvSpPr>
        <p:spPr>
          <a:xfrm>
            <a:off x="654423" y="6494635"/>
            <a:ext cx="9081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Dementia Care Training Library © Pavilion Publishing and Media Ltd and its licensors 2021</a:t>
            </a:r>
          </a:p>
        </p:txBody>
      </p:sp>
    </p:spTree>
    <p:extLst>
      <p:ext uri="{BB962C8B-B14F-4D97-AF65-F5344CB8AC3E}">
        <p14:creationId xmlns:p14="http://schemas.microsoft.com/office/powerpoint/2010/main" val="418812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6846-3CE4-435A-B1A7-B98CCF5C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1A142-26BB-40ED-89E5-43CD06634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B547F-8035-EE41-A0A0-B8462F732A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6200"/>
            <a:ext cx="12192000" cy="43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B3C40-3C82-F348-9689-C889315E69DE}"/>
              </a:ext>
            </a:extLst>
          </p:cNvPr>
          <p:cNvSpPr txBox="1"/>
          <p:nvPr userDrawn="1"/>
        </p:nvSpPr>
        <p:spPr>
          <a:xfrm>
            <a:off x="654423" y="6494635"/>
            <a:ext cx="9081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Dementia Care Training Library © Pavilion Publishing and Media Ltd and its licensors 2021</a:t>
            </a:r>
          </a:p>
        </p:txBody>
      </p:sp>
    </p:spTree>
    <p:extLst>
      <p:ext uri="{BB962C8B-B14F-4D97-AF65-F5344CB8AC3E}">
        <p14:creationId xmlns:p14="http://schemas.microsoft.com/office/powerpoint/2010/main" val="218368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05A4BBB-F3B9-4347-9EDA-6EBC003955F1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28</a:t>
            </a:r>
          </a:p>
        </p:txBody>
      </p:sp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C5619F5-F912-674A-9FF1-57E99CBB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DA5D5C-A85E-AE40-9B2B-C5985E26EF76}"/>
              </a:ext>
            </a:extLst>
          </p:cNvPr>
          <p:cNvSpPr txBox="1">
            <a:spLocks/>
          </p:cNvSpPr>
          <p:nvPr/>
        </p:nvSpPr>
        <p:spPr>
          <a:xfrm>
            <a:off x="6779333" y="987227"/>
            <a:ext cx="5412667" cy="371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  <a:t>Session 4: </a:t>
            </a:r>
            <a:b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  <a:t>The assessment </a:t>
            </a:r>
            <a:b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  <a:t>and diagnosis </a:t>
            </a:r>
            <a:b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002060"/>
                </a:solidFill>
                <a:cs typeface="Arial" panose="020B0604020202020204" pitchFamily="34" charset="0"/>
              </a:rPr>
              <a:t>of dementia</a:t>
            </a:r>
            <a:endParaRPr lang="en-GB" sz="4800" dirty="0"/>
          </a:p>
        </p:txBody>
      </p:sp>
      <p:pic>
        <p:nvPicPr>
          <p:cNvPr id="8" name="Picture 7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07E4802A-4801-504D-A733-0D87E9CA19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C9C79C-6AF0-40D4-BBC5-7FC515DC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2" y="252000"/>
            <a:ext cx="12193200" cy="972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</a:rPr>
              <a:t>Contemplating dementia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A4347A-ED61-4388-B785-9DDB4658B134}"/>
              </a:ext>
            </a:extLst>
          </p:cNvPr>
          <p:cNvSpPr/>
          <p:nvPr/>
        </p:nvSpPr>
        <p:spPr>
          <a:xfrm>
            <a:off x="373929" y="2293310"/>
            <a:ext cx="1144414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400" b="1" dirty="0">
                <a:solidFill>
                  <a:srgbClr val="002060"/>
                </a:solidFill>
                <a:ea typeface="Times New Roman" panose="02020603050405020304" pitchFamily="18" charset="0"/>
              </a:rPr>
              <a:t>Imagine for a moment that you are experiencing </a:t>
            </a:r>
            <a:br>
              <a:rPr lang="en-GB" sz="3400" b="1" dirty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GB" sz="3400" b="1" dirty="0">
                <a:solidFill>
                  <a:srgbClr val="002060"/>
                </a:solidFill>
                <a:ea typeface="Times New Roman" panose="02020603050405020304" pitchFamily="18" charset="0"/>
              </a:rPr>
              <a:t>possible signs of dementia. </a:t>
            </a:r>
          </a:p>
          <a:p>
            <a:pPr algn="ctr"/>
            <a:endParaRPr lang="en-GB" sz="34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GB" sz="3400" b="1" dirty="0">
                <a:solidFill>
                  <a:srgbClr val="002060"/>
                </a:solidFill>
                <a:ea typeface="Times New Roman" panose="02020603050405020304" pitchFamily="18" charset="0"/>
              </a:rPr>
              <a:t>Please share, as a group, why you might seek </a:t>
            </a:r>
            <a:br>
              <a:rPr lang="en-GB" sz="3400" b="1" dirty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GB" sz="3400" b="1" dirty="0">
                <a:solidFill>
                  <a:srgbClr val="002060"/>
                </a:solidFill>
                <a:ea typeface="Times New Roman" panose="02020603050405020304" pitchFamily="18" charset="0"/>
              </a:rPr>
              <a:t>a diagnosis and why you might not.</a:t>
            </a:r>
            <a:endParaRPr lang="en-GB" sz="3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DB11A-6447-4808-9BCE-B4AAA1CEF33F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29</a:t>
            </a:r>
          </a:p>
        </p:txBody>
      </p:sp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60928693-9BC5-3E49-A7AC-20FA924E5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9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7BAD613-60CE-4E47-8440-AE8F0670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000"/>
            <a:ext cx="12192000" cy="97200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ea typeface="Calibri" panose="020F0502020204030204" pitchFamily="34" charset="0"/>
              </a:rPr>
              <a:t>Assessment for dementia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DEC9B-093B-4B0C-BA6D-C80AF6160581}"/>
              </a:ext>
            </a:extLst>
          </p:cNvPr>
          <p:cNvSpPr/>
          <p:nvPr/>
        </p:nvSpPr>
        <p:spPr>
          <a:xfrm>
            <a:off x="1002805" y="1682102"/>
            <a:ext cx="10186390" cy="411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There is no single test for dementia. A diagnosis is based on a combination of assessments and tests. These may be done by a GP or a specialist at a memory clinic or hospital and should include: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Taking a </a:t>
            </a:r>
            <a:r>
              <a:rPr lang="en-GB" sz="22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full history </a:t>
            </a:r>
            <a:r>
              <a:rPr lang="en-GB" sz="22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from the person and from someone who knows them well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Cognitive ability </a:t>
            </a:r>
            <a:r>
              <a:rPr lang="en-GB" sz="22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tests - </a:t>
            </a:r>
            <a:r>
              <a:rPr lang="en-GB" sz="2200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short- and long-term memory, concentration and attention span, language and communication skills, awareness of time and place (orientation)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Physical health </a:t>
            </a:r>
            <a:r>
              <a:rPr lang="en-GB" sz="22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Mental health </a:t>
            </a:r>
            <a:r>
              <a:rPr lang="en-GB" sz="22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Brain scan</a:t>
            </a:r>
            <a:r>
              <a:rPr lang="en-GB" sz="2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80145-9CB9-4EC4-B08D-E69513C70879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30</a:t>
            </a:r>
          </a:p>
        </p:txBody>
      </p:sp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5B621C8-5E97-DF41-9261-7E7422EA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6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E7D3C3-D45A-4B62-901F-321A961AAB75}"/>
              </a:ext>
            </a:extLst>
          </p:cNvPr>
          <p:cNvSpPr txBox="1">
            <a:spLocks/>
          </p:cNvSpPr>
          <p:nvPr/>
        </p:nvSpPr>
        <p:spPr>
          <a:xfrm>
            <a:off x="272894" y="240125"/>
            <a:ext cx="11646212" cy="972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4400" cap="none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en-GB" sz="4400" cap="non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Sharing a diagnosis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D91DE-D1AC-4B15-A957-76DA201DDBD4}"/>
              </a:ext>
            </a:extLst>
          </p:cNvPr>
          <p:cNvSpPr txBox="1"/>
          <p:nvPr/>
        </p:nvSpPr>
        <p:spPr>
          <a:xfrm>
            <a:off x="614639" y="2347579"/>
            <a:ext cx="4524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“The GP asked George some questions.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He then </a:t>
            </a:r>
            <a:r>
              <a:rPr lang="en-GB" sz="2000" i="1" dirty="0" err="1">
                <a:solidFill>
                  <a:srgbClr val="002060"/>
                </a:solidFill>
                <a:cs typeface="Arial" panose="020B0604020202020204" pitchFamily="34" charset="0"/>
              </a:rPr>
              <a:t>ummmd</a:t>
            </a:r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 and </a:t>
            </a:r>
            <a:r>
              <a:rPr lang="en-GB" sz="2000" i="1" dirty="0" err="1">
                <a:solidFill>
                  <a:srgbClr val="002060"/>
                </a:solidFill>
                <a:cs typeface="Arial" panose="020B0604020202020204" pitchFamily="34" charset="0"/>
              </a:rPr>
              <a:t>aahhd</a:t>
            </a:r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 and told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us he was going to refer us to a 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specialist. He started talking into a</a:t>
            </a:r>
          </a:p>
          <a:p>
            <a:r>
              <a:rPr lang="en-GB" sz="2000" i="1" dirty="0" err="1">
                <a:solidFill>
                  <a:srgbClr val="002060"/>
                </a:solidFill>
                <a:cs typeface="Arial" panose="020B0604020202020204" pitchFamily="34" charset="0"/>
              </a:rPr>
              <a:t>dictaphone</a:t>
            </a:r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. He said “I would like to 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refer this gentleman to you as I believe he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is in the early stages of dementia”. 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That’s how we were told… how we found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out George had dementia.”</a:t>
            </a:r>
          </a:p>
          <a:p>
            <a:pPr algn="r"/>
            <a:r>
              <a:rPr lang="en-GB" sz="2000" dirty="0">
                <a:solidFill>
                  <a:srgbClr val="002060"/>
                </a:solidFill>
                <a:cs typeface="Arial" panose="020B0604020202020204" pitchFamily="34" charset="0"/>
              </a:rPr>
              <a:t>Sally and George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64C8A-72D1-4BAF-8741-0E604FE40933}"/>
              </a:ext>
            </a:extLst>
          </p:cNvPr>
          <p:cNvSpPr txBox="1"/>
          <p:nvPr/>
        </p:nvSpPr>
        <p:spPr>
          <a:xfrm>
            <a:off x="5504836" y="1559194"/>
            <a:ext cx="6216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“The neurologist told me I had Alzheimer’s disease.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I asked him where he thought I would be in five years time.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He told me I’d be dead in five years.”</a:t>
            </a:r>
          </a:p>
          <a:p>
            <a:pPr algn="r"/>
            <a:r>
              <a:rPr lang="en-GB" sz="2000" dirty="0">
                <a:solidFill>
                  <a:srgbClr val="002060"/>
                </a:solidFill>
                <a:cs typeface="Arial" panose="020B0604020202020204" pitchFamily="34" charset="0"/>
              </a:rPr>
              <a:t>James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7E2BF-B374-41A2-A716-21F6C6C01F33}"/>
              </a:ext>
            </a:extLst>
          </p:cNvPr>
          <p:cNvSpPr txBox="1"/>
          <p:nvPr/>
        </p:nvSpPr>
        <p:spPr>
          <a:xfrm>
            <a:off x="5976882" y="3458372"/>
            <a:ext cx="54848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“The doctor could not have been more lovely.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He was so kind and sensitive when he told us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that mum had Lewy Body dementia.</a:t>
            </a:r>
          </a:p>
          <a:p>
            <a:r>
              <a:rPr lang="en-GB" sz="2000" i="1" dirty="0">
                <a:solidFill>
                  <a:srgbClr val="002060"/>
                </a:solidFill>
                <a:cs typeface="Arial" panose="020B0604020202020204" pitchFamily="34" charset="0"/>
              </a:rPr>
              <a:t>He gave us lots of time… we felt important to him.”</a:t>
            </a:r>
          </a:p>
          <a:p>
            <a:pPr algn="r"/>
            <a:r>
              <a:rPr lang="en-GB" sz="2000" dirty="0">
                <a:solidFill>
                  <a:srgbClr val="002060"/>
                </a:solidFill>
                <a:cs typeface="Arial" panose="020B0604020202020204" pitchFamily="34" charset="0"/>
              </a:rPr>
              <a:t>Ann and Jenny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76A74-9785-4713-AB7D-D80BDFA8011C}"/>
              </a:ext>
            </a:extLst>
          </p:cNvPr>
          <p:cNvSpPr txBox="1"/>
          <p:nvPr/>
        </p:nvSpPr>
        <p:spPr>
          <a:xfrm>
            <a:off x="11398173" y="147935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31</a:t>
            </a:r>
          </a:p>
        </p:txBody>
      </p:sp>
      <p:pic>
        <p:nvPicPr>
          <p:cNvPr id="10" name="Picture 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671DEC3-D520-0643-A669-13DD3916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7577E3-1020-4E8B-B883-00908C1FD25F}"/>
              </a:ext>
            </a:extLst>
          </p:cNvPr>
          <p:cNvSpPr txBox="1">
            <a:spLocks/>
          </p:cNvSpPr>
          <p:nvPr/>
        </p:nvSpPr>
        <p:spPr>
          <a:xfrm>
            <a:off x="1439078" y="252000"/>
            <a:ext cx="9144000" cy="972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4400" cap="non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  Post-diagnosis support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31CF0-1505-4A54-8393-7C0A9E3A7F79}"/>
              </a:ext>
            </a:extLst>
          </p:cNvPr>
          <p:cNvSpPr/>
          <p:nvPr/>
        </p:nvSpPr>
        <p:spPr>
          <a:xfrm>
            <a:off x="520945" y="2444115"/>
            <a:ext cx="11469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ea typeface="Times New Roman" panose="02020603050405020304" pitchFamily="18" charset="0"/>
              </a:rPr>
              <a:t>NICE quality standard for supporting people </a:t>
            </a:r>
            <a:br>
              <a:rPr lang="en-GB" sz="4000" b="1" dirty="0">
                <a:solidFill>
                  <a:srgbClr val="002060"/>
                </a:solidFill>
                <a:ea typeface="Times New Roman" panose="02020603050405020304" pitchFamily="18" charset="0"/>
              </a:rPr>
            </a:br>
            <a:r>
              <a:rPr lang="en-GB" sz="4000" b="1" dirty="0">
                <a:solidFill>
                  <a:srgbClr val="002060"/>
                </a:solidFill>
                <a:ea typeface="Times New Roman" panose="02020603050405020304" pitchFamily="18" charset="0"/>
              </a:rPr>
              <a:t>to live well with dementia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A24E8-40FF-4A68-9575-E1CBAA8DFC3C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32</a:t>
            </a:r>
          </a:p>
        </p:txBody>
      </p:sp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A29A35E-2A17-0041-8556-83ECE4B2B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wine glass&#10;&#10;Description automatically generated">
            <a:extLst>
              <a:ext uri="{FF2B5EF4-FFF2-40B4-BE49-F238E27FC236}">
                <a16:creationId xmlns:a16="http://schemas.microsoft.com/office/drawing/2014/main" id="{5A1F3034-A132-4697-BE0E-4AD9AF4D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23" y="2063923"/>
            <a:ext cx="4597400" cy="4216400"/>
          </a:xfrm>
          <a:prstGeom prst="rect">
            <a:avLst/>
          </a:prstGeom>
        </p:spPr>
      </p:pic>
      <p:pic>
        <p:nvPicPr>
          <p:cNvPr id="6" name="Picture 5" descr="A picture containing person, indoor, sitting, clothing&#10;&#10;Description automatically generated">
            <a:extLst>
              <a:ext uri="{FF2B5EF4-FFF2-40B4-BE49-F238E27FC236}">
                <a16:creationId xmlns:a16="http://schemas.microsoft.com/office/drawing/2014/main" id="{C8ECD24C-839E-4F80-A95F-062389958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140" y="2063923"/>
            <a:ext cx="4421079" cy="421640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B66728-4AEB-4131-BD50-8E22FF9BA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56124" y="252000"/>
            <a:ext cx="12191999" cy="133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Understanding the impact of dementia </a:t>
            </a:r>
            <a:br>
              <a:rPr lang="en-GB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en-GB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on a young person and their family</a:t>
            </a:r>
            <a:endParaRPr lang="en-GB" sz="4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0080A-0B1A-45FB-9999-E6605B89FCCE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33</a:t>
            </a:r>
          </a:p>
        </p:txBody>
      </p:sp>
      <p:pic>
        <p:nvPicPr>
          <p:cNvPr id="9" name="Picture 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DBF9262-92E8-174B-B804-EDF013690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68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0B74DBA-EB86-44BE-94E5-DE358F77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20" y="252000"/>
            <a:ext cx="11802359" cy="13320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000066"/>
                </a:solidFill>
                <a:cs typeface="Arial" panose="020B0604020202020204" pitchFamily="34" charset="0"/>
              </a:rPr>
              <a:t>The needs of people with dementia </a:t>
            </a:r>
            <a:br>
              <a:rPr lang="en-GB" b="1" dirty="0">
                <a:solidFill>
                  <a:srgbClr val="000066"/>
                </a:solidFill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0066"/>
                </a:solidFill>
                <a:cs typeface="Arial" panose="020B0604020202020204" pitchFamily="34" charset="0"/>
              </a:rPr>
              <a:t>from diverse communities</a:t>
            </a:r>
            <a:endParaRPr lang="en-GB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5348F-B62A-4763-B622-51DFE1DD55B3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34</a:t>
            </a:r>
          </a:p>
        </p:txBody>
      </p:sp>
      <p:pic>
        <p:nvPicPr>
          <p:cNvPr id="3" name="Picture 2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1F2690D0-AD6D-B24A-9D0D-5284ABB38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312" y="2215677"/>
            <a:ext cx="5629374" cy="3752916"/>
          </a:xfrm>
          <a:prstGeom prst="rect">
            <a:avLst/>
          </a:prstGeom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F454084-E473-1E44-A649-EEC6FAE9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8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8283F7-9016-4264-904D-A524315EF1CD}"/>
              </a:ext>
            </a:extLst>
          </p:cNvPr>
          <p:cNvSpPr/>
          <p:nvPr/>
        </p:nvSpPr>
        <p:spPr>
          <a:xfrm>
            <a:off x="386696" y="252000"/>
            <a:ext cx="111875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Working in a person centred way with an individual with a learning disability and dementia</a:t>
            </a:r>
            <a:endParaRPr lang="en-GB" sz="4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40EB8-78C4-4FE6-A352-29F55724A130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35</a:t>
            </a:r>
          </a:p>
        </p:txBody>
      </p:sp>
      <p:pic>
        <p:nvPicPr>
          <p:cNvPr id="3" name="Picture 2" descr="A picture containing grass, outdoor, person, tree&#10;&#10;Description automatically generated">
            <a:extLst>
              <a:ext uri="{FF2B5EF4-FFF2-40B4-BE49-F238E27FC236}">
                <a16:creationId xmlns:a16="http://schemas.microsoft.com/office/drawing/2014/main" id="{7B18DB73-BE21-B448-B6E1-6F1C6367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99" y="2196015"/>
            <a:ext cx="5726401" cy="3812899"/>
          </a:xfrm>
          <a:prstGeom prst="rect">
            <a:avLst/>
          </a:prstGeom>
        </p:spPr>
      </p:pic>
      <p:pic>
        <p:nvPicPr>
          <p:cNvPr id="6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451D503-FCE1-734C-88F8-F64399D9D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D1B742-2A6C-9F40-8DB4-4151E684968E}"/>
              </a:ext>
            </a:extLst>
          </p:cNvPr>
          <p:cNvSpPr txBox="1"/>
          <p:nvPr/>
        </p:nvSpPr>
        <p:spPr>
          <a:xfrm>
            <a:off x="11398173" y="9436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36</a:t>
            </a:r>
          </a:p>
        </p:txBody>
      </p:sp>
      <p:pic>
        <p:nvPicPr>
          <p:cNvPr id="9" name="Picture 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7125B7E-936B-A643-8520-B5429738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12" y="5589003"/>
            <a:ext cx="393726" cy="66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B5A2D-7F2C-4141-99A5-A28D1B0A12C5}"/>
              </a:ext>
            </a:extLst>
          </p:cNvPr>
          <p:cNvSpPr txBox="1"/>
          <p:nvPr/>
        </p:nvSpPr>
        <p:spPr>
          <a:xfrm>
            <a:off x="6870138" y="1181438"/>
            <a:ext cx="51627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002060"/>
                </a:solidFill>
                <a:latin typeface="+mj-lt"/>
              </a:rPr>
              <a:t>End of </a:t>
            </a:r>
            <a:br>
              <a:rPr lang="en-GB" sz="6600" b="1" dirty="0">
                <a:solidFill>
                  <a:srgbClr val="002060"/>
                </a:solidFill>
                <a:latin typeface="+mj-lt"/>
              </a:rPr>
            </a:br>
            <a:r>
              <a:rPr lang="en-GB" sz="6600" b="1" dirty="0">
                <a:solidFill>
                  <a:srgbClr val="002060"/>
                </a:solidFill>
                <a:latin typeface="+mj-lt"/>
              </a:rPr>
              <a:t>Session 4</a:t>
            </a:r>
          </a:p>
          <a:p>
            <a:pPr algn="ctr"/>
            <a:endParaRPr lang="en-GB" sz="4800" b="1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</a:rPr>
              <a:t>Thank you!</a:t>
            </a:r>
          </a:p>
        </p:txBody>
      </p:sp>
      <p:pic>
        <p:nvPicPr>
          <p:cNvPr id="6" name="Picture 5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72D4ADA7-5221-3346-B368-2841B4C29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7658"/>
          <a:stretch/>
        </p:blipFill>
        <p:spPr>
          <a:xfrm>
            <a:off x="0" y="-1"/>
            <a:ext cx="6779333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326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377</Words>
  <Application>Microsoft Macintosh PowerPoint</Application>
  <PresentationFormat>Widescreen</PresentationFormat>
  <Paragraphs>50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1_Office Theme</vt:lpstr>
      <vt:lpstr>2_Office Theme</vt:lpstr>
      <vt:lpstr>PowerPoint Presentation</vt:lpstr>
      <vt:lpstr>Contemplating dementia</vt:lpstr>
      <vt:lpstr>Assessment for dementia</vt:lpstr>
      <vt:lpstr>PowerPoint Presentation</vt:lpstr>
      <vt:lpstr>PowerPoint Presentation</vt:lpstr>
      <vt:lpstr>PowerPoint Presentation</vt:lpstr>
      <vt:lpstr>The needs of people with dementia  from diverse communities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Dementia:  The Lived Experience</dc:title>
  <dc:creator>Sarah Mould</dc:creator>
  <cp:lastModifiedBy>Phil Morash</cp:lastModifiedBy>
  <cp:revision>147</cp:revision>
  <dcterms:created xsi:type="dcterms:W3CDTF">2019-04-19T13:41:32Z</dcterms:created>
  <dcterms:modified xsi:type="dcterms:W3CDTF">2021-06-30T10:55:56Z</dcterms:modified>
</cp:coreProperties>
</file>