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11"/>
  </p:notesMasterIdLst>
  <p:handoutMasterIdLst>
    <p:handoutMasterId r:id="rId12"/>
  </p:handoutMasterIdLst>
  <p:sldIdLst>
    <p:sldId id="344" r:id="rId3"/>
    <p:sldId id="325" r:id="rId4"/>
    <p:sldId id="327" r:id="rId5"/>
    <p:sldId id="329" r:id="rId6"/>
    <p:sldId id="330" r:id="rId7"/>
    <p:sldId id="331" r:id="rId8"/>
    <p:sldId id="378" r:id="rId9"/>
    <p:sldId id="340" r:id="rId10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E9248B"/>
    <a:srgbClr val="FFCCCC"/>
    <a:srgbClr val="FFCCFF"/>
    <a:srgbClr val="FFFFFF"/>
    <a:srgbClr val="F9F6E4"/>
    <a:srgbClr val="080808"/>
    <a:srgbClr val="714370"/>
    <a:srgbClr val="F8F6E4"/>
    <a:srgbClr val="894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9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10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" d="25"/>
        <a:sy n="12" d="25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489E4F-760A-4CE7-A1E6-EA5ECFCF69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3C99D1-4EE7-4690-BC4C-F5C45C7B01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09BE937-E4D6-48D8-93F3-D3388BB2B43B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E9BD5-7A2C-4008-9690-5B2A5B409C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064ACC-95B4-4385-9AA5-AC9C686699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69D5F85-F20E-4A1C-9057-9E7C6DB1C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645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2C9DBC8-A3AD-9040-A808-D69B4E0348A1}" type="datetimeFigureOut">
              <a:rPr lang="en-US" smtClean="0"/>
              <a:t>6/30/21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D7650BA-9255-914E-9988-A2F62E980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7650BA-9255-914E-9988-A2F62E980BD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0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FBAF8-0CAF-4EF3-A6FD-C54CBDF9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BB9755-1453-41FB-8DC4-B4165D74F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09727-80F5-47D2-A723-47B13D61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02548-D26B-43BA-8471-E20007EADCC9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2ACE8-60FB-421D-8476-BEBBE9BC2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892E5-C826-41CA-B880-357CA14D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A00119-0275-4F71-B6B2-6AB842F26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94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D1D64-F3B1-4BFD-A4B4-A0080A901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DB1B9F-4B1D-4D3A-AC9E-9B6FDC8E4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3BCB5-4CAE-4DB2-AC21-C7E9C1E6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02548-D26B-43BA-8471-E20007EADCC9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D130A-8620-4A3B-9E42-AC0690F7B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703E0-A2C1-4E2A-861D-2A735239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A00119-0275-4F71-B6B2-6AB842F26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474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558682-1DCE-4CB2-9B0B-54C344D046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A52452-9FCB-489E-8AD2-6EDF78105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57954-41EF-4C3C-9503-2B78EAF1ED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02548-D26B-43BA-8471-E20007EADCC9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81575-5C0C-4F68-B6C5-F5FD0B3E5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948DB-19F1-4321-BC67-40099401F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A00119-0275-4F71-B6B2-6AB842F26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545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FBAF8-0CAF-4EF3-A6FD-C54CBDF9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BB9755-1453-41FB-8DC4-B4165D74F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09727-80F5-47D2-A723-47B13D61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02548-D26B-43BA-8471-E20007EADCC9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2ACE8-60FB-421D-8476-BEBBE9BC2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892E5-C826-41CA-B880-357CA14D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A00119-0275-4F71-B6B2-6AB842F26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792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8035C-1EBF-49D8-B8EB-C85248AE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F0E11-D18C-4B7E-83C5-E47226EE5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CAC41-4FED-4773-B413-79745129E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02548-D26B-43BA-8471-E20007EADCC9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A2FB0-E286-4D05-8F0D-C9A0C759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EA2DC-7263-454A-B58E-E4B86BFC9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A00119-0275-4F71-B6B2-6AB842F26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302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E5984-5D76-44E5-919B-7E844B6D4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A400B-7A04-4146-8E04-AF5189776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04A9B-9CF2-4B18-ABA6-87BBF433B5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02548-D26B-43BA-8471-E20007EADCC9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4282A-6983-4633-A929-69E03DF1F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8C9B6-34C9-4BCE-B8C6-23ED891D5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A00119-0275-4F71-B6B2-6AB842F26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355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30E0D-0FC8-4C8D-B139-F21A8F161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BCF28-0449-4D42-A518-BEF084B4F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EB453-162E-4BDC-9311-EDAFAFB16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C2383-743F-46D1-9519-4E52F8E2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02548-D26B-43BA-8471-E20007EADCC9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03C43-0C1A-429B-AF00-6708496D7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551C0-3BA2-4868-ABEC-6D62ED9BA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A00119-0275-4F71-B6B2-6AB842F26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113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92A54-5643-4D66-9718-3C170297D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A9153-AF4E-4D62-8958-58EFA757B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40E7A1-D243-4CCB-B693-FE4EC11C0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72E529-2791-4929-820D-700679707B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9BA5EA-B57E-423E-893F-55D02D930E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01E8DC-4CC8-498E-A447-36BAB49C6E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02548-D26B-43BA-8471-E20007EADCC9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D346E4-B23D-4941-9362-3E1940C35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24E331-D182-4FAE-A7A5-C6B44C777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A00119-0275-4F71-B6B2-6AB842F26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754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BB54E-F701-4C7E-8205-DF61A92D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648FEA-76DC-4BE2-8669-85B07AD8D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02548-D26B-43BA-8471-E20007EADCC9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80DB4-0ED0-4BCD-98D4-41FE9259F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48901-054E-45C6-8760-88A3AFF3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A00119-0275-4F71-B6B2-6AB842F26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302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D9121B-C73E-4C07-A1C5-E7C296DC89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02548-D26B-43BA-8471-E20007EADCC9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FADC1D-1A11-49C7-940B-FD3E755B4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5B069-E950-4083-B6A4-E0D715B93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A00119-0275-4F71-B6B2-6AB842F26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97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340FD-4FA6-4CFA-BE8E-56721212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007C3-5F34-444F-9345-28E161D45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6CB367-A61E-45EF-95C6-381CCFB27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E1348-0F20-4656-99DF-464E7374FB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02548-D26B-43BA-8471-E20007EADCC9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7CD2CB-CC74-454A-BCF7-21E8600F5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A435F-790C-4252-A310-D6923AC44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A00119-0275-4F71-B6B2-6AB842F26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56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8035C-1EBF-49D8-B8EB-C85248AE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F0E11-D18C-4B7E-83C5-E47226EE5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CAC41-4FED-4773-B413-79745129E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02548-D26B-43BA-8471-E20007EADCC9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A2FB0-E286-4D05-8F0D-C9A0C759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EA2DC-7263-454A-B58E-E4B86BFC9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A00119-0275-4F71-B6B2-6AB842F26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075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D4430-2440-4B03-B999-0F66E8754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731169-6982-44C0-9BF3-C65B0FAA5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80A695-839C-4F5F-9B4D-74B34971F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D4E7C-A1F1-4B27-B741-0D88669B37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02548-D26B-43BA-8471-E20007EADCC9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3B767-3352-44D6-A8A3-DEB0D61F4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B9573-A362-4E83-BF51-AC652A62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A00119-0275-4F71-B6B2-6AB842F26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135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D1D64-F3B1-4BFD-A4B4-A0080A901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DB1B9F-4B1D-4D3A-AC9E-9B6FDC8E4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3BCB5-4CAE-4DB2-AC21-C7E9C1E6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02548-D26B-43BA-8471-E20007EADCC9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D130A-8620-4A3B-9E42-AC0690F7B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703E0-A2C1-4E2A-861D-2A735239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A00119-0275-4F71-B6B2-6AB842F26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929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558682-1DCE-4CB2-9B0B-54C344D046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A52452-9FCB-489E-8AD2-6EDF78105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57954-41EF-4C3C-9503-2B78EAF1ED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02548-D26B-43BA-8471-E20007EADCC9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81575-5C0C-4F68-B6C5-F5FD0B3E5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948DB-19F1-4321-BC67-40099401F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A00119-0275-4F71-B6B2-6AB842F26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12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E5984-5D76-44E5-919B-7E844B6D4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A400B-7A04-4146-8E04-AF5189776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04A9B-9CF2-4B18-ABA6-87BBF433B5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02548-D26B-43BA-8471-E20007EADCC9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4282A-6983-4633-A929-69E03DF1F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8C9B6-34C9-4BCE-B8C6-23ED891D5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A00119-0275-4F71-B6B2-6AB842F26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414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30E0D-0FC8-4C8D-B139-F21A8F161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BCF28-0449-4D42-A518-BEF084B4F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EB453-162E-4BDC-9311-EDAFAFB16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C2383-743F-46D1-9519-4E52F8E2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02548-D26B-43BA-8471-E20007EADCC9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03C43-0C1A-429B-AF00-6708496D7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551C0-3BA2-4868-ABEC-6D62ED9BA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A00119-0275-4F71-B6B2-6AB842F26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69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92A54-5643-4D66-9718-3C170297D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A9153-AF4E-4D62-8958-58EFA757B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40E7A1-D243-4CCB-B693-FE4EC11C0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72E529-2791-4929-820D-700679707B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9BA5EA-B57E-423E-893F-55D02D930E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01E8DC-4CC8-498E-A447-36BAB49C6E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02548-D26B-43BA-8471-E20007EADCC9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D346E4-B23D-4941-9362-3E1940C35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24E331-D182-4FAE-A7A5-C6B44C777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A00119-0275-4F71-B6B2-6AB842F26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562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BB54E-F701-4C7E-8205-DF61A92D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648FEA-76DC-4BE2-8669-85B07AD8D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02548-D26B-43BA-8471-E20007EADCC9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80DB4-0ED0-4BCD-98D4-41FE9259F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48901-054E-45C6-8760-88A3AFF3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A00119-0275-4F71-B6B2-6AB842F26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14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D9121B-C73E-4C07-A1C5-E7C296DC89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02548-D26B-43BA-8471-E20007EADCC9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FADC1D-1A11-49C7-940B-FD3E755B4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5B069-E950-4083-B6A4-E0D715B93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A00119-0275-4F71-B6B2-6AB842F26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1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340FD-4FA6-4CFA-BE8E-56721212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007C3-5F34-444F-9345-28E161D45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6CB367-A61E-45EF-95C6-381CCFB27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E1348-0F20-4656-99DF-464E7374FB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02548-D26B-43BA-8471-E20007EADCC9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7CD2CB-CC74-454A-BCF7-21E8600F5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A435F-790C-4252-A310-D6923AC44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A00119-0275-4F71-B6B2-6AB842F26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21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D4430-2440-4B03-B999-0F66E8754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731169-6982-44C0-9BF3-C65B0FAA5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80A695-839C-4F5F-9B4D-74B34971F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D4E7C-A1F1-4B27-B741-0D88669B37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02548-D26B-43BA-8471-E20007EADCC9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3B767-3352-44D6-A8A3-DEB0D61F4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B9573-A362-4E83-BF51-AC652A62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A00119-0275-4F71-B6B2-6AB842F26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45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476846-3CE4-435A-B1A7-B98CCF5C9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1A142-26BB-40ED-89E5-43CD06634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5B547F-8035-EE41-A0A0-B8462F732AD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200"/>
            <a:ext cx="12192000" cy="431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5B3C40-3C82-F348-9689-C889315E69DE}"/>
              </a:ext>
            </a:extLst>
          </p:cNvPr>
          <p:cNvSpPr txBox="1"/>
          <p:nvPr userDrawn="1"/>
        </p:nvSpPr>
        <p:spPr>
          <a:xfrm>
            <a:off x="654423" y="6494635"/>
            <a:ext cx="9081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The Dementia Care Training Library © Pavilion Publishing and Media Ltd and its licensors 2021</a:t>
            </a:r>
          </a:p>
        </p:txBody>
      </p:sp>
    </p:spTree>
    <p:extLst>
      <p:ext uri="{BB962C8B-B14F-4D97-AF65-F5344CB8AC3E}">
        <p14:creationId xmlns:p14="http://schemas.microsoft.com/office/powerpoint/2010/main" val="418812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476846-3CE4-435A-B1A7-B98CCF5C9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1A142-26BB-40ED-89E5-43CD06634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5B547F-8035-EE41-A0A0-B8462F732AD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200"/>
            <a:ext cx="12192000" cy="431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5B3C40-3C82-F348-9689-C889315E69DE}"/>
              </a:ext>
            </a:extLst>
          </p:cNvPr>
          <p:cNvSpPr txBox="1"/>
          <p:nvPr userDrawn="1"/>
        </p:nvSpPr>
        <p:spPr>
          <a:xfrm>
            <a:off x="654423" y="6494635"/>
            <a:ext cx="9081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The Dementia Care Training Library © Pavilion Publishing and Media Ltd and its licensors 2021</a:t>
            </a:r>
          </a:p>
        </p:txBody>
      </p:sp>
    </p:spTree>
    <p:extLst>
      <p:ext uri="{BB962C8B-B14F-4D97-AF65-F5344CB8AC3E}">
        <p14:creationId xmlns:p14="http://schemas.microsoft.com/office/powerpoint/2010/main" val="218368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05A4BBB-F3B9-4347-9EDA-6EBC003955F1}"/>
              </a:ext>
            </a:extLst>
          </p:cNvPr>
          <p:cNvSpPr txBox="1"/>
          <p:nvPr/>
        </p:nvSpPr>
        <p:spPr>
          <a:xfrm>
            <a:off x="11398173" y="9436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37</a:t>
            </a:r>
          </a:p>
        </p:txBody>
      </p:sp>
      <p:pic>
        <p:nvPicPr>
          <p:cNvPr id="5" name="Picture 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12E135E9-A0C9-F049-93A7-FC85DE8DF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312" y="5589003"/>
            <a:ext cx="393726" cy="66288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784342D-E2BC-A549-9A56-D9ED2DAE92CD}"/>
              </a:ext>
            </a:extLst>
          </p:cNvPr>
          <p:cNvSpPr txBox="1">
            <a:spLocks/>
          </p:cNvSpPr>
          <p:nvPr/>
        </p:nvSpPr>
        <p:spPr>
          <a:xfrm>
            <a:off x="6779333" y="987227"/>
            <a:ext cx="5412667" cy="3714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rgbClr val="002060"/>
                </a:solidFill>
                <a:cs typeface="Arial" panose="020B0604020202020204" pitchFamily="34" charset="0"/>
              </a:rPr>
              <a:t>Session 5: </a:t>
            </a:r>
            <a:br>
              <a:rPr lang="en-GB" sz="4800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GB" sz="4800" b="1" dirty="0">
                <a:solidFill>
                  <a:srgbClr val="002060"/>
                </a:solidFill>
                <a:cs typeface="Arial" panose="020B0604020202020204" pitchFamily="34" charset="0"/>
              </a:rPr>
              <a:t>Dementia risk reduction and prevention</a:t>
            </a:r>
            <a:endParaRPr lang="en-GB" sz="4800" dirty="0"/>
          </a:p>
        </p:txBody>
      </p:sp>
      <p:pic>
        <p:nvPicPr>
          <p:cNvPr id="8" name="Picture 7" descr="A close-up of a person's hands&#10;&#10;Description automatically generated with low confidence">
            <a:extLst>
              <a:ext uri="{FF2B5EF4-FFF2-40B4-BE49-F238E27FC236}">
                <a16:creationId xmlns:a16="http://schemas.microsoft.com/office/drawing/2014/main" id="{69573516-B747-4244-8C7B-8AC392ED90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" b="7658"/>
          <a:stretch/>
        </p:blipFill>
        <p:spPr>
          <a:xfrm>
            <a:off x="0" y="-1"/>
            <a:ext cx="6779333" cy="64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6A25DA0B-ED7D-4A23-94F0-F0AFC2A7F5F8}"/>
              </a:ext>
            </a:extLst>
          </p:cNvPr>
          <p:cNvSpPr txBox="1"/>
          <p:nvPr/>
        </p:nvSpPr>
        <p:spPr>
          <a:xfrm>
            <a:off x="11398173" y="9436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38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7C559B-0B38-4458-86A2-6D3CD26D1EE3}"/>
              </a:ext>
            </a:extLst>
          </p:cNvPr>
          <p:cNvSpPr/>
          <p:nvPr/>
        </p:nvSpPr>
        <p:spPr>
          <a:xfrm>
            <a:off x="420848" y="1172353"/>
            <a:ext cx="113503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Risk </a:t>
            </a:r>
            <a:r>
              <a:rPr lang="en-US" sz="8800" b="1" dirty="0">
                <a:solidFill>
                  <a:srgbClr val="002060"/>
                </a:solidFill>
                <a:latin typeface="Calibri Light" panose="020F0302020204030204"/>
                <a:cs typeface="Arial" panose="020B0604020202020204" pitchFamily="34" charset="0"/>
              </a:rPr>
              <a:t>f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actors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associated with dementia</a:t>
            </a:r>
            <a:endParaRPr kumimoji="0" lang="en-GB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2EA01800-4E6A-ED43-9284-1EBB7E171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312" y="5589003"/>
            <a:ext cx="393726" cy="66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6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6A25DA0B-ED7D-4A23-94F0-F0AFC2A7F5F8}"/>
              </a:ext>
            </a:extLst>
          </p:cNvPr>
          <p:cNvSpPr txBox="1"/>
          <p:nvPr/>
        </p:nvSpPr>
        <p:spPr>
          <a:xfrm>
            <a:off x="11398173" y="9436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39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6147" y="252000"/>
            <a:ext cx="11959705" cy="133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Communicating messages </a:t>
            </a: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</a:b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about healthy living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Picture 6" descr="A plate of food on a table&#10;&#10;Description automatically generated">
            <a:extLst>
              <a:ext uri="{FF2B5EF4-FFF2-40B4-BE49-F238E27FC236}">
                <a16:creationId xmlns:a16="http://schemas.microsoft.com/office/drawing/2014/main" id="{69B992BB-0AB9-427F-8B89-445E8A9D9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1938" y="2595336"/>
            <a:ext cx="4163728" cy="312279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D84A40-21EB-46D3-84EE-82FAE13A0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675" y="2074869"/>
            <a:ext cx="4179881" cy="416372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6" name="Picture 5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4A52DCD9-A884-3A43-B548-E2AA9EA343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312" y="5589003"/>
            <a:ext cx="393726" cy="66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6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4183" y="252000"/>
            <a:ext cx="11858657" cy="1332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ea typeface="Calibri" panose="020F0502020204030204" pitchFamily="34" charset="0"/>
              </a:rPr>
              <a:t>Supporting people to live well </a:t>
            </a:r>
            <a:br>
              <a:rPr lang="en-GB" b="1" dirty="0">
                <a:solidFill>
                  <a:srgbClr val="002060"/>
                </a:solidFill>
                <a:ea typeface="Calibri" panose="020F0502020204030204" pitchFamily="34" charset="0"/>
              </a:rPr>
            </a:br>
            <a:r>
              <a:rPr lang="en-GB" b="1" dirty="0">
                <a:solidFill>
                  <a:srgbClr val="002060"/>
                </a:solidFill>
                <a:ea typeface="Calibri" panose="020F0502020204030204" pitchFamily="34" charset="0"/>
              </a:rPr>
              <a:t>with dementia</a:t>
            </a:r>
            <a:endParaRPr lang="en-US" b="1" kern="1200" dirty="0">
              <a:solidFill>
                <a:srgbClr val="714370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25DA0B-ED7D-4A23-94F0-F0AFC2A7F5F8}"/>
              </a:ext>
            </a:extLst>
          </p:cNvPr>
          <p:cNvSpPr txBox="1"/>
          <p:nvPr/>
        </p:nvSpPr>
        <p:spPr>
          <a:xfrm>
            <a:off x="11398173" y="9436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40</a:t>
            </a:r>
          </a:p>
        </p:txBody>
      </p:sp>
      <p:sp>
        <p:nvSpPr>
          <p:cNvPr id="3" name="Rectangle 2"/>
          <p:cNvSpPr/>
          <p:nvPr/>
        </p:nvSpPr>
        <p:spPr>
          <a:xfrm>
            <a:off x="351691" y="1942743"/>
            <a:ext cx="11563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98C9E52-4C8C-4430-A7A5-5F1E89C64B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563925"/>
              </p:ext>
            </p:extLst>
          </p:nvPr>
        </p:nvGraphicFramePr>
        <p:xfrm>
          <a:off x="3154140" y="1867491"/>
          <a:ext cx="5883720" cy="4408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" name="Bitmap Image" r:id="rId3" imgW="5714286" imgH="4285714" progId="Paint.Picture">
                  <p:embed/>
                </p:oleObj>
              </mc:Choice>
              <mc:Fallback>
                <p:oleObj name="Bitmap Image" r:id="rId3" imgW="5714286" imgH="4285714" progId="Paint.Picture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98C9E52-4C8C-4430-A7A5-5F1E89C64B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140" y="1867491"/>
                        <a:ext cx="5883720" cy="440832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83603E6-4823-014E-873C-3341CF8A80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312" y="5589003"/>
            <a:ext cx="393726" cy="66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7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6A25DA0B-ED7D-4A23-94F0-F0AFC2A7F5F8}"/>
              </a:ext>
            </a:extLst>
          </p:cNvPr>
          <p:cNvSpPr txBox="1"/>
          <p:nvPr/>
        </p:nvSpPr>
        <p:spPr>
          <a:xfrm>
            <a:off x="11398173" y="9436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41</a:t>
            </a:r>
          </a:p>
        </p:txBody>
      </p:sp>
      <p:pic>
        <p:nvPicPr>
          <p:cNvPr id="4" name="Picture 3" descr="A picture containing text, indoor, stack&#10;&#10;Description automatically generated">
            <a:extLst>
              <a:ext uri="{FF2B5EF4-FFF2-40B4-BE49-F238E27FC236}">
                <a16:creationId xmlns:a16="http://schemas.microsoft.com/office/drawing/2014/main" id="{30863E30-AFE3-454E-9EA1-6D5026F57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860" y="2146753"/>
            <a:ext cx="6514279" cy="3891604"/>
          </a:xfrm>
          <a:prstGeom prst="rect">
            <a:avLst/>
          </a:prstGeom>
        </p:spPr>
      </p:pic>
      <p:pic>
        <p:nvPicPr>
          <p:cNvPr id="6" name="Picture 5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949B4567-D9FC-1446-8D0E-82A5ED160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312" y="5589003"/>
            <a:ext cx="393726" cy="66288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154C9DD-87FE-0141-B68B-B292D3DE3AEC}"/>
              </a:ext>
            </a:extLst>
          </p:cNvPr>
          <p:cNvSpPr txBox="1">
            <a:spLocks/>
          </p:cNvSpPr>
          <p:nvPr/>
        </p:nvSpPr>
        <p:spPr>
          <a:xfrm>
            <a:off x="204183" y="252000"/>
            <a:ext cx="11858657" cy="13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002060"/>
                </a:solidFill>
                <a:ea typeface="Calibri" panose="020F0502020204030204" pitchFamily="34" charset="0"/>
              </a:rPr>
              <a:t>Challenging myths and stereotypes </a:t>
            </a:r>
            <a:br>
              <a:rPr lang="en-GB" b="1" dirty="0">
                <a:solidFill>
                  <a:srgbClr val="002060"/>
                </a:solidFill>
                <a:ea typeface="Calibri" panose="020F0502020204030204" pitchFamily="34" charset="0"/>
              </a:rPr>
            </a:br>
            <a:r>
              <a:rPr lang="en-GB" b="1" dirty="0">
                <a:solidFill>
                  <a:srgbClr val="002060"/>
                </a:solidFill>
                <a:ea typeface="Calibri" panose="020F0502020204030204" pitchFamily="34" charset="0"/>
              </a:rPr>
              <a:t>about dementia</a:t>
            </a:r>
            <a:endParaRPr lang="en-US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07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6A25DA0B-ED7D-4A23-94F0-F0AFC2A7F5F8}"/>
              </a:ext>
            </a:extLst>
          </p:cNvPr>
          <p:cNvSpPr txBox="1"/>
          <p:nvPr/>
        </p:nvSpPr>
        <p:spPr>
          <a:xfrm>
            <a:off x="11398173" y="9436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42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E39D8E-DE8E-4BD3-BD02-B2DA543126E2}"/>
              </a:ext>
            </a:extLst>
          </p:cNvPr>
          <p:cNvSpPr/>
          <p:nvPr/>
        </p:nvSpPr>
        <p:spPr>
          <a:xfrm>
            <a:off x="2527180" y="1373264"/>
            <a:ext cx="713763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i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“People with dementia don’t </a:t>
            </a:r>
            <a:br>
              <a:rPr lang="en-GB" sz="4800" b="1" i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</a:br>
            <a:r>
              <a:rPr lang="en-GB" sz="4800" b="1" i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just want to be kept alive… </a:t>
            </a:r>
            <a:br>
              <a:rPr lang="en-GB" sz="4800" b="1" i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</a:br>
            <a:r>
              <a:rPr lang="en-GB" sz="4800" b="1" i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they want to live.”</a:t>
            </a:r>
          </a:p>
          <a:p>
            <a:endParaRPr lang="en-GB" sz="48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algn="r"/>
            <a:r>
              <a:rPr lang="en-GB" sz="40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Ella Fuller (1929–2013)</a:t>
            </a:r>
          </a:p>
        </p:txBody>
      </p:sp>
      <p:pic>
        <p:nvPicPr>
          <p:cNvPr id="4" name="Picture 3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0E06FE83-F191-CE42-92F2-1B4836AC5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312" y="5589003"/>
            <a:ext cx="393726" cy="66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7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004AA9-994E-EA49-94F3-5824214A4A47}"/>
              </a:ext>
            </a:extLst>
          </p:cNvPr>
          <p:cNvSpPr txBox="1"/>
          <p:nvPr/>
        </p:nvSpPr>
        <p:spPr>
          <a:xfrm>
            <a:off x="11398173" y="9436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43</a:t>
            </a:r>
          </a:p>
        </p:txBody>
      </p:sp>
      <p:pic>
        <p:nvPicPr>
          <p:cNvPr id="4" name="Picture 3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24A49231-46A8-414B-9A12-0A95DDF8D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312" y="5589003"/>
            <a:ext cx="393726" cy="6628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008046-C46C-4A48-98C5-63D629B3F4F0}"/>
              </a:ext>
            </a:extLst>
          </p:cNvPr>
          <p:cNvSpPr txBox="1"/>
          <p:nvPr/>
        </p:nvSpPr>
        <p:spPr>
          <a:xfrm>
            <a:off x="6870138" y="1181438"/>
            <a:ext cx="51627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rgbClr val="002060"/>
                </a:solidFill>
                <a:latin typeface="+mj-lt"/>
              </a:rPr>
              <a:t>End of </a:t>
            </a:r>
            <a:br>
              <a:rPr lang="en-GB" sz="6600" b="1" dirty="0">
                <a:solidFill>
                  <a:srgbClr val="002060"/>
                </a:solidFill>
                <a:latin typeface="+mj-lt"/>
              </a:rPr>
            </a:br>
            <a:r>
              <a:rPr lang="en-GB" sz="6600" b="1" dirty="0">
                <a:solidFill>
                  <a:srgbClr val="002060"/>
                </a:solidFill>
                <a:latin typeface="+mj-lt"/>
              </a:rPr>
              <a:t>Session 5</a:t>
            </a:r>
          </a:p>
          <a:p>
            <a:pPr algn="ctr"/>
            <a:endParaRPr lang="en-GB" sz="4800" b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n-GB" sz="4400" b="1" dirty="0">
                <a:solidFill>
                  <a:srgbClr val="002060"/>
                </a:solidFill>
                <a:latin typeface="+mj-lt"/>
              </a:rPr>
              <a:t>Thank you!</a:t>
            </a:r>
          </a:p>
        </p:txBody>
      </p:sp>
      <p:pic>
        <p:nvPicPr>
          <p:cNvPr id="6" name="Picture 5" descr="A close-up of a person's hands&#10;&#10;Description automatically generated with low confidence">
            <a:extLst>
              <a:ext uri="{FF2B5EF4-FFF2-40B4-BE49-F238E27FC236}">
                <a16:creationId xmlns:a16="http://schemas.microsoft.com/office/drawing/2014/main" id="{369A7214-B9C6-7D42-B71F-C9EB96C639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" b="7658"/>
          <a:stretch/>
        </p:blipFill>
        <p:spPr>
          <a:xfrm>
            <a:off x="0" y="-1"/>
            <a:ext cx="6779333" cy="64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60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6A25DA0B-ED7D-4A23-94F0-F0AFC2A7F5F8}"/>
              </a:ext>
            </a:extLst>
          </p:cNvPr>
          <p:cNvSpPr txBox="1"/>
          <p:nvPr/>
        </p:nvSpPr>
        <p:spPr>
          <a:xfrm>
            <a:off x="11398173" y="9436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44</a:t>
            </a:r>
          </a:p>
        </p:txBody>
      </p:sp>
      <p:pic>
        <p:nvPicPr>
          <p:cNvPr id="4" name="Picture 3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7410E4A7-97D7-BA41-9C81-9BA1EB820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312" y="5589003"/>
            <a:ext cx="393726" cy="662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2CF4FE-4993-CC4B-A97D-F366ECDD8D75}"/>
              </a:ext>
            </a:extLst>
          </p:cNvPr>
          <p:cNvSpPr txBox="1"/>
          <p:nvPr/>
        </p:nvSpPr>
        <p:spPr>
          <a:xfrm>
            <a:off x="6870138" y="1839445"/>
            <a:ext cx="51627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rgbClr val="002060"/>
                </a:solidFill>
              </a:rPr>
              <a:t>End of </a:t>
            </a:r>
          </a:p>
          <a:p>
            <a:pPr algn="ctr"/>
            <a:r>
              <a:rPr lang="en-GB" sz="6600" b="1" dirty="0">
                <a:solidFill>
                  <a:srgbClr val="002060"/>
                </a:solidFill>
              </a:rPr>
              <a:t>Module 1</a:t>
            </a:r>
          </a:p>
        </p:txBody>
      </p:sp>
      <p:pic>
        <p:nvPicPr>
          <p:cNvPr id="7" name="Picture 6" descr="A close-up of a person's hands&#10;&#10;Description automatically generated with low confidence">
            <a:extLst>
              <a:ext uri="{FF2B5EF4-FFF2-40B4-BE49-F238E27FC236}">
                <a16:creationId xmlns:a16="http://schemas.microsoft.com/office/drawing/2014/main" id="{095EF3D5-4E52-9C41-B60E-A744C98224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" b="7658"/>
          <a:stretch/>
        </p:blipFill>
        <p:spPr>
          <a:xfrm>
            <a:off x="0" y="-1"/>
            <a:ext cx="6779333" cy="64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7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88</Words>
  <Application>Microsoft Macintosh PowerPoint</Application>
  <PresentationFormat>Widescreen</PresentationFormat>
  <Paragraphs>23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1_Office Theme</vt:lpstr>
      <vt:lpstr>2_Office Theme</vt:lpstr>
      <vt:lpstr>Bitmap Image</vt:lpstr>
      <vt:lpstr>PowerPoint Presentation</vt:lpstr>
      <vt:lpstr>PowerPoint Presentation</vt:lpstr>
      <vt:lpstr>PowerPoint Presentation</vt:lpstr>
      <vt:lpstr>Supporting people to live well  with dementia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Dementia:  The Lived Experience</dc:title>
  <dc:creator>Sarah Mould</dc:creator>
  <cp:lastModifiedBy>Phil Morash</cp:lastModifiedBy>
  <cp:revision>147</cp:revision>
  <dcterms:created xsi:type="dcterms:W3CDTF">2019-04-19T13:41:32Z</dcterms:created>
  <dcterms:modified xsi:type="dcterms:W3CDTF">2021-06-30T10:55:21Z</dcterms:modified>
</cp:coreProperties>
</file>