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6" r:id="rId1"/>
  </p:sldMasterIdLst>
  <p:notesMasterIdLst>
    <p:notesMasterId r:id="rId26"/>
  </p:notesMasterIdLst>
  <p:handoutMasterIdLst>
    <p:handoutMasterId r:id="rId27"/>
  </p:handoutMasterIdLst>
  <p:sldIdLst>
    <p:sldId id="565" r:id="rId2"/>
    <p:sldId id="566" r:id="rId3"/>
    <p:sldId id="258" r:id="rId4"/>
    <p:sldId id="321" r:id="rId5"/>
    <p:sldId id="564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322" r:id="rId14"/>
    <p:sldId id="327" r:id="rId15"/>
    <p:sldId id="300" r:id="rId16"/>
    <p:sldId id="328" r:id="rId17"/>
    <p:sldId id="560" r:id="rId18"/>
    <p:sldId id="329" r:id="rId19"/>
    <p:sldId id="562" r:id="rId20"/>
    <p:sldId id="330" r:id="rId21"/>
    <p:sldId id="563" r:id="rId22"/>
    <p:sldId id="301" r:id="rId23"/>
    <p:sldId id="302" r:id="rId24"/>
    <p:sldId id="267" r:id="rId25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4370"/>
    <a:srgbClr val="9B5D9A"/>
    <a:srgbClr val="725B72"/>
    <a:srgbClr val="FF0066"/>
    <a:srgbClr val="00B0F0"/>
    <a:srgbClr val="F8F8F8"/>
    <a:srgbClr val="008EEE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93933" autoAdjust="0"/>
  </p:normalViewPr>
  <p:slideViewPr>
    <p:cSldViewPr snapToGrid="0" snapToObjects="1">
      <p:cViewPr varScale="1">
        <p:scale>
          <a:sx n="147" d="100"/>
          <a:sy n="147" d="100"/>
        </p:scale>
        <p:origin x="9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61" d="1000"/>
        <a:sy n="561" d="10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942372773203464E-2"/>
          <c:y val="4.9179127491167471E-2"/>
          <c:w val="0.97105762722679656"/>
          <c:h val="0.9508208725088325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B5D9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525-47A0-BB35-F9CA5F769CD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525-47A0-BB35-F9CA5F769CDD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525-47A0-BB35-F9CA5F769CD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525-47A0-BB35-F9CA5F769CDD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3"/>
                <c:pt idx="0">
                  <c:v>Non-Verbal Speech</c:v>
                </c:pt>
                <c:pt idx="1">
                  <c:v>Verbal Speech</c:v>
                </c:pt>
                <c:pt idx="2">
                  <c:v>Body Language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38</c:v>
                </c:pt>
                <c:pt idx="1">
                  <c:v>7</c:v>
                </c:pt>
                <c:pt idx="2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3A-4138-AF30-94F45AFB528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B4FAAC-8D04-4E61-9F0A-9CF1FB9F7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DBF1C-304C-453C-8D6C-7D4AA688D7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F7A5245-1391-446A-9381-129815BDCCC3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0A33F-3BA1-40A6-AE3B-1FAD45C2C7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BA6C9-7780-4A70-B3F7-2F41193D0C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4C7551E-F02D-4931-B7E5-E852B9322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358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2C9DBC8-A3AD-9040-A808-D69B4E0348A1}" type="datetimeFigureOut">
              <a:rPr lang="en-US" smtClean="0"/>
              <a:t>6/29/21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D7650BA-9255-914E-9988-A2F62E980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650BA-9255-914E-9988-A2F62E980B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56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650BA-9255-914E-9988-A2F62E980B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56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650BA-9255-914E-9988-A2F62E980B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46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>
            <a:extLst>
              <a:ext uri="{FF2B5EF4-FFF2-40B4-BE49-F238E27FC236}">
                <a16:creationId xmlns:a16="http://schemas.microsoft.com/office/drawing/2014/main" id="{0B5716D9-C5FF-4A2B-8CCA-E73AAD1EC92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/>
              <a:t>DTC 2011</a:t>
            </a: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B832CC11-2B3E-4D3E-836B-3CCD816BD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05677A-870D-4975-9A73-D4C4300C6722}" type="slidenum">
              <a:rPr lang="en-GB" altLang="en-US" sz="1300" smtClean="0"/>
              <a:pPr>
                <a:spcBef>
                  <a:spcPct val="0"/>
                </a:spcBef>
              </a:pPr>
              <a:t>17</a:t>
            </a:fld>
            <a:endParaRPr lang="en-GB" altLang="en-US" sz="1300"/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25F395B0-BD8B-42C9-8093-919FE0C18B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0363" y="546100"/>
            <a:ext cx="6237287" cy="35099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633BF897-8ADC-4097-AA07-04D7878B3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073525"/>
            <a:ext cx="5256213" cy="5749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These needs are experienced by us all. Seeking to meet them, or not having them met can help to explain the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of a person with dementia.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Attachment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Inclusion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Occupation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Identity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Comfort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Sexual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Cultural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Spiritual needs:</a:t>
            </a:r>
            <a:endParaRPr lang="en-US" altLang="en-US" b="1" i="1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i="1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>
            <a:extLst>
              <a:ext uri="{FF2B5EF4-FFF2-40B4-BE49-F238E27FC236}">
                <a16:creationId xmlns:a16="http://schemas.microsoft.com/office/drawing/2014/main" id="{0B5716D9-C5FF-4A2B-8CCA-E73AAD1EC92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/>
              <a:t>DTC 2011</a:t>
            </a: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B832CC11-2B3E-4D3E-836B-3CCD816BD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05677A-870D-4975-9A73-D4C4300C6722}" type="slidenum">
              <a:rPr lang="en-GB" altLang="en-US" sz="1300" smtClean="0"/>
              <a:pPr>
                <a:spcBef>
                  <a:spcPct val="0"/>
                </a:spcBef>
              </a:pPr>
              <a:t>19</a:t>
            </a:fld>
            <a:endParaRPr lang="en-GB" altLang="en-US" sz="1300"/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25F395B0-BD8B-42C9-8093-919FE0C18B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0363" y="546100"/>
            <a:ext cx="6237287" cy="35099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633BF897-8ADC-4097-AA07-04D7878B3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073525"/>
            <a:ext cx="5256213" cy="5749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These needs are experienced by us all. Seeking to meet them, or not having them met can help to explain the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of a person with dementia.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Attachment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Inclusion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Occupation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Identity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Comfort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Sexual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Cultural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Spiritual needs:</a:t>
            </a:r>
            <a:endParaRPr lang="en-US" altLang="en-US" b="1" i="1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i="1" dirty="0"/>
          </a:p>
        </p:txBody>
      </p:sp>
    </p:spTree>
    <p:extLst>
      <p:ext uri="{BB962C8B-B14F-4D97-AF65-F5344CB8AC3E}">
        <p14:creationId xmlns:p14="http://schemas.microsoft.com/office/powerpoint/2010/main" val="359257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>
            <a:extLst>
              <a:ext uri="{FF2B5EF4-FFF2-40B4-BE49-F238E27FC236}">
                <a16:creationId xmlns:a16="http://schemas.microsoft.com/office/drawing/2014/main" id="{0B5716D9-C5FF-4A2B-8CCA-E73AAD1EC92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/>
              <a:t>DTC 2011</a:t>
            </a: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B832CC11-2B3E-4D3E-836B-3CCD816BD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05677A-870D-4975-9A73-D4C4300C6722}" type="slidenum">
              <a:rPr lang="en-GB" altLang="en-US" sz="1300" smtClean="0"/>
              <a:pPr>
                <a:spcBef>
                  <a:spcPct val="0"/>
                </a:spcBef>
              </a:pPr>
              <a:t>21</a:t>
            </a:fld>
            <a:endParaRPr lang="en-GB" altLang="en-US" sz="1300"/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25F395B0-BD8B-42C9-8093-919FE0C18B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0363" y="546100"/>
            <a:ext cx="6237287" cy="35099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633BF897-8ADC-4097-AA07-04D7878B3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073525"/>
            <a:ext cx="5256213" cy="5749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These needs are experienced by us all. Seeking to meet them, or not having them met can help to explain the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of a person with dementia.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Attachment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Inclusion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Occupation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Identity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Comfort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Sexual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Cultural needs: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Spiritual needs:</a:t>
            </a:r>
            <a:endParaRPr lang="en-US" altLang="en-US" b="1" i="1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i="1" dirty="0"/>
          </a:p>
        </p:txBody>
      </p:sp>
    </p:spTree>
    <p:extLst>
      <p:ext uri="{BB962C8B-B14F-4D97-AF65-F5344CB8AC3E}">
        <p14:creationId xmlns:p14="http://schemas.microsoft.com/office/powerpoint/2010/main" val="298774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BE360-FC13-4B18-A54C-7A2153296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E99E0-9AD8-47BF-B10F-77CD63E92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7B5EA-55A8-4042-A568-9792B423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A94C5-45B9-40F0-944F-59C385ED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C2543-79BE-4C65-B558-C9336943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287F1-FD5F-4616-B885-A20619914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70C48-F70D-400C-895E-38F32725C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4F782-5432-4403-9D4B-95782C4C2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AD8AE-E9CC-41AB-8AE8-98ED61CC2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2B31F-3004-4989-AD32-2FEFE138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06ED2A-AAED-4D7F-9803-509A0B3C0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6D82D9-95C3-4314-A164-FDCDD39635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FDDBF-F3D2-43EA-B9B2-8BFF51F2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A664E-5E4D-4BF4-858A-FE70DD37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10508-02D8-4EF8-9DAE-2588FA32D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6FE48-A2F2-426E-8F16-0DD16A4FD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3C3A6-03B3-47FD-A4B9-F98C3472F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FAE24-D5E2-4B44-B662-1E606E35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E64B3-FDDE-44ED-A47F-DF60484F2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2A549-AE87-40FF-AAEC-3B52C5E10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E8793-2DFF-4E4B-A912-53D6BC26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82201-7748-4A26-8CC7-532A19BC4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59FCB-2AAC-4C1E-92F8-C56E2A666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02867-CCA8-4ED2-9517-2DC8CCC4A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ED845-90C4-4571-8C07-08EEF2E5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A815-7614-4A42-A7A4-C7DE770BD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0BF14-10B0-4058-A9CC-42FFBD339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605CF-9EF5-4C3F-98C9-9050638CD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D2197-F1F2-4E8E-9255-E5BA5839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805B6-7B66-4D4C-94E9-7FC07449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17CBF-5DD1-40F0-AC7B-7B1572B92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8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5E06A-B0AA-4E71-B20D-DB2AC005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4EBF6-BB8E-4E0F-9D07-D14AF7672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34F39-44E9-4026-9602-2764CC6C3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908825-34C6-4FB8-9901-6AB54AB86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12762B-1AB9-4A69-B618-3F7001699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E1BAE-2C89-40AC-96BF-51FA9B286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CDF1B-6C6F-4549-ADF9-7DB7740D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DE6BFA-2796-4459-BA4B-7CF5C2B8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6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06FCD-F458-436B-B3D8-EEC021B9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437C95-6055-438E-A084-19E86845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29491-0DD5-4B65-ABED-9F569F5BD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42256-6D36-4D60-AE28-332B360C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EE946C-5B73-41F1-8CE9-6C767CE9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C0DCE-E1C7-49CD-99E3-A94FEAF69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718DE-EAC4-434F-AEC8-BDB86D8CF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4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3518-14EF-4B18-8FFA-44046B9B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C4D51-919E-4509-ADC2-0E6AEC6CD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7A87C-9BA4-4AB5-BAF3-D991DDCF0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83FF7-39D4-4909-81F7-182F2144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5E037-560F-4EEE-9EC5-12EEA91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03765-4A55-4C66-9601-94F707C3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3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F78B0-2DCE-4ED2-A8EF-32BCA4F31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528A5-B72A-4BB2-8233-3DE7E86B0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7494B-BA2C-4C58-B510-8858F48D0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DC95E-8776-4656-9C15-6DF6CDF9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B777F-E240-4E33-8112-AD39EDB80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98F18-4354-4D3E-8C02-361C8524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A72E0B-D9D5-4B0B-8377-E3DDCCE37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3B4D4-742E-4CD7-B58F-36DC7C3D3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F9962-A91E-EE48-BEAC-667348C767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200"/>
            <a:ext cx="12192000" cy="43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FFA324-287A-534F-9B1E-89BC4EE6C5A8}"/>
              </a:ext>
            </a:extLst>
          </p:cNvPr>
          <p:cNvSpPr txBox="1"/>
          <p:nvPr userDrawn="1"/>
        </p:nvSpPr>
        <p:spPr>
          <a:xfrm>
            <a:off x="654423" y="6494635"/>
            <a:ext cx="9081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The Dementia Care Training Library © Pavilion Publishing and Media Ltd and its licensors 2021</a:t>
            </a:r>
          </a:p>
        </p:txBody>
      </p:sp>
    </p:spTree>
    <p:extLst>
      <p:ext uri="{BB962C8B-B14F-4D97-AF65-F5344CB8AC3E}">
        <p14:creationId xmlns:p14="http://schemas.microsoft.com/office/powerpoint/2010/main" val="46927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F0127F1-A0C4-534F-A708-70378EDBC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19" y="1165916"/>
            <a:ext cx="2688362" cy="4526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07D801-7EB1-3F45-8DA2-43019A6FE0EB}"/>
              </a:ext>
            </a:extLst>
          </p:cNvPr>
          <p:cNvSpPr txBox="1"/>
          <p:nvPr/>
        </p:nvSpPr>
        <p:spPr>
          <a:xfrm>
            <a:off x="11398173" y="21551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1</a:t>
            </a: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88B3A24-B259-854E-AD33-48D712F03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1332000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The role of memory in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communication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3F191-F851-4977-9921-0C33D449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633" y="1995055"/>
            <a:ext cx="4224734" cy="42381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33506F-7CDF-4830-9B7B-2F2F2AB53518}"/>
              </a:ext>
            </a:extLst>
          </p:cNvPr>
          <p:cNvSpPr txBox="1"/>
          <p:nvPr/>
        </p:nvSpPr>
        <p:spPr>
          <a:xfrm>
            <a:off x="11398173" y="9436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10</a:t>
            </a:r>
          </a:p>
        </p:txBody>
      </p:sp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FA5B28B-352C-684D-965B-9AD27299B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972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714370"/>
                </a:solidFill>
                <a:ea typeface="Lato Black" charset="0"/>
                <a:cs typeface="Lato Black" charset="0"/>
              </a:rPr>
              <a:t>Imagery systems of the brain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03D1C9-910B-BE47-9E4E-719BD395DD7D}"/>
              </a:ext>
            </a:extLst>
          </p:cNvPr>
          <p:cNvGrpSpPr/>
          <p:nvPr/>
        </p:nvGrpSpPr>
        <p:grpSpPr>
          <a:xfrm>
            <a:off x="2880570" y="1185918"/>
            <a:ext cx="6430859" cy="5309885"/>
            <a:chOff x="2506397" y="1340297"/>
            <a:chExt cx="6903362" cy="57000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614F9A-36AD-43C2-9133-559A5B70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00" b="91111" l="7156" r="94679">
                          <a14:foregroundMark x1="6789" y1="23778" x2="7156" y2="34222"/>
                          <a14:foregroundMark x1="7156" y1="34222" x2="8991" y2="36444"/>
                          <a14:foregroundMark x1="37064" y1="7111" x2="45321" y2="8444"/>
                          <a14:foregroundMark x1="45321" y1="8444" x2="47523" y2="9778"/>
                          <a14:foregroundMark x1="47156" y1="4000" x2="48624" y2="4889"/>
                          <a14:foregroundMark x1="84954" y1="33556" x2="87523" y2="50222"/>
                          <a14:foregroundMark x1="87523" y1="50222" x2="90092" y2="38667"/>
                          <a14:foregroundMark x1="90092" y1="38667" x2="94862" y2="66000"/>
                          <a14:foregroundMark x1="94862" y1="66000" x2="87890" y2="70222"/>
                          <a14:foregroundMark x1="87890" y1="70222" x2="87339" y2="71778"/>
                          <a14:foregroundMark x1="72477" y1="83778" x2="55963" y2="91111"/>
                          <a14:foregroundMark x1="69908" y1="89333" x2="73761" y2="895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06397" y="1340297"/>
              <a:ext cx="6903362" cy="5700025"/>
            </a:xfrm>
            <a:prstGeom prst="rect">
              <a:avLst/>
            </a:prstGeom>
          </p:spPr>
        </p:pic>
        <p:sp>
          <p:nvSpPr>
            <p:cNvPr id="9" name="Text Box 28">
              <a:extLst>
                <a:ext uri="{FF2B5EF4-FFF2-40B4-BE49-F238E27FC236}">
                  <a16:creationId xmlns:a16="http://schemas.microsoft.com/office/drawing/2014/main" id="{BBA1A831-6DF1-4FE6-9808-5200794C3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3587" y="3697128"/>
              <a:ext cx="1872591" cy="182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ButtonPour">
                <a:avLst>
                  <a:gd name="adj1" fmla="val 9986473"/>
                  <a:gd name="adj2" fmla="val 44189"/>
                </a:avLst>
              </a:prstTxWarp>
              <a:spAutoFit/>
            </a:bodyPr>
            <a:lstStyle>
              <a:lvl1pPr algn="ctr" eaLnBrk="0" hangingPunct="0">
                <a:spcBef>
                  <a:spcPts val="600"/>
                </a:spcBef>
                <a:buClr>
                  <a:schemeClr val="accent1"/>
                </a:buClr>
                <a:defRPr sz="20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1pPr>
              <a:lvl2pPr marL="742950" indent="-285750" algn="ctr" eaLnBrk="0" hangingPunct="0">
                <a:spcBef>
                  <a:spcPts val="1200"/>
                </a:spcBef>
                <a:buClr>
                  <a:schemeClr val="accent1"/>
                </a:buClr>
                <a:defRPr>
                  <a:solidFill>
                    <a:schemeClr val="tx2"/>
                  </a:solidFill>
                  <a:latin typeface="Garamond" pitchFamily="18" charset="0"/>
                  <a:cs typeface="Tahoma" pitchFamily="34" charset="0"/>
                </a:defRPr>
              </a:lvl2pPr>
              <a:lvl3pPr marL="11430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6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3pPr>
              <a:lvl4pPr marL="16002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400">
                  <a:solidFill>
                    <a:schemeClr val="tx2"/>
                  </a:solidFill>
                  <a:latin typeface="Garamond" pitchFamily="18" charset="0"/>
                  <a:cs typeface="Tahoma" pitchFamily="34" charset="0"/>
                </a:defRPr>
              </a:lvl4pPr>
              <a:lvl5pPr marL="20574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5pPr>
              <a:lvl6pPr marL="25146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6pPr>
              <a:lvl7pPr marL="29718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7pPr>
              <a:lvl8pPr marL="34290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8pPr>
              <a:lvl9pPr marL="38862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defRPr/>
              </a:pPr>
              <a:r>
                <a:rPr lang="en-GB" altLang="en-US" sz="3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</a:p>
            <a:p>
              <a:pPr eaLnBrk="1" hangingPunct="1">
                <a:spcBef>
                  <a:spcPct val="0"/>
                </a:spcBef>
                <a:buClrTx/>
                <a:defRPr/>
              </a:pPr>
              <a:endParaRPr lang="en-GB" alt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defRPr/>
              </a:pPr>
              <a:r>
                <a:rPr lang="en-GB" altLang="en-US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Objects</a:t>
              </a:r>
            </a:p>
            <a:p>
              <a:pPr eaLnBrk="1" hangingPunct="1">
                <a:spcBef>
                  <a:spcPct val="0"/>
                </a:spcBef>
                <a:buClrTx/>
                <a:defRPr/>
              </a:pPr>
              <a:r>
                <a:rPr lang="en-GB" altLang="en-US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Places Actions</a:t>
              </a:r>
            </a:p>
          </p:txBody>
        </p:sp>
        <p:sp>
          <p:nvSpPr>
            <p:cNvPr id="10" name="Text Box 28">
              <a:extLst>
                <a:ext uri="{FF2B5EF4-FFF2-40B4-BE49-F238E27FC236}">
                  <a16:creationId xmlns:a16="http://schemas.microsoft.com/office/drawing/2014/main" id="{6907C33B-2F16-429C-8E62-2C7CE4936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062531">
              <a:off x="5341327" y="2399498"/>
              <a:ext cx="1566992" cy="42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Chevron">
                <a:avLst/>
              </a:prstTxWarp>
              <a:spAutoFit/>
            </a:bodyPr>
            <a:lstStyle>
              <a:lvl1pPr algn="ctr" eaLnBrk="0" hangingPunct="0">
                <a:spcBef>
                  <a:spcPts val="600"/>
                </a:spcBef>
                <a:buClr>
                  <a:schemeClr val="accent1"/>
                </a:buClr>
                <a:defRPr sz="20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1pPr>
              <a:lvl2pPr marL="742950" indent="-285750" algn="ctr" eaLnBrk="0" hangingPunct="0">
                <a:spcBef>
                  <a:spcPts val="1200"/>
                </a:spcBef>
                <a:buClr>
                  <a:schemeClr val="accent1"/>
                </a:buClr>
                <a:defRPr>
                  <a:solidFill>
                    <a:schemeClr val="tx2"/>
                  </a:solidFill>
                  <a:latin typeface="Garamond" pitchFamily="18" charset="0"/>
                  <a:cs typeface="Tahoma" pitchFamily="34" charset="0"/>
                </a:defRPr>
              </a:lvl2pPr>
              <a:lvl3pPr marL="11430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6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3pPr>
              <a:lvl4pPr marL="16002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400">
                  <a:solidFill>
                    <a:schemeClr val="tx2"/>
                  </a:solidFill>
                  <a:latin typeface="Garamond" pitchFamily="18" charset="0"/>
                  <a:cs typeface="Tahoma" pitchFamily="34" charset="0"/>
                </a:defRPr>
              </a:lvl4pPr>
              <a:lvl5pPr marL="20574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5pPr>
              <a:lvl6pPr marL="25146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6pPr>
              <a:lvl7pPr marL="29718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7pPr>
              <a:lvl8pPr marL="34290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8pPr>
              <a:lvl9pPr marL="38862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en-US" sz="3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Smell</a:t>
              </a:r>
              <a:endParaRPr lang="en-GB" alt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28">
              <a:extLst>
                <a:ext uri="{FF2B5EF4-FFF2-40B4-BE49-F238E27FC236}">
                  <a16:creationId xmlns:a16="http://schemas.microsoft.com/office/drawing/2014/main" id="{E35FD57C-0032-41FC-9417-DDE955FFD5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560428">
              <a:off x="4823478" y="2354606"/>
              <a:ext cx="1430143" cy="444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2">
                <a:avLst/>
              </a:prstTxWarp>
              <a:spAutoFit/>
            </a:bodyPr>
            <a:lstStyle>
              <a:lvl1pPr algn="ctr" eaLnBrk="0" hangingPunct="0">
                <a:spcBef>
                  <a:spcPts val="600"/>
                </a:spcBef>
                <a:buClr>
                  <a:schemeClr val="accent1"/>
                </a:buClr>
                <a:defRPr sz="20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1pPr>
              <a:lvl2pPr marL="742950" indent="-285750" algn="ctr" eaLnBrk="0" hangingPunct="0">
                <a:spcBef>
                  <a:spcPts val="1200"/>
                </a:spcBef>
                <a:buClr>
                  <a:schemeClr val="accent1"/>
                </a:buClr>
                <a:defRPr>
                  <a:solidFill>
                    <a:schemeClr val="tx2"/>
                  </a:solidFill>
                  <a:latin typeface="Garamond" pitchFamily="18" charset="0"/>
                  <a:cs typeface="Tahoma" pitchFamily="34" charset="0"/>
                </a:defRPr>
              </a:lvl2pPr>
              <a:lvl3pPr marL="11430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6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3pPr>
              <a:lvl4pPr marL="16002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400">
                  <a:solidFill>
                    <a:schemeClr val="tx2"/>
                  </a:solidFill>
                  <a:latin typeface="Garamond" pitchFamily="18" charset="0"/>
                  <a:cs typeface="Tahoma" pitchFamily="34" charset="0"/>
                </a:defRPr>
              </a:lvl4pPr>
              <a:lvl5pPr marL="20574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5pPr>
              <a:lvl6pPr marL="25146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6pPr>
              <a:lvl7pPr marL="29718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7pPr>
              <a:lvl8pPr marL="34290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8pPr>
              <a:lvl9pPr marL="38862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defRPr/>
              </a:pPr>
              <a:r>
                <a:rPr lang="en-GB" altLang="en-US" sz="3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Touch</a:t>
              </a:r>
            </a:p>
          </p:txBody>
        </p:sp>
        <p:sp>
          <p:nvSpPr>
            <p:cNvPr id="12" name="Text Box 28">
              <a:extLst>
                <a:ext uri="{FF2B5EF4-FFF2-40B4-BE49-F238E27FC236}">
                  <a16:creationId xmlns:a16="http://schemas.microsoft.com/office/drawing/2014/main" id="{8F276F70-8D43-4A52-BFA9-22FE4E0EF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432588">
              <a:off x="3081961" y="3453300"/>
              <a:ext cx="1640384" cy="394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DoubleWave1">
                <a:avLst>
                  <a:gd name="adj1" fmla="val 12500"/>
                  <a:gd name="adj2" fmla="val 0"/>
                </a:avLst>
              </a:prstTxWarp>
              <a:spAutoFit/>
            </a:bodyPr>
            <a:lstStyle>
              <a:lvl1pPr algn="ctr" eaLnBrk="0" hangingPunct="0">
                <a:spcBef>
                  <a:spcPts val="600"/>
                </a:spcBef>
                <a:buClr>
                  <a:schemeClr val="accent1"/>
                </a:buClr>
                <a:defRPr sz="20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1pPr>
              <a:lvl2pPr marL="742950" indent="-285750" algn="ctr" eaLnBrk="0" hangingPunct="0">
                <a:spcBef>
                  <a:spcPts val="1200"/>
                </a:spcBef>
                <a:buClr>
                  <a:schemeClr val="accent1"/>
                </a:buClr>
                <a:defRPr>
                  <a:solidFill>
                    <a:schemeClr val="tx2"/>
                  </a:solidFill>
                  <a:latin typeface="Garamond" pitchFamily="18" charset="0"/>
                  <a:cs typeface="Tahoma" pitchFamily="34" charset="0"/>
                </a:defRPr>
              </a:lvl2pPr>
              <a:lvl3pPr marL="11430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6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3pPr>
              <a:lvl4pPr marL="16002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400">
                  <a:solidFill>
                    <a:schemeClr val="tx2"/>
                  </a:solidFill>
                  <a:latin typeface="Garamond" pitchFamily="18" charset="0"/>
                  <a:cs typeface="Tahoma" pitchFamily="34" charset="0"/>
                </a:defRPr>
              </a:lvl4pPr>
              <a:lvl5pPr marL="20574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5pPr>
              <a:lvl6pPr marL="25146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6pPr>
              <a:lvl7pPr marL="29718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7pPr>
              <a:lvl8pPr marL="34290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8pPr>
              <a:lvl9pPr marL="38862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defRPr/>
              </a:pPr>
              <a:r>
                <a:rPr lang="en-GB" altLang="en-US" sz="3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Taste</a:t>
              </a:r>
              <a:endParaRPr lang="en-GB" alt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Box 28">
              <a:extLst>
                <a:ext uri="{FF2B5EF4-FFF2-40B4-BE49-F238E27FC236}">
                  <a16:creationId xmlns:a16="http://schemas.microsoft.com/office/drawing/2014/main" id="{AE0FA5A3-329E-4BA8-8723-8AEF21788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40857">
              <a:off x="5312504" y="4394702"/>
              <a:ext cx="1566992" cy="42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Chevron">
                <a:avLst>
                  <a:gd name="adj" fmla="val 0"/>
                </a:avLst>
              </a:prstTxWarp>
              <a:spAutoFit/>
            </a:bodyPr>
            <a:lstStyle>
              <a:lvl1pPr algn="ctr" eaLnBrk="0" hangingPunct="0">
                <a:spcBef>
                  <a:spcPts val="600"/>
                </a:spcBef>
                <a:buClr>
                  <a:schemeClr val="accent1"/>
                </a:buClr>
                <a:defRPr sz="20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1pPr>
              <a:lvl2pPr marL="742950" indent="-285750" algn="ctr" eaLnBrk="0" hangingPunct="0">
                <a:spcBef>
                  <a:spcPts val="1200"/>
                </a:spcBef>
                <a:buClr>
                  <a:schemeClr val="accent1"/>
                </a:buClr>
                <a:defRPr>
                  <a:solidFill>
                    <a:schemeClr val="tx2"/>
                  </a:solidFill>
                  <a:latin typeface="Garamond" pitchFamily="18" charset="0"/>
                  <a:cs typeface="Tahoma" pitchFamily="34" charset="0"/>
                </a:defRPr>
              </a:lvl2pPr>
              <a:lvl3pPr marL="11430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6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3pPr>
              <a:lvl4pPr marL="16002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400">
                  <a:solidFill>
                    <a:schemeClr val="tx2"/>
                  </a:solidFill>
                  <a:latin typeface="Garamond" pitchFamily="18" charset="0"/>
                  <a:cs typeface="Tahoma" pitchFamily="34" charset="0"/>
                </a:defRPr>
              </a:lvl4pPr>
              <a:lvl5pPr marL="2057400" indent="-228600" algn="ctr" eaLnBrk="0" hangingPunct="0">
                <a:spcBef>
                  <a:spcPts val="1200"/>
                </a:spcBef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5pPr>
              <a:lvl6pPr marL="25146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6pPr>
              <a:lvl7pPr marL="29718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7pPr>
              <a:lvl8pPr marL="34290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8pPr>
              <a:lvl9pPr marL="3886200" indent="-228600" algn="ctr" eaLnBrk="0" fontAlgn="base" hangingPunct="0">
                <a:spcBef>
                  <a:spcPts val="1200"/>
                </a:spcBef>
                <a:spcAft>
                  <a:spcPct val="0"/>
                </a:spcAft>
                <a:buClr>
                  <a:schemeClr val="accent1"/>
                </a:buClr>
                <a:defRPr sz="1400">
                  <a:solidFill>
                    <a:schemeClr val="tx1"/>
                  </a:solidFill>
                  <a:latin typeface="Garamond" pitchFamily="18" charset="0"/>
                  <a:cs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GB" altLang="en-US" sz="3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Words</a:t>
              </a:r>
              <a:endParaRPr lang="en-GB" alt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7DA4BA1-E88A-471E-988B-92DFFCF67509}"/>
              </a:ext>
            </a:extLst>
          </p:cNvPr>
          <p:cNvSpPr txBox="1"/>
          <p:nvPr/>
        </p:nvSpPr>
        <p:spPr>
          <a:xfrm>
            <a:off x="11398173" y="9436"/>
            <a:ext cx="758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11</a:t>
            </a:r>
          </a:p>
        </p:txBody>
      </p:sp>
      <p:pic>
        <p:nvPicPr>
          <p:cNvPr id="15" name="Picture 1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6DAB0DD-737A-CA41-8E97-74FE2E5DC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1332000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Social theory of communication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        disability in dementia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0D5DBFE-66D9-4EC0-93D9-27E9AB0AF81F}"/>
              </a:ext>
            </a:extLst>
          </p:cNvPr>
          <p:cNvSpPr txBox="1">
            <a:spLocks noChangeArrowheads="1"/>
          </p:cNvSpPr>
          <p:nvPr/>
        </p:nvSpPr>
        <p:spPr>
          <a:xfrm>
            <a:off x="1095153" y="2509284"/>
            <a:ext cx="9742149" cy="3808530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 spc="3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742950" indent="-28575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en-US" altLang="en-US" sz="38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Language Impairment</a:t>
            </a:r>
          </a:p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en-US" altLang="en-US" sz="38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+</a:t>
            </a:r>
          </a:p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en-US" altLang="en-US" sz="38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Unsupportive and Undermining Social </a:t>
            </a:r>
            <a:br>
              <a:rPr lang="en-US" altLang="en-US" sz="38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en-US" sz="38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and Physical Environment</a:t>
            </a:r>
          </a:p>
          <a:p>
            <a:pPr marL="0" indent="0" eaLnBrk="1" hangingPunct="1">
              <a:spcBef>
                <a:spcPts val="300"/>
              </a:spcBef>
              <a:buNone/>
              <a:defRPr/>
            </a:pPr>
            <a:endParaRPr lang="en-US" altLang="en-US" sz="3800" b="1" dirty="0">
              <a:solidFill>
                <a:srgbClr val="714370"/>
              </a:solidFill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en-US" altLang="en-US" sz="38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= Communication Disability</a:t>
            </a:r>
          </a:p>
          <a:p>
            <a:pPr marL="0" indent="0" eaLnBrk="1" hangingPunct="1">
              <a:buNone/>
              <a:defRPr/>
            </a:pPr>
            <a:endParaRPr lang="en-US" altLang="en-US" sz="5400" b="1" dirty="0">
              <a:solidFill>
                <a:srgbClr val="71437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90901-4950-468D-84E6-3F9ECB8F3DD8}"/>
              </a:ext>
            </a:extLst>
          </p:cNvPr>
          <p:cNvSpPr txBox="1"/>
          <p:nvPr/>
        </p:nvSpPr>
        <p:spPr>
          <a:xfrm>
            <a:off x="11398173" y="9436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12</a:t>
            </a:r>
          </a:p>
        </p:txBody>
      </p:sp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6DFE8E8F-56F9-654D-90F1-CCFBF8FBF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133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The VERA framework for communicating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with people who have dementia  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3AA64-FF9D-4FD1-924D-DA1938D144A8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13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EA7251-0425-45BC-ADA9-D343BDB36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58" y="1986428"/>
            <a:ext cx="114909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ClrTx/>
            </a:pPr>
            <a:r>
              <a:rPr lang="en-GB" altLang="en-US" sz="28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Based on four key concepts: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70083-D824-E64B-941A-4AE322C70F2A}"/>
              </a:ext>
            </a:extLst>
          </p:cNvPr>
          <p:cNvSpPr txBox="1"/>
          <p:nvPr/>
        </p:nvSpPr>
        <p:spPr>
          <a:xfrm>
            <a:off x="3995338" y="2838302"/>
            <a:ext cx="58281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800" b="1" spc="900" dirty="0">
                <a:solidFill>
                  <a:srgbClr val="714370"/>
                </a:solidFill>
                <a:cs typeface="Arial" panose="020B0604020202020204" pitchFamily="34" charset="0"/>
              </a:rPr>
              <a:t>V </a:t>
            </a:r>
            <a:r>
              <a:rPr lang="en-GB" altLang="en-US" sz="2800" spc="900" dirty="0" err="1">
                <a:solidFill>
                  <a:srgbClr val="714370"/>
                </a:solidFill>
                <a:cs typeface="Arial" panose="020B0604020202020204" pitchFamily="34" charset="0"/>
              </a:rPr>
              <a:t>alidate</a:t>
            </a:r>
            <a:endParaRPr lang="en-GB" altLang="en-US" sz="2800" spc="900" dirty="0">
              <a:solidFill>
                <a:srgbClr val="714370"/>
              </a:solidFill>
              <a:cs typeface="Arial" panose="020B0604020202020204" pitchFamily="34" charset="0"/>
            </a:endParaRPr>
          </a:p>
          <a:p>
            <a:r>
              <a:rPr lang="en-GB" sz="2800" b="1" spc="900" dirty="0">
                <a:solidFill>
                  <a:srgbClr val="714370"/>
                </a:solidFill>
                <a:cs typeface="Arial" panose="020B0604020202020204" pitchFamily="34" charset="0"/>
              </a:rPr>
              <a:t>E </a:t>
            </a:r>
            <a:r>
              <a:rPr lang="en-GB" sz="2800" spc="900" dirty="0" err="1">
                <a:solidFill>
                  <a:srgbClr val="714370"/>
                </a:solidFill>
                <a:cs typeface="Arial" panose="020B0604020202020204" pitchFamily="34" charset="0"/>
              </a:rPr>
              <a:t>ngage</a:t>
            </a:r>
            <a:r>
              <a:rPr lang="en-GB" sz="2800" spc="900" dirty="0">
                <a:solidFill>
                  <a:srgbClr val="714370"/>
                </a:solidFill>
                <a:cs typeface="Arial" panose="020B0604020202020204" pitchFamily="34" charset="0"/>
              </a:rPr>
              <a:t> with emotion</a:t>
            </a:r>
          </a:p>
          <a:p>
            <a:r>
              <a:rPr lang="en-GB" sz="2800" b="1" spc="900" dirty="0">
                <a:solidFill>
                  <a:srgbClr val="714370"/>
                </a:solidFill>
                <a:cs typeface="Arial" panose="020B0604020202020204" pitchFamily="34" charset="0"/>
              </a:rPr>
              <a:t>R </a:t>
            </a:r>
            <a:r>
              <a:rPr lang="en-GB" sz="2800" spc="900" dirty="0" err="1">
                <a:solidFill>
                  <a:srgbClr val="714370"/>
                </a:solidFill>
                <a:cs typeface="Arial" panose="020B0604020202020204" pitchFamily="34" charset="0"/>
              </a:rPr>
              <a:t>eassure</a:t>
            </a:r>
            <a:endParaRPr lang="en-GB" sz="2800" spc="900" dirty="0">
              <a:solidFill>
                <a:srgbClr val="714370"/>
              </a:solidFill>
              <a:cs typeface="Arial" panose="020B0604020202020204" pitchFamily="34" charset="0"/>
            </a:endParaRPr>
          </a:p>
          <a:p>
            <a:r>
              <a:rPr lang="en-GB" sz="2800" b="1" spc="900" dirty="0">
                <a:solidFill>
                  <a:srgbClr val="714370"/>
                </a:solidFill>
                <a:cs typeface="Arial" panose="020B0604020202020204" pitchFamily="34" charset="0"/>
              </a:rPr>
              <a:t>A </a:t>
            </a:r>
            <a:r>
              <a:rPr lang="en-GB" sz="2800" spc="900" dirty="0" err="1">
                <a:solidFill>
                  <a:srgbClr val="714370"/>
                </a:solidFill>
                <a:cs typeface="Arial" panose="020B0604020202020204" pitchFamily="34" charset="0"/>
              </a:rPr>
              <a:t>ctivity</a:t>
            </a:r>
            <a:endParaRPr lang="en-US" sz="2800" spc="900" dirty="0">
              <a:solidFill>
                <a:srgbClr val="714370"/>
              </a:solidFill>
            </a:endParaRPr>
          </a:p>
        </p:txBody>
      </p:sp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8786375-DF37-B04F-A0E1-06565F865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0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133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The VERA framework for communicating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with people who have dementia  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3AA64-FF9D-4FD1-924D-DA1938D144A8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14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49595B7-A91A-4CC2-BCD5-331F940AE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201" y="1842763"/>
            <a:ext cx="83995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marL="457200" indent="-457200"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marL="0" lvl="6" indent="0">
              <a:spcBef>
                <a:spcPct val="0"/>
              </a:spcBef>
              <a:buClrTx/>
            </a:pPr>
            <a:r>
              <a:rPr lang="en-GB" altLang="en-US" sz="48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V for Validate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1ED0F4B-6A4D-4246-993F-73EE589223D5}"/>
              </a:ext>
            </a:extLst>
          </p:cNvPr>
          <p:cNvSpPr txBox="1">
            <a:spLocks noChangeArrowheads="1"/>
          </p:cNvSpPr>
          <p:nvPr/>
        </p:nvSpPr>
        <p:spPr>
          <a:xfrm>
            <a:off x="246490" y="3259163"/>
            <a:ext cx="11767931" cy="2513483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 spc="3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742950" indent="-28575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714370"/>
              </a:buClr>
              <a:buNone/>
              <a:defRPr/>
            </a:pPr>
            <a:r>
              <a:rPr lang="en-GB" altLang="en-US" sz="40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“To make something (or someone) officially acceptable or approved, especially after examining.” </a:t>
            </a:r>
          </a:p>
          <a:p>
            <a:pPr marL="0" indent="0" eaLnBrk="1" hangingPunct="1">
              <a:buClr>
                <a:srgbClr val="714370"/>
              </a:buClr>
              <a:buNone/>
              <a:defRPr/>
            </a:pPr>
            <a:endParaRPr lang="en-GB" altLang="en-US" sz="4000" b="1" dirty="0">
              <a:solidFill>
                <a:srgbClr val="714370"/>
              </a:solidFill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714370"/>
              </a:buClr>
              <a:buNone/>
              <a:defRPr/>
            </a:pPr>
            <a:r>
              <a:rPr lang="en-GB" altLang="en-US" sz="40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Cambridge Dictionary</a:t>
            </a:r>
            <a:endParaRPr lang="en-US" altLang="en-US" sz="4000" b="1" dirty="0">
              <a:solidFill>
                <a:srgbClr val="71437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8CF9135-CF98-064F-85DE-4E7061850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2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2000"/>
            <a:ext cx="10515600" cy="97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The Validation method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87E63884-6C3D-4B8F-BA3E-C89A4A92A04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/>
        </p:blipFill>
        <p:spPr bwMode="auto">
          <a:xfrm>
            <a:off x="3620438" y="1330924"/>
            <a:ext cx="4951123" cy="4951123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23EC5D-58AC-4659-9EE4-EE46F3AC2418}"/>
              </a:ext>
            </a:extLst>
          </p:cNvPr>
          <p:cNvSpPr txBox="1"/>
          <p:nvPr/>
        </p:nvSpPr>
        <p:spPr>
          <a:xfrm>
            <a:off x="11398173" y="9436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15</a:t>
            </a:r>
          </a:p>
        </p:txBody>
      </p:sp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D2AE47E-19CF-994F-83DD-2D38F347D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8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D3AA64-FF9D-4FD1-924D-DA1938D144A8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16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49595B7-A91A-4CC2-BCD5-331F940AE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696" y="1843200"/>
            <a:ext cx="10225859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marL="457200" indent="-457200"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marL="0" lvl="6" indent="0">
              <a:spcBef>
                <a:spcPct val="0"/>
              </a:spcBef>
              <a:buClrTx/>
            </a:pPr>
            <a:r>
              <a:rPr lang="en-GB" altLang="en-US" sz="48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E for Engage with emotion</a:t>
            </a:r>
          </a:p>
          <a:p>
            <a:pPr marL="2514600" lvl="6" indent="0">
              <a:spcBef>
                <a:spcPct val="0"/>
              </a:spcBef>
              <a:buClrTx/>
            </a:pPr>
            <a:r>
              <a:rPr lang="en-GB" altLang="en-US" sz="44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E1E04FC-013D-4B4E-B6CB-0BDB99AF44A6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" y="3259164"/>
            <a:ext cx="11433976" cy="2950805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 spc="3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742950" indent="-28575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714370"/>
              </a:buClr>
              <a:buNone/>
              <a:defRPr/>
            </a:pPr>
            <a:r>
              <a:rPr lang="en-GB" altLang="en-US" sz="40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“To take part in or do something connected with… </a:t>
            </a:r>
            <a:br>
              <a:rPr lang="en-GB" altLang="en-US" sz="40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en-US" sz="40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a strong feeling such as love or anger, or strong feelings in general.”</a:t>
            </a:r>
          </a:p>
          <a:p>
            <a:pPr marL="0" indent="0" eaLnBrk="1" hangingPunct="1">
              <a:buClr>
                <a:srgbClr val="714370"/>
              </a:buClr>
              <a:buNone/>
              <a:defRPr/>
            </a:pPr>
            <a:endParaRPr lang="en-GB" altLang="en-US" sz="4000" b="1" dirty="0">
              <a:solidFill>
                <a:srgbClr val="714370"/>
              </a:solidFill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714370"/>
              </a:buClr>
              <a:buNone/>
              <a:defRPr/>
            </a:pPr>
            <a:r>
              <a:rPr lang="en-GB" altLang="en-US" sz="40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Cambridge Dictionary	</a:t>
            </a:r>
            <a:endParaRPr lang="en-US" altLang="en-US" sz="4000" b="1" dirty="0">
              <a:solidFill>
                <a:srgbClr val="71437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77A70B-21BD-C24B-BFE2-6C568B415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133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The VERA framework for communicating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with people who have dementia  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64BB7CA5-0DDA-6D4C-8186-FFC58F858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0" name="Text Box 9">
            <a:extLst>
              <a:ext uri="{FF2B5EF4-FFF2-40B4-BE49-F238E27FC236}">
                <a16:creationId xmlns:a16="http://schemas.microsoft.com/office/drawing/2014/main" id="{CA7B89C0-7C3B-46C2-A195-0DD89EE6C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5392738"/>
            <a:ext cx="1655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</a:pPr>
            <a:endParaRPr lang="en-US" altLang="en-US" sz="1800">
              <a:solidFill>
                <a:srgbClr val="33CCFF"/>
              </a:solidFill>
            </a:endParaRPr>
          </a:p>
        </p:txBody>
      </p:sp>
      <p:sp>
        <p:nvSpPr>
          <p:cNvPr id="185348" name="Oval 4">
            <a:extLst>
              <a:ext uri="{FF2B5EF4-FFF2-40B4-BE49-F238E27FC236}">
                <a16:creationId xmlns:a16="http://schemas.microsoft.com/office/drawing/2014/main" id="{8CB8C14F-09FC-487E-BE0F-E809C0D41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381" y="3296139"/>
            <a:ext cx="1590930" cy="1606625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n-GB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4DFAD4-4FEA-834B-AD13-D343EA05B31C}"/>
              </a:ext>
            </a:extLst>
          </p:cNvPr>
          <p:cNvGrpSpPr/>
          <p:nvPr/>
        </p:nvGrpSpPr>
        <p:grpSpPr>
          <a:xfrm>
            <a:off x="3368247" y="1224000"/>
            <a:ext cx="5455506" cy="5024685"/>
            <a:chOff x="2998975" y="1136341"/>
            <a:chExt cx="6266763" cy="5771877"/>
          </a:xfrm>
        </p:grpSpPr>
        <p:sp>
          <p:nvSpPr>
            <p:cNvPr id="185347" name="Oval 3">
              <a:extLst>
                <a:ext uri="{FF2B5EF4-FFF2-40B4-BE49-F238E27FC236}">
                  <a16:creationId xmlns:a16="http://schemas.microsoft.com/office/drawing/2014/main" id="{7018E95D-0AEC-43B1-BF4A-6BCAB8B7B1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41063">
              <a:off x="4474549" y="1136341"/>
              <a:ext cx="1549337" cy="2492551"/>
            </a:xfrm>
            <a:prstGeom prst="ellipse">
              <a:avLst/>
            </a:prstGeom>
            <a:solidFill>
              <a:srgbClr val="9B5D9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txBody>
            <a:bodyPr vert="vert" wrap="none" anchor="ctr"/>
            <a:lstStyle/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ea typeface="Calibri" panose="020F0502020204030204" pitchFamily="34" charset="0"/>
                </a:rPr>
                <a:t>Comfort</a:t>
              </a:r>
              <a:endParaRPr lang="en-GB" sz="32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5349" name="Oval 5">
              <a:extLst>
                <a:ext uri="{FF2B5EF4-FFF2-40B4-BE49-F238E27FC236}">
                  <a16:creationId xmlns:a16="http://schemas.microsoft.com/office/drawing/2014/main" id="{62EA21D2-9026-4A0B-BB1F-018D2B0E71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998325">
              <a:off x="2998975" y="4075119"/>
              <a:ext cx="2534204" cy="1487577"/>
            </a:xfrm>
            <a:prstGeom prst="ellipse">
              <a:avLst/>
            </a:prstGeom>
            <a:solidFill>
              <a:srgbClr val="9B5D9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ea typeface="Calibri" panose="020F0502020204030204" pitchFamily="34" charset="0"/>
                </a:rPr>
                <a:t>Attachment</a:t>
              </a:r>
              <a:endParaRPr lang="en-GB" sz="32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5350" name="Oval 6">
              <a:extLst>
                <a:ext uri="{FF2B5EF4-FFF2-40B4-BE49-F238E27FC236}">
                  <a16:creationId xmlns:a16="http://schemas.microsoft.com/office/drawing/2014/main" id="{DD835BF4-ABFB-44CD-8743-42754E23DB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56724">
              <a:off x="5658328" y="4861664"/>
              <a:ext cx="2575451" cy="1517657"/>
            </a:xfrm>
            <a:prstGeom prst="ellipse">
              <a:avLst/>
            </a:prstGeom>
            <a:solidFill>
              <a:srgbClr val="9B5D9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 </a:t>
              </a:r>
              <a:r>
                <a:rPr lang="en-GB" sz="3200" b="1" dirty="0">
                  <a:solidFill>
                    <a:schemeClr val="bg1"/>
                  </a:solidFill>
                  <a:ea typeface="Calibri" panose="020F0502020204030204" pitchFamily="34" charset="0"/>
                </a:rPr>
                <a:t>Occupation</a:t>
              </a:r>
              <a:endParaRPr lang="en-GB" sz="32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5351" name="Oval 7">
              <a:extLst>
                <a:ext uri="{FF2B5EF4-FFF2-40B4-BE49-F238E27FC236}">
                  <a16:creationId xmlns:a16="http://schemas.microsoft.com/office/drawing/2014/main" id="{E4959DF3-2619-4FBD-B99D-9B03013C4B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121792">
              <a:off x="6594338" y="2616240"/>
              <a:ext cx="2671400" cy="1613130"/>
            </a:xfrm>
            <a:prstGeom prst="ellipse">
              <a:avLst/>
            </a:prstGeom>
            <a:solidFill>
              <a:srgbClr val="9B5D9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ea typeface="Calibri" panose="020F0502020204030204" pitchFamily="34" charset="0"/>
                </a:rPr>
                <a:t>Identity</a:t>
              </a:r>
              <a:endParaRPr lang="en-GB" sz="32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5352" name="Oval 8">
              <a:extLst>
                <a:ext uri="{FF2B5EF4-FFF2-40B4-BE49-F238E27FC236}">
                  <a16:creationId xmlns:a16="http://schemas.microsoft.com/office/drawing/2014/main" id="{7C05736E-447D-4766-8D5B-3C6065D0B6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0423">
              <a:off x="4543359" y="4362937"/>
              <a:ext cx="1572174" cy="2515799"/>
            </a:xfrm>
            <a:prstGeom prst="ellipse">
              <a:avLst/>
            </a:prstGeom>
            <a:solidFill>
              <a:srgbClr val="9B5D9A"/>
            </a:solidFill>
            <a:ln>
              <a:headEnd/>
              <a:tailEnd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wrap="none" anchor="ctr"/>
            <a:lstStyle/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ea typeface="Calibri" panose="020F0502020204030204" pitchFamily="34" charset="0"/>
                </a:rPr>
                <a:t>Inclusion</a:t>
              </a:r>
              <a:endParaRPr lang="en-GB" sz="32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5356" name="Oval 12">
              <a:extLst>
                <a:ext uri="{FF2B5EF4-FFF2-40B4-BE49-F238E27FC236}">
                  <a16:creationId xmlns:a16="http://schemas.microsoft.com/office/drawing/2014/main" id="{A901314A-9B35-4263-91B4-7F4B520808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51045">
              <a:off x="6492555" y="3977885"/>
              <a:ext cx="2651213" cy="1508217"/>
            </a:xfrm>
            <a:prstGeom prst="ellipse">
              <a:avLst/>
            </a:prstGeom>
            <a:solidFill>
              <a:srgbClr val="9B5D9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ea typeface="Calibri" panose="020F0502020204030204" pitchFamily="34" charset="0"/>
                </a:rPr>
                <a:t>Spiritual</a:t>
              </a:r>
              <a:endParaRPr lang="en-GB" sz="32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5357" name="Oval 13">
              <a:extLst>
                <a:ext uri="{FF2B5EF4-FFF2-40B4-BE49-F238E27FC236}">
                  <a16:creationId xmlns:a16="http://schemas.microsoft.com/office/drawing/2014/main" id="{781FECD8-AC28-4360-A302-518E95159E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52235">
              <a:off x="5617661" y="1696584"/>
              <a:ext cx="2590255" cy="1581964"/>
            </a:xfrm>
            <a:prstGeom prst="ellipse">
              <a:avLst/>
            </a:prstGeom>
            <a:solidFill>
              <a:srgbClr val="9B5D9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ea typeface="Calibri" panose="020F0502020204030204" pitchFamily="34" charset="0"/>
                </a:rPr>
                <a:t>Cultural</a:t>
              </a:r>
              <a:endParaRPr lang="en-GB" sz="32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5358" name="Oval 14">
              <a:extLst>
                <a:ext uri="{FF2B5EF4-FFF2-40B4-BE49-F238E27FC236}">
                  <a16:creationId xmlns:a16="http://schemas.microsoft.com/office/drawing/2014/main" id="{E4873697-31D7-4B99-9A3A-73494D861D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65277">
              <a:off x="3185345" y="2699930"/>
              <a:ext cx="2435582" cy="1493031"/>
            </a:xfrm>
            <a:prstGeom prst="ellipse">
              <a:avLst/>
            </a:prstGeom>
            <a:solidFill>
              <a:srgbClr val="9B5D9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ea typeface="Calibri" panose="020F0502020204030204" pitchFamily="34" charset="0"/>
                </a:rPr>
                <a:t>Sexuality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Heart 15">
              <a:extLst>
                <a:ext uri="{FF2B5EF4-FFF2-40B4-BE49-F238E27FC236}">
                  <a16:creationId xmlns:a16="http://schemas.microsoft.com/office/drawing/2014/main" id="{3D2E3D14-1790-4ADF-B8A0-8076E3099AB8}"/>
                </a:ext>
              </a:extLst>
            </p:cNvPr>
            <p:cNvSpPr/>
            <p:nvPr/>
          </p:nvSpPr>
          <p:spPr>
            <a:xfrm>
              <a:off x="5329446" y="3422806"/>
              <a:ext cx="1583340" cy="1446355"/>
            </a:xfrm>
            <a:prstGeom prst="heart">
              <a:avLst/>
            </a:prstGeom>
            <a:solidFill>
              <a:srgbClr val="9B5D9A"/>
            </a:solidFill>
            <a:ln w="38100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800" b="1" dirty="0">
                  <a:solidFill>
                    <a:schemeClr val="bg1"/>
                  </a:solidFill>
                  <a:ea typeface="Calibri" panose="020F0502020204030204" pitchFamily="34" charset="0"/>
                </a:rPr>
                <a:t>Love</a:t>
              </a:r>
              <a:endPara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7B29C731-ACD2-493A-8E4E-1D21E3AE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97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What are our emotional needs?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391BA-E175-474A-9E95-7A79DB8EC45D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17</a:t>
            </a:r>
          </a:p>
        </p:txBody>
      </p:sp>
      <p:pic>
        <p:nvPicPr>
          <p:cNvPr id="17" name="Picture 1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322DE609-D929-B349-9D18-81BBCDA29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0F87F4-B765-564C-9269-D2E902018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585" y="5459019"/>
            <a:ext cx="273949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GB" sz="14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</a:rPr>
              <a:t>Adapted from: </a:t>
            </a:r>
            <a:r>
              <a:rPr lang="en-GB" sz="1400" b="1" dirty="0" err="1">
                <a:solidFill>
                  <a:srgbClr val="714370"/>
                </a:solidFill>
                <a:latin typeface="+mj-lt"/>
                <a:ea typeface="Calibri" panose="020F0502020204030204" pitchFamily="34" charset="0"/>
              </a:rPr>
              <a:t>Kitwood</a:t>
            </a:r>
            <a:r>
              <a:rPr lang="en-GB" sz="14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</a:rPr>
              <a:t>, T. </a:t>
            </a:r>
            <a:r>
              <a:rPr lang="en-GB" sz="1400" b="1" i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</a:rPr>
              <a:t>Dementia Reconsidered</a:t>
            </a:r>
            <a:r>
              <a:rPr lang="en-GB" sz="14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</a:rPr>
              <a:t>. pp 80-84</a:t>
            </a:r>
          </a:p>
          <a:p>
            <a:pPr>
              <a:spcBef>
                <a:spcPct val="0"/>
              </a:spcBef>
              <a:buClrTx/>
            </a:pPr>
            <a:r>
              <a:rPr lang="en-GB" sz="14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</a:rPr>
              <a:t>Open University Press (1997) </a:t>
            </a:r>
            <a:endParaRPr lang="en-GB" altLang="en-US" sz="1400" b="1" dirty="0">
              <a:solidFill>
                <a:srgbClr val="71437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D3AA64-FF9D-4FD1-924D-DA1938D144A8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18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49595B7-A91A-4CC2-BCD5-331F940AE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201" y="1843200"/>
            <a:ext cx="8399597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marL="457200" indent="-457200"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marL="2514600" lvl="6" indent="0" algn="l">
              <a:spcBef>
                <a:spcPct val="0"/>
              </a:spcBef>
              <a:buClrTx/>
            </a:pPr>
            <a:r>
              <a:rPr lang="en-GB" altLang="en-US" sz="48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  R for Reassure</a:t>
            </a:r>
          </a:p>
          <a:p>
            <a:pPr marL="2514600" lvl="6" indent="0" algn="l">
              <a:spcBef>
                <a:spcPct val="0"/>
              </a:spcBef>
              <a:buClrTx/>
            </a:pPr>
            <a:endParaRPr lang="en-GB" altLang="en-US" sz="4400" b="1" dirty="0">
              <a:solidFill>
                <a:srgbClr val="714370"/>
              </a:solidFill>
              <a:latin typeface="+mj-lt"/>
              <a:cs typeface="Arial" panose="020B0604020202020204" pitchFamily="34" charset="0"/>
            </a:endParaRPr>
          </a:p>
          <a:p>
            <a:pPr marL="2514600" lvl="6" indent="0" algn="l">
              <a:spcBef>
                <a:spcPct val="0"/>
              </a:spcBef>
              <a:buClrTx/>
            </a:pPr>
            <a:r>
              <a:rPr lang="en-GB" altLang="en-US" sz="44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397139F-F843-4E11-B9CE-4BAC229526C0}"/>
              </a:ext>
            </a:extLst>
          </p:cNvPr>
          <p:cNvSpPr txBox="1">
            <a:spLocks noChangeArrowheads="1"/>
          </p:cNvSpPr>
          <p:nvPr/>
        </p:nvSpPr>
        <p:spPr>
          <a:xfrm>
            <a:off x="294199" y="3227266"/>
            <a:ext cx="11553244" cy="2123658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 spc="3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742950" indent="-28575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714370"/>
              </a:buClr>
              <a:buNone/>
              <a:defRPr/>
            </a:pPr>
            <a:r>
              <a:rPr lang="en-GB" altLang="en-US" sz="40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“To comfort someone and stop them from worrying.”</a:t>
            </a:r>
          </a:p>
          <a:p>
            <a:pPr marL="0" indent="0" eaLnBrk="1" hangingPunct="1">
              <a:buClr>
                <a:srgbClr val="714370"/>
              </a:buClr>
              <a:buNone/>
              <a:defRPr/>
            </a:pPr>
            <a:endParaRPr lang="en-GB" altLang="en-US" sz="4000" b="1" dirty="0">
              <a:solidFill>
                <a:srgbClr val="714370"/>
              </a:solidFill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714370"/>
              </a:buClr>
              <a:buNone/>
              <a:defRPr/>
            </a:pPr>
            <a:r>
              <a:rPr lang="en-GB" altLang="en-US" sz="40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Cambridge Dictionary</a:t>
            </a:r>
            <a:endParaRPr lang="en-US" altLang="en-US" sz="4000" b="1" dirty="0">
              <a:solidFill>
                <a:srgbClr val="71437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ADF0DD-06C4-1C47-8910-0973A941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133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The VERA framework for communicating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with people who have dementia  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CF0DD07-5B99-8944-824F-FFC18950A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4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0" name="Text Box 9">
            <a:extLst>
              <a:ext uri="{FF2B5EF4-FFF2-40B4-BE49-F238E27FC236}">
                <a16:creationId xmlns:a16="http://schemas.microsoft.com/office/drawing/2014/main" id="{CA7B89C0-7C3B-46C2-A195-0DD89EE6C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5392738"/>
            <a:ext cx="1655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</a:pPr>
            <a:endParaRPr lang="en-US" altLang="en-US" sz="1800">
              <a:solidFill>
                <a:srgbClr val="33CCFF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B29C731-ACD2-493A-8E4E-1D21E3AE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97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Who can give us reassurance?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391BA-E175-474A-9E95-7A79DB8EC45D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19</a:t>
            </a:r>
          </a:p>
        </p:txBody>
      </p:sp>
      <p:pic>
        <p:nvPicPr>
          <p:cNvPr id="4" name="Picture 3" descr="A picture containing person, indoor, sitting, clothing&#10;&#10;Description automatically generated">
            <a:extLst>
              <a:ext uri="{FF2B5EF4-FFF2-40B4-BE49-F238E27FC236}">
                <a16:creationId xmlns:a16="http://schemas.microsoft.com/office/drawing/2014/main" id="{3A261DE4-034D-4034-8266-E08118E05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473" y="1330928"/>
            <a:ext cx="5017053" cy="49154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C8BC19A-69DC-FF41-9735-B209D11A8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BEC4DCA-02D8-2344-93E4-BAA2A3286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6"/>
            <a:ext cx="12192000" cy="64135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80D3F07-F06E-5E46-A4CA-67F2754D5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A58C9-0F05-1245-9A33-C20A87132600}"/>
              </a:ext>
            </a:extLst>
          </p:cNvPr>
          <p:cNvSpPr txBox="1"/>
          <p:nvPr/>
        </p:nvSpPr>
        <p:spPr>
          <a:xfrm>
            <a:off x="11398173" y="21551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</a:t>
            </a:r>
          </a:p>
        </p:txBody>
      </p:sp>
    </p:spTree>
    <p:extLst>
      <p:ext uri="{BB962C8B-B14F-4D97-AF65-F5344CB8AC3E}">
        <p14:creationId xmlns:p14="http://schemas.microsoft.com/office/powerpoint/2010/main" val="121183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D3AA64-FF9D-4FD1-924D-DA1938D144A8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20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49595B7-A91A-4CC2-BCD5-331F940AE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187" y="1843200"/>
            <a:ext cx="83995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marL="457200" indent="-457200"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marL="2514600" lvl="6" indent="0" algn="l">
              <a:spcBef>
                <a:spcPct val="0"/>
              </a:spcBef>
              <a:buClrTx/>
            </a:pPr>
            <a:r>
              <a:rPr lang="en-GB" altLang="en-US" sz="44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   A for </a:t>
            </a:r>
            <a:r>
              <a:rPr lang="en-GB" altLang="en-US" sz="48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Activity</a:t>
            </a:r>
            <a:endParaRPr lang="en-GB" altLang="en-US" sz="4400" b="1" dirty="0">
              <a:solidFill>
                <a:srgbClr val="71437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149A3E7-DE3F-44A7-A360-A2D388BBF1AF}"/>
              </a:ext>
            </a:extLst>
          </p:cNvPr>
          <p:cNvSpPr txBox="1">
            <a:spLocks noChangeArrowheads="1"/>
          </p:cNvSpPr>
          <p:nvPr/>
        </p:nvSpPr>
        <p:spPr>
          <a:xfrm>
            <a:off x="960697" y="3259164"/>
            <a:ext cx="10298578" cy="1885330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 spc="3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742950" indent="-28575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ctr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714370"/>
              </a:buClr>
              <a:buNone/>
              <a:defRPr/>
            </a:pPr>
            <a:r>
              <a:rPr lang="en-GB" altLang="en-US" sz="40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“The state of being active. An action </a:t>
            </a:r>
            <a:br>
              <a:rPr lang="en-GB" altLang="en-US" sz="40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en-US" sz="40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or pastime.”</a:t>
            </a:r>
          </a:p>
          <a:p>
            <a:pPr marL="0" indent="0" eaLnBrk="1" hangingPunct="1">
              <a:buClr>
                <a:srgbClr val="714370"/>
              </a:buClr>
              <a:buNone/>
              <a:defRPr/>
            </a:pPr>
            <a:endParaRPr lang="en-GB" altLang="en-US" sz="4000" b="1" dirty="0">
              <a:solidFill>
                <a:srgbClr val="714370"/>
              </a:solidFill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714370"/>
              </a:buClr>
              <a:buNone/>
              <a:defRPr/>
            </a:pPr>
            <a:r>
              <a:rPr lang="en-GB" altLang="en-US" sz="40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Cambridge Dictionary</a:t>
            </a:r>
            <a:endParaRPr lang="en-US" altLang="en-US" sz="4000" b="1" dirty="0">
              <a:solidFill>
                <a:srgbClr val="71437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7363F29-2131-9F45-8F20-4AF86AB6A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133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The VERA framework for communicating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with people who have dementia  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B615CE8-9582-9947-B77C-3E52AB795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0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7B29C731-ACD2-493A-8E4E-1D21E3AE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97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An activity-based model of care 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391BA-E175-474A-9E95-7A79DB8EC45D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61DE4-034D-4034-8266-E08118E054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49282" y="1540386"/>
            <a:ext cx="4893435" cy="46577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92EED62A-B352-2342-87D0-63E675F61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133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Identifying the communication strengths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and abilities of an individual with dementia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A4BE1-3BFA-4FCD-B7D7-998C8A58E4BE}"/>
              </a:ext>
            </a:extLst>
          </p:cNvPr>
          <p:cNvSpPr/>
          <p:nvPr/>
        </p:nvSpPr>
        <p:spPr>
          <a:xfrm>
            <a:off x="4741016" y="1623304"/>
            <a:ext cx="6861177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88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Care that values people regardless of age or cognitive ability</a:t>
            </a:r>
          </a:p>
          <a:p>
            <a:pPr marL="342900" marR="88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Individualised recognition that each one of us is unique</a:t>
            </a:r>
          </a:p>
          <a:p>
            <a:pPr marL="342900" marR="88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Includes the perspective of the person with dementia as central to all care planning</a:t>
            </a:r>
          </a:p>
          <a:p>
            <a:pPr marL="342900" marR="88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Values the person as being able to live a life that has meaning </a:t>
            </a:r>
          </a:p>
          <a:p>
            <a:pPr marL="342900" marR="88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Provides a supportive social environment to enable people to experience relationships</a:t>
            </a:r>
            <a:endParaRPr lang="en-GB" sz="2600" b="1" dirty="0">
              <a:solidFill>
                <a:srgbClr val="714370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7A75F-8BF9-438E-B548-BBCEE4DF4ADF}"/>
              </a:ext>
            </a:extLst>
          </p:cNvPr>
          <p:cNvSpPr txBox="1"/>
          <p:nvPr/>
        </p:nvSpPr>
        <p:spPr>
          <a:xfrm>
            <a:off x="11398173" y="9436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22</a:t>
            </a:r>
          </a:p>
        </p:txBody>
      </p:sp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63CC97C-270B-4D49-BF99-1BCA4C217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8" r="18934"/>
          <a:stretch/>
        </p:blipFill>
        <p:spPr>
          <a:xfrm>
            <a:off x="0" y="1699504"/>
            <a:ext cx="4320748" cy="4303327"/>
          </a:xfrm>
          <a:prstGeom prst="rect">
            <a:avLst/>
          </a:prstGeom>
        </p:spPr>
      </p:pic>
      <p:pic>
        <p:nvPicPr>
          <p:cNvPr id="8" name="Picture 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0C929DB-4659-AC4D-B79F-B1CBD517B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8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3743AF-3BA6-471F-9782-79D04E2D81C4}"/>
              </a:ext>
            </a:extLst>
          </p:cNvPr>
          <p:cNvSpPr/>
          <p:nvPr/>
        </p:nvSpPr>
        <p:spPr>
          <a:xfrm>
            <a:off x="4320748" y="1750304"/>
            <a:ext cx="78439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8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 (personality) </a:t>
            </a:r>
          </a:p>
          <a:p>
            <a:pPr algn="ctr">
              <a:spcAft>
                <a:spcPts val="0"/>
              </a:spcAft>
            </a:pPr>
            <a:r>
              <a:rPr lang="en-GB" sz="28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</a:p>
          <a:p>
            <a:pPr algn="ctr">
              <a:spcAft>
                <a:spcPts val="0"/>
              </a:spcAft>
            </a:pPr>
            <a:r>
              <a:rPr lang="en-GB" sz="28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 (biography/life history)</a:t>
            </a:r>
          </a:p>
          <a:p>
            <a:pPr algn="ctr">
              <a:spcAft>
                <a:spcPts val="0"/>
              </a:spcAft>
            </a:pPr>
            <a:r>
              <a:rPr lang="en-GB" sz="28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</a:p>
          <a:p>
            <a:pPr algn="ctr">
              <a:spcAft>
                <a:spcPts val="0"/>
              </a:spcAft>
            </a:pPr>
            <a:r>
              <a:rPr lang="en-GB" sz="28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 (health)</a:t>
            </a:r>
          </a:p>
          <a:p>
            <a:pPr algn="ctr">
              <a:spcAft>
                <a:spcPts val="0"/>
              </a:spcAft>
            </a:pPr>
            <a:r>
              <a:rPr lang="en-GB" sz="28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</a:p>
          <a:p>
            <a:pPr algn="ctr">
              <a:spcAft>
                <a:spcPts val="0"/>
              </a:spcAft>
            </a:pPr>
            <a:r>
              <a:rPr lang="en-GB" sz="28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NI (neurological impairment/capacity for doing) </a:t>
            </a:r>
          </a:p>
          <a:p>
            <a:pPr algn="ctr">
              <a:spcAft>
                <a:spcPts val="0"/>
              </a:spcAft>
            </a:pPr>
            <a:r>
              <a:rPr lang="en-GB" sz="28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</a:p>
          <a:p>
            <a:pPr algn="ctr">
              <a:spcAft>
                <a:spcPts val="0"/>
              </a:spcAft>
            </a:pPr>
            <a:r>
              <a:rPr lang="en-GB" sz="28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SP (social psychology/life at the moment)</a:t>
            </a:r>
            <a:endParaRPr lang="en-GB" sz="2800" b="1" dirty="0">
              <a:solidFill>
                <a:srgbClr val="714370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522B9-9A7A-4B7E-A5E0-DE5A9CCD0FA4}"/>
              </a:ext>
            </a:extLst>
          </p:cNvPr>
          <p:cNvSpPr txBox="1"/>
          <p:nvPr/>
        </p:nvSpPr>
        <p:spPr>
          <a:xfrm>
            <a:off x="11398173" y="9436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858D51-2930-0C41-AEEA-454DB2C9AE90}"/>
              </a:ext>
            </a:extLst>
          </p:cNvPr>
          <p:cNvSpPr txBox="1">
            <a:spLocks/>
          </p:cNvSpPr>
          <p:nvPr/>
        </p:nvSpPr>
        <p:spPr>
          <a:xfrm>
            <a:off x="0" y="252000"/>
            <a:ext cx="12192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Identifying the communication strengths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and abilities of an individual with dementia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A173BE1-A1E5-4E4B-BA1B-98247B212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8" r="18934"/>
          <a:stretch/>
        </p:blipFill>
        <p:spPr>
          <a:xfrm>
            <a:off x="0" y="1699504"/>
            <a:ext cx="4320748" cy="4303327"/>
          </a:xfrm>
          <a:prstGeom prst="rect">
            <a:avLst/>
          </a:prstGeom>
        </p:spPr>
      </p:pic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04247DA-643E-064F-8935-7ABB395BA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96C9F8-F686-432D-B898-0948A5C39660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24</a:t>
            </a: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17A7F96-064C-C247-9620-E2BCF4B94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D09298-45DD-8641-8363-1A11458904A5}"/>
              </a:ext>
            </a:extLst>
          </p:cNvPr>
          <p:cNvSpPr txBox="1"/>
          <p:nvPr/>
        </p:nvSpPr>
        <p:spPr>
          <a:xfrm>
            <a:off x="6870138" y="1181438"/>
            <a:ext cx="51627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714370"/>
                </a:solidFill>
                <a:latin typeface="+mj-lt"/>
              </a:rPr>
              <a:t>End of </a:t>
            </a:r>
            <a:br>
              <a:rPr lang="en-GB" sz="6600" b="1" dirty="0">
                <a:solidFill>
                  <a:srgbClr val="714370"/>
                </a:solidFill>
                <a:latin typeface="+mj-lt"/>
              </a:rPr>
            </a:br>
            <a:r>
              <a:rPr lang="en-GB" sz="6600" b="1" dirty="0">
                <a:solidFill>
                  <a:srgbClr val="714370"/>
                </a:solidFill>
                <a:latin typeface="+mj-lt"/>
              </a:rPr>
              <a:t>Session 1</a:t>
            </a:r>
          </a:p>
          <a:p>
            <a:pPr algn="ctr"/>
            <a:endParaRPr lang="en-GB" sz="4800" b="1" dirty="0">
              <a:solidFill>
                <a:srgbClr val="714370"/>
              </a:solidFill>
              <a:latin typeface="+mj-lt"/>
            </a:endParaRPr>
          </a:p>
          <a:p>
            <a:pPr algn="ctr"/>
            <a:r>
              <a:rPr lang="en-GB" sz="4400" b="1" dirty="0">
                <a:solidFill>
                  <a:srgbClr val="714370"/>
                </a:solidFill>
                <a:latin typeface="+mj-lt"/>
              </a:rPr>
              <a:t>Thank you!</a:t>
            </a:r>
          </a:p>
        </p:txBody>
      </p:sp>
      <p:pic>
        <p:nvPicPr>
          <p:cNvPr id="11" name="Picture 10" descr="A close-up of a person's hands&#10;&#10;Description automatically generated with low confidence">
            <a:extLst>
              <a:ext uri="{FF2B5EF4-FFF2-40B4-BE49-F238E27FC236}">
                <a16:creationId xmlns:a16="http://schemas.microsoft.com/office/drawing/2014/main" id="{16653364-8950-E440-BE2A-A1F985DB2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7658"/>
          <a:stretch/>
        </p:blipFill>
        <p:spPr>
          <a:xfrm>
            <a:off x="0" y="-1"/>
            <a:ext cx="6779333" cy="64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907" y="535249"/>
            <a:ext cx="4993170" cy="5197475"/>
          </a:xfrm>
        </p:spPr>
        <p:txBody>
          <a:bodyPr>
            <a:noAutofit/>
          </a:bodyPr>
          <a:lstStyle/>
          <a:p>
            <a:pPr algn="ctr"/>
            <a:r>
              <a:rPr lang="en-GB" sz="5400" b="1" dirty="0">
                <a:solidFill>
                  <a:srgbClr val="714370"/>
                </a:solidFill>
              </a:rPr>
              <a:t>Module 2: Communication and Behaviours </a:t>
            </a:r>
            <a:br>
              <a:rPr lang="en-GB" sz="5400" b="1" dirty="0">
                <a:solidFill>
                  <a:srgbClr val="714370"/>
                </a:solidFill>
              </a:rPr>
            </a:br>
            <a:r>
              <a:rPr lang="en-GB" sz="5400" b="1" dirty="0">
                <a:solidFill>
                  <a:srgbClr val="714370"/>
                </a:solidFill>
              </a:rPr>
              <a:t>Viewed as Challenging</a:t>
            </a:r>
            <a:endParaRPr lang="en-GB" sz="5400" dirty="0">
              <a:solidFill>
                <a:srgbClr val="71437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C82F6-1320-4EBD-8268-03A02DB162E0}"/>
              </a:ext>
            </a:extLst>
          </p:cNvPr>
          <p:cNvSpPr txBox="1"/>
          <p:nvPr/>
        </p:nvSpPr>
        <p:spPr>
          <a:xfrm>
            <a:off x="11398173" y="21551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</a:t>
            </a:r>
          </a:p>
        </p:txBody>
      </p:sp>
      <p:pic>
        <p:nvPicPr>
          <p:cNvPr id="6" name="Picture 5" descr="A close-up of a person's hands&#10;&#10;Description automatically generated with low confidence">
            <a:extLst>
              <a:ext uri="{FF2B5EF4-FFF2-40B4-BE49-F238E27FC236}">
                <a16:creationId xmlns:a16="http://schemas.microsoft.com/office/drawing/2014/main" id="{E614AFF5-B534-9C4B-98CE-2903D6433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7658"/>
          <a:stretch/>
        </p:blipFill>
        <p:spPr>
          <a:xfrm>
            <a:off x="0" y="-1"/>
            <a:ext cx="6779333" cy="6436895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5D890A8-09C7-5141-9543-7CA58083A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DC15288-B64B-E441-9F8A-7C13B0DF0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r="15777"/>
          <a:stretch/>
        </p:blipFill>
        <p:spPr>
          <a:xfrm>
            <a:off x="0" y="2025863"/>
            <a:ext cx="5148000" cy="3649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33720" y="482323"/>
            <a:ext cx="6432745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rgbClr val="714370"/>
                </a:solidFill>
                <a:cs typeface="Arial" panose="020B0604020202020204" pitchFamily="34" charset="0"/>
              </a:rPr>
              <a:t>Learning Outcomes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25DA0B-ED7D-4A23-94F0-F0AFC2A7F5F8}"/>
              </a:ext>
            </a:extLst>
          </p:cNvPr>
          <p:cNvSpPr txBox="1"/>
          <p:nvPr/>
        </p:nvSpPr>
        <p:spPr>
          <a:xfrm>
            <a:off x="11398173" y="9436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19040" y="1950720"/>
            <a:ext cx="6979920" cy="463645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R="26924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en-GB" sz="18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By completing this training, the learner will be able to:</a:t>
            </a:r>
          </a:p>
          <a:p>
            <a:pPr marL="514350" marR="269240" indent="-285750" algn="just">
              <a:lnSpc>
                <a:spcPct val="115000"/>
              </a:lnSpc>
            </a:pPr>
            <a:r>
              <a:rPr lang="en-GB" sz="1800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Understand how we communicate </a:t>
            </a:r>
          </a:p>
          <a:p>
            <a:pPr marL="514350" marR="269240" indent="-285750">
              <a:lnSpc>
                <a:spcPct val="115000"/>
              </a:lnSpc>
            </a:pPr>
            <a:r>
              <a:rPr lang="en-GB" sz="1800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Explore techniques to help communication and interactions with people with dementia</a:t>
            </a:r>
          </a:p>
          <a:p>
            <a:pPr marL="514350" marR="269240" indent="-285750">
              <a:lnSpc>
                <a:spcPct val="115000"/>
              </a:lnSpc>
            </a:pPr>
            <a:r>
              <a:rPr lang="en-GB" sz="1800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Discuss our role in supporting people with dementia</a:t>
            </a:r>
          </a:p>
          <a:p>
            <a:pPr marL="514350" marR="269240" indent="-285750">
              <a:lnSpc>
                <a:spcPct val="115000"/>
              </a:lnSpc>
            </a:pPr>
            <a:r>
              <a:rPr lang="en-GB" sz="1800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Understand behaviour viewed as challenging</a:t>
            </a:r>
          </a:p>
          <a:p>
            <a:pPr marL="514350" marR="269240" indent="-285750">
              <a:lnSpc>
                <a:spcPct val="115000"/>
              </a:lnSpc>
            </a:pPr>
            <a:r>
              <a:rPr lang="en-GB" sz="1800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Describe the impact the behaviours of others may have on a person with dementia</a:t>
            </a:r>
          </a:p>
          <a:p>
            <a:pPr marL="514350" marR="269240" indent="-285750">
              <a:lnSpc>
                <a:spcPct val="115000"/>
              </a:lnSpc>
            </a:pPr>
            <a:r>
              <a:rPr lang="en-GB" sz="1800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Develop our approach in supporting people with dementia </a:t>
            </a:r>
            <a:br>
              <a:rPr lang="en-GB" sz="1800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who display behaviours that could be viewed as challenging </a:t>
            </a:r>
          </a:p>
          <a:p>
            <a:pPr algn="just"/>
            <a:endParaRPr lang="en-US" sz="1800" dirty="0">
              <a:solidFill>
                <a:srgbClr val="714370"/>
              </a:solidFill>
              <a:latin typeface="+mj-lt"/>
            </a:endParaRP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1AF4CBF-5C8A-874C-9BCB-A8F148177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DDEC1D-21E0-45CF-AF07-9CF96055322C}"/>
              </a:ext>
            </a:extLst>
          </p:cNvPr>
          <p:cNvSpPr txBox="1"/>
          <p:nvPr/>
        </p:nvSpPr>
        <p:spPr>
          <a:xfrm>
            <a:off x="11398173" y="21551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5</a:t>
            </a: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027628E-B0E3-A049-AE70-1427BC83B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FCBE4C-4B73-5642-9586-BA67F3BD525E}"/>
              </a:ext>
            </a:extLst>
          </p:cNvPr>
          <p:cNvSpPr txBox="1">
            <a:spLocks/>
          </p:cNvSpPr>
          <p:nvPr/>
        </p:nvSpPr>
        <p:spPr>
          <a:xfrm>
            <a:off x="6779333" y="987227"/>
            <a:ext cx="5412667" cy="3714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714370"/>
                </a:solidFill>
                <a:ea typeface="Calibri" panose="020F0502020204030204" pitchFamily="34" charset="0"/>
              </a:rPr>
              <a:t>Session 1: Communicating </a:t>
            </a:r>
            <a:br>
              <a:rPr lang="en-GB" sz="4800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sz="4800" b="1" dirty="0">
                <a:solidFill>
                  <a:srgbClr val="714370"/>
                </a:solidFill>
                <a:ea typeface="Calibri" panose="020F0502020204030204" pitchFamily="34" charset="0"/>
              </a:rPr>
              <a:t>with people with dementia</a:t>
            </a:r>
            <a:endParaRPr lang="en-US" sz="4800" b="1" dirty="0">
              <a:solidFill>
                <a:srgbClr val="71437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 descr="A close-up of a person's hands&#10;&#10;Description automatically generated with low confidence">
            <a:extLst>
              <a:ext uri="{FF2B5EF4-FFF2-40B4-BE49-F238E27FC236}">
                <a16:creationId xmlns:a16="http://schemas.microsoft.com/office/drawing/2014/main" id="{13753538-5BDA-2849-B9A8-FCF1E50731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7658"/>
          <a:stretch/>
        </p:blipFill>
        <p:spPr>
          <a:xfrm>
            <a:off x="0" y="-1"/>
            <a:ext cx="6779333" cy="64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8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F0D67C-A8F0-4AE4-8B58-A55B8B88E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30"/>
          <a:stretch/>
        </p:blipFill>
        <p:spPr>
          <a:xfrm>
            <a:off x="2637779" y="1519393"/>
            <a:ext cx="6916442" cy="47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7222"/>
            <a:ext cx="12192000" cy="1888466"/>
          </a:xfrm>
        </p:spPr>
        <p:txBody>
          <a:bodyPr>
            <a:noAutofit/>
          </a:bodyPr>
          <a:lstStyle/>
          <a:p>
            <a:pPr algn="ctr"/>
            <a:r>
              <a:rPr lang="en-GB" sz="4400" b="1" dirty="0">
                <a:solidFill>
                  <a:srgbClr val="714370"/>
                </a:solidFill>
                <a:ea typeface="Calibri" panose="020F0502020204030204" pitchFamily="34" charset="0"/>
              </a:rPr>
              <a:t>Understanding the factors that can </a:t>
            </a:r>
            <a:br>
              <a:rPr lang="en-GB" sz="4400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sz="4400" b="1" dirty="0">
                <a:solidFill>
                  <a:srgbClr val="714370"/>
                </a:solidFill>
                <a:ea typeface="Calibri" panose="020F0502020204030204" pitchFamily="34" charset="0"/>
              </a:rPr>
              <a:t>influence communication and interaction </a:t>
            </a:r>
            <a:br>
              <a:rPr lang="en-GB" sz="4400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sz="4400" b="1" dirty="0">
                <a:solidFill>
                  <a:srgbClr val="714370"/>
                </a:solidFill>
                <a:ea typeface="Calibri" panose="020F0502020204030204" pitchFamily="34" charset="0"/>
              </a:rPr>
              <a:t>with people who have dementia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00EBF-E164-4818-A118-E34829C8409E}"/>
              </a:ext>
            </a:extLst>
          </p:cNvPr>
          <p:cNvSpPr txBox="1"/>
          <p:nvPr/>
        </p:nvSpPr>
        <p:spPr>
          <a:xfrm>
            <a:off x="11398173" y="9436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6</a:t>
            </a: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38B4883-827E-A245-8185-96B7E6EE4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6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2000"/>
            <a:ext cx="10515600" cy="97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How do we communicate?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BFE2E39-7FA9-46E2-92BF-50E24D0855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1542101"/>
              </p:ext>
            </p:extLst>
          </p:nvPr>
        </p:nvGraphicFramePr>
        <p:xfrm>
          <a:off x="2083632" y="906962"/>
          <a:ext cx="7915469" cy="5358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2">
            <a:extLst>
              <a:ext uri="{FF2B5EF4-FFF2-40B4-BE49-F238E27FC236}">
                <a16:creationId xmlns:a16="http://schemas.microsoft.com/office/drawing/2014/main" id="{FA044304-9BB6-445F-BA1E-7498B3208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3862" y="5033442"/>
            <a:ext cx="2244282" cy="917597"/>
          </a:xfrm>
          <a:prstGeom prst="rect">
            <a:avLst/>
          </a:prstGeom>
          <a:solidFill>
            <a:srgbClr val="FFFFFF"/>
          </a:solidFill>
          <a:ln w="9525">
            <a:solidFill>
              <a:srgbClr val="9966FF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rgbClr val="714370"/>
                </a:solidFill>
                <a:effectLst/>
                <a:latin typeface="+mj-lt"/>
              </a:rPr>
              <a:t>7% Verbal speech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714370"/>
              </a:solidFill>
              <a:effectLst/>
              <a:latin typeface="+mj-lt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EA9FA9B2-523A-4164-894F-929F1F905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930" y="1481361"/>
            <a:ext cx="2377606" cy="917597"/>
          </a:xfrm>
          <a:prstGeom prst="rect">
            <a:avLst/>
          </a:prstGeom>
          <a:solidFill>
            <a:srgbClr val="FFFFFF"/>
          </a:solidFill>
          <a:ln w="9525">
            <a:solidFill>
              <a:srgbClr val="9966FF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rgbClr val="714370"/>
                </a:solidFill>
                <a:effectLst/>
                <a:latin typeface="+mj-lt"/>
              </a:rPr>
              <a:t>38% Non-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800" b="1" dirty="0">
                <a:solidFill>
                  <a:srgbClr val="714370"/>
                </a:solidFill>
                <a:latin typeface="+mj-lt"/>
              </a:rPr>
              <a:t>v</a:t>
            </a: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rgbClr val="714370"/>
                </a:solidFill>
                <a:effectLst/>
                <a:latin typeface="+mj-lt"/>
              </a:rPr>
              <a:t>erbal </a:t>
            </a:r>
            <a:r>
              <a:rPr lang="en-GB" altLang="en-US" sz="2800" b="1" dirty="0">
                <a:solidFill>
                  <a:srgbClr val="714370"/>
                </a:solidFill>
                <a:latin typeface="+mj-lt"/>
              </a:rPr>
              <a:t>s</a:t>
            </a: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rgbClr val="714370"/>
                </a:solidFill>
                <a:effectLst/>
                <a:latin typeface="+mj-lt"/>
              </a:rPr>
              <a:t>peech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714370"/>
              </a:solidFill>
              <a:effectLst/>
              <a:latin typeface="+mj-lt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1CD3761F-FC0D-4C3A-884E-EDEAE7624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229" y="3104204"/>
            <a:ext cx="2427339" cy="964443"/>
          </a:xfrm>
          <a:prstGeom prst="rect">
            <a:avLst/>
          </a:prstGeom>
          <a:solidFill>
            <a:srgbClr val="FFFFFF"/>
          </a:solidFill>
          <a:ln w="9525">
            <a:solidFill>
              <a:srgbClr val="9966FF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8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55% Body language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906D5-B50F-4D14-A28F-394F0BBA8E56}"/>
              </a:ext>
            </a:extLst>
          </p:cNvPr>
          <p:cNvSpPr txBox="1"/>
          <p:nvPr/>
        </p:nvSpPr>
        <p:spPr>
          <a:xfrm>
            <a:off x="11398173" y="9436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7</a:t>
            </a:r>
          </a:p>
        </p:txBody>
      </p:sp>
      <p:pic>
        <p:nvPicPr>
          <p:cNvPr id="10" name="Picture 9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3CADFD73-5978-9B45-8CD9-A596286E5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9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FABEBF-A069-4346-BAD2-0F3A66E493C9}"/>
              </a:ext>
            </a:extLst>
          </p:cNvPr>
          <p:cNvSpPr/>
          <p:nvPr/>
        </p:nvSpPr>
        <p:spPr>
          <a:xfrm>
            <a:off x="0" y="252000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+mj-cs"/>
              </a:rPr>
              <a:t>Experiential exercises</a:t>
            </a:r>
            <a:endParaRPr lang="en-GB" sz="4400" dirty="0">
              <a:solidFill>
                <a:srgbClr val="71437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97A80-58F9-42C3-A537-5BA7E8CA9161}"/>
              </a:ext>
            </a:extLst>
          </p:cNvPr>
          <p:cNvSpPr txBox="1"/>
          <p:nvPr/>
        </p:nvSpPr>
        <p:spPr>
          <a:xfrm>
            <a:off x="11398173" y="9436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01B78-7FF9-4136-9B00-37E1F8253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11" y="1183409"/>
            <a:ext cx="5075778" cy="50561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D302FEF-0E66-7043-BA5A-8DCC32568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FABEBF-A069-4346-BAD2-0F3A66E493C9}"/>
              </a:ext>
            </a:extLst>
          </p:cNvPr>
          <p:cNvSpPr/>
          <p:nvPr/>
        </p:nvSpPr>
        <p:spPr>
          <a:xfrm>
            <a:off x="0" y="252000"/>
            <a:ext cx="12191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+mj-cs"/>
              </a:rPr>
              <a:t>How dementia can affect a person’s </a:t>
            </a:r>
            <a:br>
              <a:rPr lang="en-GB" sz="44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+mj-cs"/>
              </a:rPr>
            </a:br>
            <a:r>
              <a:rPr lang="en-GB" sz="4400" b="1" dirty="0">
                <a:solidFill>
                  <a:srgbClr val="714370"/>
                </a:solidFill>
                <a:latin typeface="+mj-lt"/>
                <a:ea typeface="Calibri" panose="020F0502020204030204" pitchFamily="34" charset="0"/>
                <a:cs typeface="+mj-cs"/>
              </a:rPr>
              <a:t>ability to communicate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3E0F3F-FB48-485E-9A2A-762CF5D3C3DA}"/>
              </a:ext>
            </a:extLst>
          </p:cNvPr>
          <p:cNvSpPr txBox="1"/>
          <p:nvPr/>
        </p:nvSpPr>
        <p:spPr>
          <a:xfrm>
            <a:off x="11408806" y="9436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9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05610CF-110E-4795-A2AA-9D57125FA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73684" y="4054161"/>
            <a:ext cx="3435195" cy="19562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FED62A8-BEE0-4963-BCEE-5F3E39D5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97697" y="2003408"/>
            <a:ext cx="3427901" cy="194439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6A8CEC6-4739-4844-8B66-AA8100374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55703" y="2003926"/>
            <a:ext cx="3432209" cy="194387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6B61B0FF-A9E9-48EE-ADFF-34642AA57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54480" y="4055862"/>
            <a:ext cx="3433432" cy="195454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9104A6-523E-4C17-944F-FC5DA1424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824" y="3476775"/>
            <a:ext cx="2880312" cy="451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36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4A092E"/>
                </a:solidFill>
                <a:latin typeface="Arial MT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4A092E"/>
                </a:solidFill>
                <a:latin typeface="Arial M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100">
                <a:solidFill>
                  <a:srgbClr val="4A092E"/>
                </a:solidFill>
                <a:latin typeface="Arial M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4A092E"/>
                </a:solidFill>
                <a:latin typeface="Arial M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4A092E"/>
                </a:solidFill>
                <a:latin typeface="Arial M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b="1" dirty="0">
                <a:solidFill>
                  <a:srgbClr val="714370"/>
                </a:solidFill>
                <a:latin typeface="+mj-lt"/>
              </a:rPr>
              <a:t>Alzheimer’s disease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71B09-0E09-4F8F-B3AA-7EBCAF228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824" y="5521273"/>
            <a:ext cx="2585062" cy="451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36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4A092E"/>
                </a:solidFill>
                <a:latin typeface="Arial MT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4A092E"/>
                </a:solidFill>
                <a:latin typeface="Arial M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100">
                <a:solidFill>
                  <a:srgbClr val="4A092E"/>
                </a:solidFill>
                <a:latin typeface="Arial M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4A092E"/>
                </a:solidFill>
                <a:latin typeface="Arial M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4A092E"/>
                </a:solidFill>
                <a:latin typeface="Arial M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b="1" dirty="0">
                <a:solidFill>
                  <a:srgbClr val="714370"/>
                </a:solidFill>
                <a:latin typeface="+mj-lt"/>
              </a:rPr>
              <a:t>Lewy Body disease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A11838-ACFE-4FA5-B4C7-A6373C525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862" y="3476775"/>
            <a:ext cx="3032113" cy="451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36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4A092E"/>
                </a:solidFill>
                <a:latin typeface="Arial MT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4A092E"/>
                </a:solidFill>
                <a:latin typeface="Arial M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100">
                <a:solidFill>
                  <a:srgbClr val="4A092E"/>
                </a:solidFill>
                <a:latin typeface="Arial M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4A092E"/>
                </a:solidFill>
                <a:latin typeface="Arial M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4A092E"/>
                </a:solidFill>
                <a:latin typeface="Arial M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b="1" dirty="0">
                <a:solidFill>
                  <a:srgbClr val="714370"/>
                </a:solidFill>
                <a:latin typeface="+mj-lt"/>
              </a:rPr>
              <a:t>Vascular disease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935A260-BAF2-42A5-B0CD-66ECD5CD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042" y1="30227" x2="58028" y2="26700"/>
                        <a14:foregroundMark x1="54930" y1="31234" x2="54930" y2="31234"/>
                        <a14:foregroundMark x1="54085" y1="28715" x2="54085" y2="28715"/>
                        <a14:foregroundMark x1="49578" y1="18892" x2="49437" y2="19144"/>
                        <a14:foregroundMark x1="46197" y1="15617" x2="46028" y2="16373"/>
                        <a14:foregroundMark x1="43944" y1="20151" x2="43380" y2="25189"/>
                        <a14:foregroundMark x1="42676" y1="31486" x2="42254" y2="25693"/>
                        <a14:foregroundMark x1="53662" y1="79345" x2="52535" y2="78338"/>
                        <a14:foregroundMark x1="42817" y1="70277" x2="40423" y2="69270"/>
                        <a14:foregroundMark x1="38732" y1="47859" x2="41408" y2="43577"/>
                        <a14:foregroundMark x1="41690" y1="39547" x2="40141" y2="41814"/>
                        <a14:foregroundMark x1="36620" y1="51889" x2="38732" y2="52645"/>
                        <a14:foregroundMark x1="45211" y1="18136" x2="44930" y2="18892"/>
                        <a14:foregroundMark x1="50563" y1="16877" x2="50000" y2="19647"/>
                        <a14:foregroundMark x1="51549" y1="15869" x2="50986" y2="16373"/>
                        <a14:foregroundMark x1="41690" y1="28463" x2="41972" y2="29975"/>
                        <a14:foregroundMark x1="38873" y1="72040" x2="40423" y2="69773"/>
                        <a14:foregroundMark x1="54930" y1="79597" x2="54930" y2="79345"/>
                        <a14:foregroundMark x1="53721" y1="48996" x2="53803" y2="49874"/>
                        <a14:foregroundMark x1="66479" y1="56171" x2="66761" y2="55416"/>
                        <a14:backgroundMark x1="47183" y1="16373" x2="47183" y2="18892"/>
                        <a14:backgroundMark x1="45915" y1="21662" x2="46338" y2="20907"/>
                        <a14:backgroundMark x1="38103" y1="38588" x2="33944" y2="53904"/>
                        <a14:backgroundMark x1="33944" y1="53904" x2="34366" y2="72796"/>
                        <a14:backgroundMark x1="34366" y1="72796" x2="29718" y2="70529"/>
                        <a14:backgroundMark x1="38514" y1="63582" x2="38451" y2="63728"/>
                        <a14:backgroundMark x1="39859" y1="60453" x2="38597" y2="63388"/>
                        <a14:backgroundMark x1="40845" y1="61209" x2="41127" y2="63476"/>
                        <a14:backgroundMark x1="36056" y1="68010" x2="35634" y2="68514"/>
                        <a14:backgroundMark x1="38467" y1="76379" x2="43662" y2="78086"/>
                        <a14:backgroundMark x1="36761" y1="75819" x2="37848" y2="76176"/>
                        <a14:backgroundMark x1="75493" y1="49874" x2="82958" y2="54156"/>
                        <a14:backgroundMark x1="75775" y1="54156" x2="85070" y2="63980"/>
                        <a14:backgroundMark x1="85070" y1="63980" x2="80986" y2="50378"/>
                        <a14:backgroundMark x1="71408" y1="46096" x2="79014" y2="60957"/>
                        <a14:backgroundMark x1="79014" y1="60957" x2="78028" y2="62972"/>
                        <a14:backgroundMark x1="71408" y1="53149" x2="72254" y2="42569"/>
                        <a14:backgroundMark x1="68028" y1="46851" x2="70423" y2="48866"/>
                        <a14:backgroundMark x1="66620" y1="46348" x2="67183" y2="48363"/>
                        <a14:backgroundMark x1="64648" y1="48363" x2="66620" y2="48363"/>
                        <a14:backgroundMark x1="64225" y1="53652" x2="64225" y2="53652"/>
                        <a14:backgroundMark x1="79577" y1="64736" x2="81127" y2="68514"/>
                        <a14:backgroundMark x1="77465" y1="65743" x2="79718" y2="67254"/>
                        <a14:backgroundMark x1="72535" y1="73048" x2="73944" y2="76826"/>
                        <a14:backgroundMark x1="51127" y1="40554" x2="51549" y2="39798"/>
                        <a14:backgroundMark x1="51526" y1="50547" x2="51831" y2="51637"/>
                        <a14:backgroundMark x1="51268" y1="51637" x2="52394" y2="52141"/>
                        <a14:backgroundMark x1="50423" y1="51385" x2="50845" y2="51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6093389" y="4054162"/>
            <a:ext cx="3432209" cy="19422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8CF049-A03A-4004-90AE-6B04361D1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572" y="5521273"/>
            <a:ext cx="3520183" cy="451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tIns="36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4A092E"/>
                </a:solidFill>
                <a:latin typeface="Arial MT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4A092E"/>
                </a:solidFill>
                <a:latin typeface="Arial M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100">
                <a:solidFill>
                  <a:srgbClr val="4A092E"/>
                </a:solidFill>
                <a:latin typeface="Arial M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4A092E"/>
                </a:solidFill>
                <a:latin typeface="Arial M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4A092E"/>
                </a:solidFill>
                <a:latin typeface="Arial M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4A092E"/>
                </a:solidFill>
                <a:latin typeface="Arial MT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b="1" dirty="0" err="1">
                <a:solidFill>
                  <a:srgbClr val="714370"/>
                </a:solidFill>
                <a:latin typeface="+mj-lt"/>
              </a:rPr>
              <a:t>Fronto</a:t>
            </a:r>
            <a:r>
              <a:rPr lang="en-GB" altLang="en-US" sz="2400" b="1" dirty="0">
                <a:solidFill>
                  <a:srgbClr val="714370"/>
                </a:solidFill>
                <a:latin typeface="+mj-lt"/>
              </a:rPr>
              <a:t>-temporal disease</a:t>
            </a:r>
          </a:p>
        </p:txBody>
      </p:sp>
      <p:pic>
        <p:nvPicPr>
          <p:cNvPr id="19" name="Picture 1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6BD246C-F407-4540-8F5B-A6A0090B63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4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23644</TotalTime>
  <Words>753</Words>
  <Application>Microsoft Macintosh PowerPoint</Application>
  <PresentationFormat>Widescreen</PresentationFormat>
  <Paragraphs>227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Module 2: Communication and Behaviours  Viewed as Challenging</vt:lpstr>
      <vt:lpstr>Learning Outcomes</vt:lpstr>
      <vt:lpstr>PowerPoint Presentation</vt:lpstr>
      <vt:lpstr>Understanding the factors that can  influence communication and interaction  with people who have dementia </vt:lpstr>
      <vt:lpstr>How do we communicate?</vt:lpstr>
      <vt:lpstr>PowerPoint Presentation</vt:lpstr>
      <vt:lpstr>PowerPoint Presentation</vt:lpstr>
      <vt:lpstr>The role of memory in  communication</vt:lpstr>
      <vt:lpstr>Imagery systems of the brain </vt:lpstr>
      <vt:lpstr>Social theory of communication          disability in dementia</vt:lpstr>
      <vt:lpstr>The VERA framework for communicating  with people who have dementia  </vt:lpstr>
      <vt:lpstr>The VERA framework for communicating  with people who have dementia  </vt:lpstr>
      <vt:lpstr>The Validation method</vt:lpstr>
      <vt:lpstr>The VERA framework for communicating  with people who have dementia  </vt:lpstr>
      <vt:lpstr>What are our emotional needs?</vt:lpstr>
      <vt:lpstr>The VERA framework for communicating  with people who have dementia  </vt:lpstr>
      <vt:lpstr>Who can give us reassurance?</vt:lpstr>
      <vt:lpstr>The VERA framework for communicating  with people who have dementia  </vt:lpstr>
      <vt:lpstr>An activity-based model of care </vt:lpstr>
      <vt:lpstr>Identifying the communication strengths  and abilities of an individual with dementia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Life Well with dementia</dc:title>
  <dc:creator>Owner;Tim FM. DTC</dc:creator>
  <cp:keywords>DTC</cp:keywords>
  <cp:lastModifiedBy>Phil Morash</cp:lastModifiedBy>
  <cp:revision>206</cp:revision>
  <cp:lastPrinted>2018-02-13T17:18:12Z</cp:lastPrinted>
  <dcterms:created xsi:type="dcterms:W3CDTF">2018-02-05T11:47:19Z</dcterms:created>
  <dcterms:modified xsi:type="dcterms:W3CDTF">2021-06-29T13:43:37Z</dcterms:modified>
</cp:coreProperties>
</file>