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6" r:id="rId1"/>
  </p:sldMasterIdLst>
  <p:notesMasterIdLst>
    <p:notesMasterId r:id="rId19"/>
  </p:notesMasterIdLst>
  <p:handoutMasterIdLst>
    <p:handoutMasterId r:id="rId20"/>
  </p:handoutMasterIdLst>
  <p:sldIdLst>
    <p:sldId id="289" r:id="rId2"/>
    <p:sldId id="303" r:id="rId3"/>
    <p:sldId id="304" r:id="rId4"/>
    <p:sldId id="330" r:id="rId5"/>
    <p:sldId id="305" r:id="rId6"/>
    <p:sldId id="322" r:id="rId7"/>
    <p:sldId id="326" r:id="rId8"/>
    <p:sldId id="306" r:id="rId9"/>
    <p:sldId id="327" r:id="rId10"/>
    <p:sldId id="328" r:id="rId11"/>
    <p:sldId id="329" r:id="rId12"/>
    <p:sldId id="323" r:id="rId13"/>
    <p:sldId id="307" r:id="rId14"/>
    <p:sldId id="308" r:id="rId15"/>
    <p:sldId id="309" r:id="rId16"/>
    <p:sldId id="310" r:id="rId17"/>
    <p:sldId id="267" r:id="rId18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4370"/>
    <a:srgbClr val="725B72"/>
    <a:srgbClr val="9B5D9A"/>
    <a:srgbClr val="FF0066"/>
    <a:srgbClr val="00B0F0"/>
    <a:srgbClr val="F8F8F8"/>
    <a:srgbClr val="008EE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878" autoAdjust="0"/>
  </p:normalViewPr>
  <p:slideViewPr>
    <p:cSldViewPr snapToGrid="0" snapToObjects="1">
      <p:cViewPr varScale="1">
        <p:scale>
          <a:sx n="128" d="100"/>
          <a:sy n="128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50"/>
        <a:sy n="33" d="5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B4FAAC-8D04-4E61-9F0A-9CF1FB9F7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DBF1C-304C-453C-8D6C-7D4AA688D7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F7A5245-1391-446A-9381-129815BDCCC3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0A33F-3BA1-40A6-AE3B-1FAD45C2C7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BA6C9-7780-4A70-B3F7-2F41193D0C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4C7551E-F02D-4931-B7E5-E852B93223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58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2C9DBC8-A3AD-9040-A808-D69B4E0348A1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D7650BA-9255-914E-9988-A2F62E980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650BA-9255-914E-9988-A2F62E980B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7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650BA-9255-914E-9988-A2F62E980B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BBCF601B-6C35-4AA6-97F6-5DA7CB23D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1384C-9C39-44D9-A8EB-C1ABCE575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125" y="4649788"/>
            <a:ext cx="5903913" cy="518477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en-GB" sz="3600" dirty="0">
                <a:ea typeface="Calibri"/>
                <a:cs typeface="Arial" pitchFamily="34" charset="0"/>
              </a:rPr>
              <a:t>There are 17 pre-identified Personal Enhancers (Positive Practices that champion the sense of self of the individual). These are as follows: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endParaRPr lang="en-GB" sz="3600" dirty="0">
              <a:ea typeface="Calibri"/>
              <a:cs typeface="Arial" pitchFamily="34" charset="0"/>
            </a:endParaRP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Warmth</a:t>
            </a:r>
            <a:r>
              <a:rPr lang="en-GB" sz="3600" dirty="0">
                <a:ea typeface="Calibri"/>
                <a:cs typeface="Arial" pitchFamily="34" charset="0"/>
              </a:rPr>
              <a:t> - Demonstrating genuine affection, care and concern for the participant.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Holding</a:t>
            </a:r>
            <a:r>
              <a:rPr lang="en-GB" sz="3600" dirty="0">
                <a:ea typeface="Calibri"/>
                <a:cs typeface="Arial" pitchFamily="34" charset="0"/>
              </a:rPr>
              <a:t> - Providing safety, security and comfort to a participant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Relaxed Pace</a:t>
            </a:r>
            <a:r>
              <a:rPr lang="en-GB" sz="3600" dirty="0">
                <a:ea typeface="Calibri"/>
                <a:cs typeface="Arial" pitchFamily="34" charset="0"/>
              </a:rPr>
              <a:t> - Recognising the importance of helping create a relaxed atmosphere 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Respect</a:t>
            </a:r>
            <a:r>
              <a:rPr lang="en-GB" sz="3600" dirty="0">
                <a:ea typeface="Calibri"/>
                <a:cs typeface="Arial" pitchFamily="34" charset="0"/>
              </a:rPr>
              <a:t> - Treating the participant as a valued member of society and recognising their experience and age.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Acceptance</a:t>
            </a:r>
            <a:r>
              <a:rPr lang="en-GB" sz="3600" dirty="0">
                <a:ea typeface="Calibri"/>
                <a:cs typeface="Arial" pitchFamily="34" charset="0"/>
              </a:rPr>
              <a:t> - Entering into a relationship based on an attitude of acceptance or positive regard for the participant.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Celebration</a:t>
            </a:r>
            <a:r>
              <a:rPr lang="en-GB" sz="3600" dirty="0">
                <a:ea typeface="Calibri"/>
                <a:cs typeface="Arial" pitchFamily="34" charset="0"/>
              </a:rPr>
              <a:t> - Recognising, supporting and taking delight in the skills and achievements of the participant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Acknowledgement</a:t>
            </a:r>
            <a:r>
              <a:rPr lang="en-GB" sz="3600" dirty="0">
                <a:ea typeface="Calibri"/>
                <a:cs typeface="Arial" pitchFamily="34" charset="0"/>
              </a:rPr>
              <a:t> - Recognising, accepting and supporting the participant as unique and valuing them as an individual.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Genuineness</a:t>
            </a:r>
            <a:r>
              <a:rPr lang="en-GB" sz="3600" dirty="0">
                <a:ea typeface="Calibri"/>
                <a:cs typeface="Arial" pitchFamily="34" charset="0"/>
              </a:rPr>
              <a:t> - Being honest and open with the participant in a way that is sensitive to their needs and feelings.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Validation </a:t>
            </a:r>
            <a:r>
              <a:rPr lang="en-GB" sz="3600" dirty="0">
                <a:ea typeface="Calibri"/>
                <a:cs typeface="Arial" pitchFamily="34" charset="0"/>
              </a:rPr>
              <a:t>- Recognising and supporting the reality of the participant. Sensitivity to feeling and emotion take priority.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Empowerment </a:t>
            </a:r>
            <a:r>
              <a:rPr lang="en-GB" sz="3600" dirty="0">
                <a:ea typeface="Calibri"/>
                <a:cs typeface="Arial" pitchFamily="34" charset="0"/>
              </a:rPr>
              <a:t>- Letting go of control and assisting the participant to discover or employ abilities and skills.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Facilitation</a:t>
            </a:r>
            <a:r>
              <a:rPr lang="en-GB" sz="3600" dirty="0">
                <a:ea typeface="Calibri"/>
                <a:cs typeface="Arial" pitchFamily="34" charset="0"/>
              </a:rPr>
              <a:t>- Assessing level of support required and providing it 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Enabling</a:t>
            </a:r>
            <a:r>
              <a:rPr lang="en-GB" sz="3600" dirty="0">
                <a:ea typeface="Calibri"/>
                <a:cs typeface="Arial" pitchFamily="34" charset="0"/>
              </a:rPr>
              <a:t> - Recognising and encouraging a participant’s level of engagement within a frame of reference.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Collaboration</a:t>
            </a:r>
            <a:r>
              <a:rPr lang="en-GB" sz="3600" dirty="0">
                <a:ea typeface="Calibri"/>
                <a:cs typeface="Arial" pitchFamily="34" charset="0"/>
              </a:rPr>
              <a:t> - The participant is treated as a full and equal partner in what is happening, consulting and working with them.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Recognition</a:t>
            </a:r>
            <a:r>
              <a:rPr lang="en-GB" sz="3600" dirty="0">
                <a:ea typeface="Calibri"/>
                <a:cs typeface="Arial" pitchFamily="34" charset="0"/>
              </a:rPr>
              <a:t> - Meeting the participant in his or her own uniqueness, bringing an open and unprejudiced attitude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Including</a:t>
            </a:r>
            <a:r>
              <a:rPr lang="en-GB" sz="3600" dirty="0">
                <a:ea typeface="Calibri"/>
                <a:cs typeface="Arial" pitchFamily="34" charset="0"/>
              </a:rPr>
              <a:t> - Enabling and encouraging the participant to be and feel included, physically and psychologically.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Belonging </a:t>
            </a:r>
            <a:r>
              <a:rPr lang="en-GB" sz="3600" dirty="0">
                <a:ea typeface="Calibri"/>
                <a:cs typeface="Arial" pitchFamily="34" charset="0"/>
              </a:rPr>
              <a:t>- Providing a sense of acceptance in a particular setting regardless of abilities and disabilities.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r>
              <a:rPr lang="en-GB" sz="3600" b="1" dirty="0">
                <a:ea typeface="Calibri"/>
                <a:cs typeface="Arial" pitchFamily="34" charset="0"/>
              </a:rPr>
              <a:t>Fun</a:t>
            </a:r>
            <a:r>
              <a:rPr lang="en-GB" sz="3600" dirty="0">
                <a:ea typeface="Calibri"/>
                <a:cs typeface="Arial" pitchFamily="34" charset="0"/>
              </a:rPr>
              <a:t> - Accessing a free, creative way of being and using and responding to the use of fun and humour</a:t>
            </a:r>
            <a:r>
              <a:rPr lang="en-GB" sz="3800" dirty="0">
                <a:ea typeface="Calibri"/>
                <a:cs typeface="Arial" pitchFamily="34" charset="0"/>
              </a:rPr>
              <a:t>.</a:t>
            </a: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endParaRPr lang="en-GB" sz="2800" dirty="0">
              <a:ea typeface="Calibri"/>
              <a:cs typeface="Arial" pitchFamily="34" charset="0"/>
            </a:endParaRPr>
          </a:p>
          <a:p>
            <a:pPr marL="346638" indent="-346638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defRPr/>
            </a:pPr>
            <a:endParaRPr lang="en-GB" sz="2800" dirty="0">
              <a:ea typeface="Calibri"/>
              <a:cs typeface="Arial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en-GB" sz="2800" dirty="0" err="1">
                <a:ea typeface="Calibri"/>
                <a:cs typeface="Arial" pitchFamily="34" charset="0"/>
              </a:rPr>
              <a:t>Brooker</a:t>
            </a:r>
            <a:r>
              <a:rPr lang="en-GB" sz="2800" dirty="0">
                <a:ea typeface="Calibri"/>
                <a:cs typeface="Arial" pitchFamily="34" charset="0"/>
              </a:rPr>
              <a:t> D and </a:t>
            </a:r>
            <a:r>
              <a:rPr lang="en-GB" sz="2800" dirty="0" err="1">
                <a:ea typeface="Calibri"/>
                <a:cs typeface="Arial" pitchFamily="34" charset="0"/>
              </a:rPr>
              <a:t>Surr</a:t>
            </a:r>
            <a:r>
              <a:rPr lang="en-GB" sz="2800" dirty="0">
                <a:ea typeface="Calibri"/>
                <a:cs typeface="Arial" pitchFamily="34" charset="0"/>
              </a:rPr>
              <a:t> C (2005) Dementia Care Mapping: Principles and Practice. 26-27. Bradford Dementia Group, University of Bradford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35403F5-83A9-4B61-9FAD-22D31E96A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4E0BA5-1069-4BCC-A27D-4FB5D8D14381}" type="slidenum">
              <a:rPr lang="en-GB" altLang="en-US" sz="13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GB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333" name="Footer Placeholder 4">
            <a:extLst>
              <a:ext uri="{FF2B5EF4-FFF2-40B4-BE49-F238E27FC236}">
                <a16:creationId xmlns:a16="http://schemas.microsoft.com/office/drawing/2014/main" id="{C3BD09B9-EBEA-4FDB-BD22-DC203E20F8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300">
                <a:solidFill>
                  <a:srgbClr val="000000"/>
                </a:solidFill>
                <a:latin typeface="Arial" pitchFamily="34" charset="0"/>
              </a:rPr>
              <a:t>DTC 2012</a:t>
            </a:r>
          </a:p>
        </p:txBody>
      </p:sp>
    </p:spTree>
    <p:extLst>
      <p:ext uri="{BB962C8B-B14F-4D97-AF65-F5344CB8AC3E}">
        <p14:creationId xmlns:p14="http://schemas.microsoft.com/office/powerpoint/2010/main" val="71338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E360-FC13-4B18-A54C-7A2153296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E99E0-9AD8-47BF-B10F-77CD63E92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7B5EA-55A8-4042-A568-9792B423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A94C5-45B9-40F0-944F-59C385ED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C2543-79BE-4C65-B558-C9336943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287F1-FD5F-4616-B885-A2061991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70C48-F70D-400C-895E-38F32725C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4F782-5432-4403-9D4B-95782C4C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AD8AE-E9CC-41AB-8AE8-98ED61CC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2B31F-3004-4989-AD32-2FEFE138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06ED2A-AAED-4D7F-9803-509A0B3C0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6D82D9-95C3-4314-A164-FDCDD3963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FDDBF-F3D2-43EA-B9B2-8BFF51F2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A664E-5E4D-4BF4-858A-FE70DD37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10508-02D8-4EF8-9DAE-2588FA32D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FE48-A2F2-426E-8F16-0DD16A4F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3C3A6-03B3-47FD-A4B9-F98C3472F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FAE24-D5E2-4B44-B662-1E606E35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E64B3-FDDE-44ED-A47F-DF60484F2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2A549-AE87-40FF-AAEC-3B52C5E1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8793-2DFF-4E4B-A912-53D6BC26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82201-7748-4A26-8CC7-532A19BC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9FCB-2AAC-4C1E-92F8-C56E2A66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02867-CCA8-4ED2-9517-2DC8CCC4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ED845-90C4-4571-8C07-08EEF2E5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A815-7614-4A42-A7A4-C7DE770B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0BF14-10B0-4058-A9CC-42FFBD339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605CF-9EF5-4C3F-98C9-9050638CD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D2197-F1F2-4E8E-9255-E5BA5839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805B6-7B66-4D4C-94E9-7FC07449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17CBF-5DD1-40F0-AC7B-7B1572B9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5E06A-B0AA-4E71-B20D-DB2AC0050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4EBF6-BB8E-4E0F-9D07-D14AF767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34F39-44E9-4026-9602-2764CC6C3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08825-34C6-4FB8-9901-6AB54AB86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2762B-1AB9-4A69-B618-3F7001699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E1BAE-2C89-40AC-96BF-51FA9B28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CDF1B-6C6F-4549-ADF9-7DB7740D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E6BFA-2796-4459-BA4B-7CF5C2B8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6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06FCD-F458-436B-B3D8-EEC021B9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437C95-6055-438E-A084-19E86845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29491-0DD5-4B65-ABED-9F569F5B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42256-6D36-4D60-AE28-332B360C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E946C-5B73-41F1-8CE9-6C767CE9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C0DCE-E1C7-49CD-99E3-A94FEAF69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718DE-EAC4-434F-AEC8-BDB86D8C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3518-14EF-4B18-8FFA-44046B9B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C4D51-919E-4509-ADC2-0E6AEC6CD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7A87C-9BA4-4AB5-BAF3-D991DDCF0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83FF7-39D4-4909-81F7-182F2144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5E037-560F-4EEE-9EC5-12EEA91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03765-4A55-4C66-9601-94F707C3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F78B0-2DCE-4ED2-A8EF-32BCA4F3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528A5-B72A-4BB2-8233-3DE7E86B0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7494B-BA2C-4C58-B510-8858F48D0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DC95E-8776-4656-9C15-6DF6CDF9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917A53-AE42-1341-B3E2-202B546CF044}" type="datetimeFigureOut">
              <a:rPr lang="en-US" smtClean="0"/>
              <a:t>6/29/21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B777F-E240-4E33-8112-AD39EDB8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98F18-4354-4D3E-8C02-361C8524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6150A4-09F2-2B44-8364-BE29963D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72E0B-D9D5-4B0B-8377-E3DDCCE37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3B4D4-742E-4CD7-B58F-36DC7C3D3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32CA9-5AA2-FE48-9A7E-5DAC71CF2D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12192000" cy="43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806234-B2DE-4E4F-A850-8CA120E61536}"/>
              </a:ext>
            </a:extLst>
          </p:cNvPr>
          <p:cNvSpPr txBox="1"/>
          <p:nvPr userDrawn="1"/>
        </p:nvSpPr>
        <p:spPr>
          <a:xfrm>
            <a:off x="654423" y="6494635"/>
            <a:ext cx="9081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The Dementia Care Training Library © Pavilion Publishing and Media Ltd and its licensors 2021</a:t>
            </a:r>
          </a:p>
        </p:txBody>
      </p:sp>
    </p:spTree>
    <p:extLst>
      <p:ext uri="{BB962C8B-B14F-4D97-AF65-F5344CB8AC3E}">
        <p14:creationId xmlns:p14="http://schemas.microsoft.com/office/powerpoint/2010/main" val="4692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DDEC1D-21E0-45CF-AF07-9CF96055322C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25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D314798-39EF-4441-9E38-59744162D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80DD19-6F8E-9048-B344-1E90811C583E}"/>
              </a:ext>
            </a:extLst>
          </p:cNvPr>
          <p:cNvSpPr txBox="1">
            <a:spLocks/>
          </p:cNvSpPr>
          <p:nvPr/>
        </p:nvSpPr>
        <p:spPr>
          <a:xfrm>
            <a:off x="6779333" y="987227"/>
            <a:ext cx="5412667" cy="3714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714370"/>
                </a:solidFill>
                <a:ea typeface="Calibri" panose="020F0502020204030204" pitchFamily="34" charset="0"/>
              </a:rPr>
              <a:t>Session 2: </a:t>
            </a:r>
            <a:br>
              <a:rPr lang="en-GB" sz="4800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sz="4800" b="1" dirty="0">
                <a:solidFill>
                  <a:srgbClr val="714370"/>
                </a:solidFill>
                <a:ea typeface="Calibri" panose="020F0502020204030204" pitchFamily="34" charset="0"/>
              </a:rPr>
              <a:t>Positive interactions </a:t>
            </a:r>
            <a:br>
              <a:rPr lang="en-GB" sz="4800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sz="4800" b="1" dirty="0">
                <a:solidFill>
                  <a:srgbClr val="714370"/>
                </a:solidFill>
                <a:ea typeface="Calibri" panose="020F0502020204030204" pitchFamily="34" charset="0"/>
              </a:rPr>
              <a:t>with people with dementia</a:t>
            </a:r>
            <a:endParaRPr lang="en-US" sz="4800" b="1" dirty="0">
              <a:solidFill>
                <a:srgbClr val="71437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C7C2E4A5-F05A-7C44-9727-661D554DAC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7658"/>
          <a:stretch/>
        </p:blipFill>
        <p:spPr>
          <a:xfrm>
            <a:off x="0" y="-1"/>
            <a:ext cx="6779333" cy="6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listening dilemma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19EE0-B00C-4064-A900-E3A23C51B1E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AA441-7B96-4EB4-BB95-60BBBC5A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506" y="1411950"/>
            <a:ext cx="4900987" cy="48116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C498A96-FD16-634B-BF64-ED31A3AD7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GB" b="1" spc="-40" dirty="0">
                <a:solidFill>
                  <a:srgbClr val="714370"/>
                </a:solidFill>
                <a:ea typeface="Calibri" panose="020F0502020204030204" pitchFamily="34" charset="0"/>
              </a:rPr>
              <a:t>Tips for communicating with a person with dementia</a:t>
            </a:r>
            <a:endParaRPr lang="en-US" b="1" spc="-40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19EE0-B00C-4064-A900-E3A23C51B1E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AA441-7B96-4EB4-BB95-60BBBC5A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95" y="1471696"/>
            <a:ext cx="4878409" cy="47614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F1E8991-011B-AE4F-9DF5-BB6EF482D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Techniques to facilitate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positive interactions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B3C180-2752-4A63-9DAE-DCFF7A188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33" y="1896006"/>
            <a:ext cx="1056640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Char char="•"/>
            </a:pPr>
            <a:r>
              <a:rPr lang="en-GB" altLang="en-US" sz="3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Reminiscence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Char char="•"/>
            </a:pPr>
            <a:r>
              <a:rPr lang="en-GB" altLang="en-US" sz="3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Reality Orientation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Char char="•"/>
            </a:pPr>
            <a:r>
              <a:rPr lang="en-GB" altLang="en-US" sz="3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Sensory Work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Char char="•"/>
            </a:pPr>
            <a:r>
              <a:rPr lang="en-GB" altLang="en-US" sz="3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Massage</a:t>
            </a:r>
          </a:p>
          <a:p>
            <a:pPr algn="l">
              <a:spcBef>
                <a:spcPct val="0"/>
              </a:spcBef>
              <a:spcAft>
                <a:spcPts val="600"/>
              </a:spcAft>
              <a:buClrTx/>
              <a:buFontTx/>
              <a:buChar char="•"/>
            </a:pPr>
            <a:r>
              <a:rPr lang="en-GB" altLang="en-US" sz="3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Creative Therapies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Char char="•"/>
            </a:pPr>
            <a:r>
              <a:rPr lang="en-GB" altLang="en-US" sz="3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Reflection or mirroring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19EE0-B00C-4064-A900-E3A23C51B1E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36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DCAEFB3-D0B2-CC47-977D-516AB3EE4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How to facilitate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effective communication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B3C180-2752-4A63-9DAE-DCFF7A188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67" y="1917354"/>
            <a:ext cx="10476089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spcAft>
                <a:spcPts val="300"/>
              </a:spcAft>
              <a:buClrTx/>
              <a:buFontTx/>
              <a:buChar char="•"/>
            </a:pPr>
            <a:r>
              <a:rPr lang="en-GB" altLang="en-US" sz="32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Ensure sufficient time  </a:t>
            </a:r>
          </a:p>
          <a:p>
            <a:pPr algn="l">
              <a:spcBef>
                <a:spcPct val="0"/>
              </a:spcBef>
              <a:spcAft>
                <a:spcPts val="300"/>
              </a:spcAft>
              <a:buClrTx/>
              <a:buFontTx/>
              <a:buChar char="•"/>
            </a:pPr>
            <a:r>
              <a:rPr lang="en-GB" altLang="en-US" sz="32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Focus on connecting</a:t>
            </a:r>
          </a:p>
          <a:p>
            <a:pPr algn="l">
              <a:spcBef>
                <a:spcPct val="0"/>
              </a:spcBef>
              <a:spcAft>
                <a:spcPts val="300"/>
              </a:spcAft>
              <a:buClrTx/>
              <a:buFontTx/>
              <a:buChar char="•"/>
            </a:pPr>
            <a:r>
              <a:rPr lang="en-GB" altLang="en-US" sz="32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Use life history</a:t>
            </a:r>
          </a:p>
          <a:p>
            <a:pPr algn="l">
              <a:spcBef>
                <a:spcPct val="0"/>
              </a:spcBef>
              <a:spcAft>
                <a:spcPts val="300"/>
              </a:spcAft>
              <a:buClrTx/>
              <a:buFontTx/>
              <a:buChar char="•"/>
            </a:pPr>
            <a:r>
              <a:rPr lang="en-GB" altLang="en-US" sz="32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Stay with the person</a:t>
            </a:r>
          </a:p>
          <a:p>
            <a:pPr algn="l">
              <a:spcBef>
                <a:spcPct val="0"/>
              </a:spcBef>
              <a:spcAft>
                <a:spcPts val="300"/>
              </a:spcAft>
              <a:buClrTx/>
              <a:buFontTx/>
              <a:buChar char="•"/>
            </a:pPr>
            <a:r>
              <a:rPr lang="en-GB" altLang="en-US" sz="32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Be sensitive when changing the subject</a:t>
            </a:r>
          </a:p>
          <a:p>
            <a:pPr algn="l">
              <a:spcBef>
                <a:spcPct val="0"/>
              </a:spcBef>
              <a:spcAft>
                <a:spcPts val="300"/>
              </a:spcAft>
              <a:buClrTx/>
              <a:buFontTx/>
              <a:buChar char="•"/>
            </a:pPr>
            <a:r>
              <a:rPr lang="en-GB" altLang="en-US" sz="32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Try not to interrupt </a:t>
            </a:r>
          </a:p>
          <a:p>
            <a:pPr algn="l">
              <a:spcBef>
                <a:spcPct val="0"/>
              </a:spcBef>
              <a:spcAft>
                <a:spcPts val="300"/>
              </a:spcAft>
              <a:buClrTx/>
              <a:buFontTx/>
              <a:buChar char="•"/>
            </a:pPr>
            <a:r>
              <a:rPr lang="en-GB" altLang="en-US" sz="32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Acknowledge difficulties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6C9B5-79C9-4736-B943-6D722B0D09E9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37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4026D217-86E7-4548-8844-817BE48D0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Ten top tips for facilitating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effective communication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B3C180-2752-4A63-9DAE-DCFF7A188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67" y="1760320"/>
            <a:ext cx="10532533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Remember – ‘it’s not what you say…. it’s the way that you say it!’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1.	Slow down when communicating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2.	Speak clearly at an appropriate volume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3.	Use excellent nonverbal communication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4.	Use non-threatening body language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5.	Write things down to aid understanding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6.	Use pictures to aid understanding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7.	Be aware of any sensory needs the person may have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8.	Be conscious of the cognitive difficulties a person may have 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9.	Make sure the environment supports effective communication </a:t>
            </a:r>
          </a:p>
          <a:p>
            <a:pPr marL="0" indent="0" algn="l">
              <a:spcBef>
                <a:spcPct val="0"/>
              </a:spcBef>
              <a:buClrTx/>
            </a:pPr>
            <a:r>
              <a:rPr lang="en-GB" altLang="en-US" sz="2600" b="1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10.	Keep calm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6E764-6C57-424E-A8F3-67832D642675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38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460E46D7-DC8D-E448-9581-C4ADB7A33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BE6672-3D1A-4678-A1BC-6AC8FF51F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272" y="1419905"/>
            <a:ext cx="7423079" cy="2062103"/>
          </a:xfrm>
          <a:prstGeom prst="rect">
            <a:avLst/>
          </a:prstGeom>
          <a:noFill/>
          <a:ln w="12700">
            <a:solidFill>
              <a:srgbClr val="7143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</a:pPr>
            <a:r>
              <a:rPr lang="en-GB" sz="3200" b="1" dirty="0">
                <a:solidFill>
                  <a:srgbClr val="714370"/>
                </a:solidFill>
                <a:latin typeface="+mn-lt"/>
              </a:rPr>
              <a:t>Positive enhancers </a:t>
            </a:r>
            <a:r>
              <a:rPr lang="en-GB" sz="3200" dirty="0">
                <a:solidFill>
                  <a:srgbClr val="714370"/>
                </a:solidFill>
                <a:latin typeface="+mj-lt"/>
              </a:rPr>
              <a:t>come from any interactions that have a </a:t>
            </a:r>
            <a:r>
              <a:rPr lang="en-GB" sz="3200" b="1" dirty="0">
                <a:solidFill>
                  <a:srgbClr val="714370"/>
                </a:solidFill>
                <a:latin typeface="+mn-lt"/>
              </a:rPr>
              <a:t>positive</a:t>
            </a:r>
            <a:r>
              <a:rPr lang="en-GB" sz="3200" dirty="0">
                <a:solidFill>
                  <a:srgbClr val="714370"/>
                </a:solidFill>
                <a:latin typeface="+mj-lt"/>
              </a:rPr>
              <a:t>, </a:t>
            </a:r>
            <a:br>
              <a:rPr lang="en-GB" sz="3200" dirty="0">
                <a:solidFill>
                  <a:srgbClr val="714370"/>
                </a:solidFill>
                <a:latin typeface="+mj-lt"/>
              </a:rPr>
            </a:br>
            <a:r>
              <a:rPr lang="en-GB" sz="3200" b="1" dirty="0">
                <a:solidFill>
                  <a:srgbClr val="714370"/>
                </a:solidFill>
                <a:latin typeface="+mn-lt"/>
              </a:rPr>
              <a:t>nurturing</a:t>
            </a:r>
            <a:r>
              <a:rPr lang="en-GB" sz="3200" dirty="0">
                <a:solidFill>
                  <a:srgbClr val="714370"/>
                </a:solidFill>
                <a:latin typeface="+mj-lt"/>
              </a:rPr>
              <a:t> effect on the person with dementia and their well-being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61FA294-605E-4EF8-B35C-2CEDD7579A88}"/>
              </a:ext>
            </a:extLst>
          </p:cNvPr>
          <p:cNvSpPr txBox="1">
            <a:spLocks/>
          </p:cNvSpPr>
          <p:nvPr/>
        </p:nvSpPr>
        <p:spPr>
          <a:xfrm>
            <a:off x="1169504" y="252000"/>
            <a:ext cx="9852991" cy="972000"/>
          </a:xfrm>
          <a:prstGeom prst="rect">
            <a:avLst/>
          </a:prstGeom>
          <a:noFill/>
          <a:ln w="762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4400" cap="none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Positive enhancers and p</a:t>
            </a:r>
            <a:r>
              <a:rPr lang="en-GB" altLang="en-US" sz="4400" cap="none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ersonal</a:t>
            </a:r>
            <a:r>
              <a:rPr lang="en-GB" altLang="en-US" sz="4400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en-US" sz="4400" cap="none" dirty="0">
                <a:solidFill>
                  <a:srgbClr val="714370"/>
                </a:solidFill>
                <a:latin typeface="+mj-lt"/>
                <a:cs typeface="Arial" panose="020B0604020202020204" pitchFamily="34" charset="0"/>
              </a:rPr>
              <a:t>detractors</a:t>
            </a:r>
            <a:endParaRPr lang="en-GB" sz="4400" cap="none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363C5779-920A-403C-B1EC-B7EA6A86D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901151" y="1284252"/>
            <a:ext cx="2399126" cy="2313905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FF9223F-8D9D-42FE-ABE2-639C95E6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01151" y="3948501"/>
            <a:ext cx="2399126" cy="2263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B4925C-8100-4CEA-AA0D-C0934912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746" y="4065371"/>
            <a:ext cx="7432605" cy="2062103"/>
          </a:xfrm>
          <a:prstGeom prst="rect">
            <a:avLst/>
          </a:prstGeom>
          <a:noFill/>
          <a:ln w="12700">
            <a:solidFill>
              <a:srgbClr val="7143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algn="l"/>
            <a:r>
              <a:rPr lang="en-GB" sz="3200" b="1" dirty="0">
                <a:solidFill>
                  <a:srgbClr val="714370"/>
                </a:solidFill>
                <a:latin typeface="+mn-lt"/>
              </a:rPr>
              <a:t>Personal detractors </a:t>
            </a:r>
            <a:r>
              <a:rPr lang="en-GB" sz="3200" dirty="0">
                <a:solidFill>
                  <a:srgbClr val="714370"/>
                </a:solidFill>
                <a:latin typeface="+mj-lt"/>
              </a:rPr>
              <a:t>come from any interactions that have a </a:t>
            </a:r>
            <a:r>
              <a:rPr lang="en-GB" sz="3200" b="1" dirty="0">
                <a:solidFill>
                  <a:srgbClr val="714370"/>
                </a:solidFill>
                <a:latin typeface="+mn-lt"/>
              </a:rPr>
              <a:t>negative</a:t>
            </a:r>
            <a:r>
              <a:rPr lang="en-GB" sz="3200" dirty="0">
                <a:solidFill>
                  <a:srgbClr val="714370"/>
                </a:solidFill>
                <a:latin typeface="+mj-lt"/>
              </a:rPr>
              <a:t>, </a:t>
            </a:r>
            <a:r>
              <a:rPr lang="en-GB" sz="3200" b="1" dirty="0">
                <a:solidFill>
                  <a:srgbClr val="714370"/>
                </a:solidFill>
                <a:latin typeface="+mn-lt"/>
              </a:rPr>
              <a:t>undermining</a:t>
            </a:r>
            <a:r>
              <a:rPr lang="en-GB" sz="3200" b="1" dirty="0">
                <a:solidFill>
                  <a:srgbClr val="714370"/>
                </a:solidFill>
                <a:latin typeface="+mj-lt"/>
              </a:rPr>
              <a:t> </a:t>
            </a:r>
            <a:r>
              <a:rPr lang="en-GB" sz="3200" dirty="0">
                <a:solidFill>
                  <a:srgbClr val="714370"/>
                </a:solidFill>
                <a:latin typeface="+mj-lt"/>
              </a:rPr>
              <a:t>or </a:t>
            </a:r>
            <a:r>
              <a:rPr lang="en-GB" sz="3200" b="1" dirty="0">
                <a:solidFill>
                  <a:srgbClr val="714370"/>
                </a:solidFill>
                <a:latin typeface="+mn-lt"/>
              </a:rPr>
              <a:t>de-skilling</a:t>
            </a:r>
            <a:r>
              <a:rPr lang="en-GB" sz="3200" dirty="0">
                <a:solidFill>
                  <a:srgbClr val="714370"/>
                </a:solidFill>
                <a:latin typeface="+mj-lt"/>
              </a:rPr>
              <a:t> effect on the person with dementia and their well-being.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6DDAF5-E8D5-44DA-8FE4-76E13BE1666E}"/>
              </a:ext>
            </a:extLst>
          </p:cNvPr>
          <p:cNvCxnSpPr>
            <a:cxnSpLocks/>
          </p:cNvCxnSpPr>
          <p:nvPr/>
        </p:nvCxnSpPr>
        <p:spPr>
          <a:xfrm>
            <a:off x="901151" y="3771694"/>
            <a:ext cx="10363200" cy="0"/>
          </a:xfrm>
          <a:prstGeom prst="line">
            <a:avLst/>
          </a:prstGeom>
          <a:ln>
            <a:solidFill>
              <a:srgbClr val="714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39099C-96B9-4F0E-BCDE-DC6484E2B1E4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39</a:t>
            </a:r>
          </a:p>
        </p:txBody>
      </p:sp>
      <p:pic>
        <p:nvPicPr>
          <p:cNvPr id="10" name="Picture 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36ACCB95-B24D-8942-B01C-5CFAF09D6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9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Involving others to help enhance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interactions with a person with dementia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3AA64-FF9D-4FD1-924D-DA1938D144A8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40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922883F2-CA16-B841-8951-7049CBE2D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494" y="1964171"/>
            <a:ext cx="4777012" cy="4351338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4239C8D-CEE1-094C-A2C1-3BCBAFA5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96C9F8-F686-432D-B898-0948A5C39660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41</a:t>
            </a:r>
          </a:p>
        </p:txBody>
      </p:sp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9696E4C-9E9F-5040-B216-0548415C8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EB417C-D537-BE48-872B-E3DE513DA6C8}"/>
              </a:ext>
            </a:extLst>
          </p:cNvPr>
          <p:cNvSpPr txBox="1"/>
          <p:nvPr/>
        </p:nvSpPr>
        <p:spPr>
          <a:xfrm>
            <a:off x="6870138" y="1181438"/>
            <a:ext cx="51627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714370"/>
                </a:solidFill>
                <a:latin typeface="+mj-lt"/>
              </a:rPr>
              <a:t>End of </a:t>
            </a:r>
            <a:br>
              <a:rPr lang="en-GB" sz="6600" b="1" dirty="0">
                <a:solidFill>
                  <a:srgbClr val="714370"/>
                </a:solidFill>
                <a:latin typeface="+mj-lt"/>
              </a:rPr>
            </a:br>
            <a:r>
              <a:rPr lang="en-GB" sz="6600" b="1" dirty="0">
                <a:solidFill>
                  <a:srgbClr val="714370"/>
                </a:solidFill>
                <a:latin typeface="+mj-lt"/>
              </a:rPr>
              <a:t>Session 2</a:t>
            </a:r>
          </a:p>
          <a:p>
            <a:pPr algn="ctr"/>
            <a:endParaRPr lang="en-GB" sz="4800" b="1" dirty="0">
              <a:solidFill>
                <a:srgbClr val="714370"/>
              </a:solidFill>
              <a:latin typeface="+mj-lt"/>
            </a:endParaRPr>
          </a:p>
          <a:p>
            <a:pPr algn="ctr"/>
            <a:r>
              <a:rPr lang="en-GB" sz="4400" b="1" dirty="0">
                <a:solidFill>
                  <a:srgbClr val="714370"/>
                </a:solidFill>
                <a:latin typeface="+mj-lt"/>
              </a:rPr>
              <a:t>Thank you!</a:t>
            </a:r>
          </a:p>
        </p:txBody>
      </p:sp>
      <p:pic>
        <p:nvPicPr>
          <p:cNvPr id="11" name="Picture 10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102D0C01-D04B-6B45-B1DB-0788242AC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7658"/>
          <a:stretch/>
        </p:blipFill>
        <p:spPr>
          <a:xfrm>
            <a:off x="0" y="-1"/>
            <a:ext cx="6779333" cy="6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00"/>
            <a:ext cx="105156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How a person’s life history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can facilitate positive interactions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C9858FD-9D18-4A22-995F-B5EF9B81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78" y="1907822"/>
            <a:ext cx="2941844" cy="426811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3E936-59CF-4C3B-88B2-A51D5E197A9A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26</a:t>
            </a:r>
          </a:p>
        </p:txBody>
      </p:sp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9B0E796-8FBD-ED4B-A271-AE138B3B3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4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A4E0BF-1A29-4B85-9ED6-160498C25848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27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AD2A00-D4D8-4F45-B677-24329A04F434}"/>
              </a:ext>
            </a:extLst>
          </p:cNvPr>
          <p:cNvSpPr txBox="1">
            <a:spLocks/>
          </p:cNvSpPr>
          <p:nvPr/>
        </p:nvSpPr>
        <p:spPr>
          <a:xfrm>
            <a:off x="0" y="252000"/>
            <a:ext cx="121920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Life history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9FB3739-3CFD-0240-A7D8-A99A6AC3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78" y="1907822"/>
            <a:ext cx="2941844" cy="426811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EF790E2-64E4-5D43-BA1A-380F6D67F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This is Me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19EE0-B00C-4064-A900-E3A23C51B1E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28</a:t>
            </a:r>
          </a:p>
        </p:txBody>
      </p:sp>
      <p:pic>
        <p:nvPicPr>
          <p:cNvPr id="5" name="Picture 4" descr="A picture containing person, older, work-clothing&#10;&#10;Description automatically generated">
            <a:extLst>
              <a:ext uri="{FF2B5EF4-FFF2-40B4-BE49-F238E27FC236}">
                <a16:creationId xmlns:a16="http://schemas.microsoft.com/office/drawing/2014/main" id="{2D15E265-3E21-1945-9788-C0D063FF9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80" y="1304952"/>
            <a:ext cx="7372840" cy="4915226"/>
          </a:xfrm>
          <a:prstGeom prst="rect">
            <a:avLst/>
          </a:prstGeom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463CC85-128B-2E4F-8838-8FA882C79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00"/>
            <a:ext cx="105156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The power of music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0DCF7-E9A5-43C1-9EBA-27669AA74C99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29</a:t>
            </a:r>
          </a:p>
        </p:txBody>
      </p:sp>
      <p:pic>
        <p:nvPicPr>
          <p:cNvPr id="5" name="Picture 4" descr="A picture containing person, outdoor, cellphone, people&#10;&#10;Description automatically generated">
            <a:extLst>
              <a:ext uri="{FF2B5EF4-FFF2-40B4-BE49-F238E27FC236}">
                <a16:creationId xmlns:a16="http://schemas.microsoft.com/office/drawing/2014/main" id="{8B8110FB-081D-CD40-A6CA-F960CB5F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058" y="1408289"/>
            <a:ext cx="7109884" cy="4739922"/>
          </a:xfrm>
          <a:prstGeom prst="rect">
            <a:avLst/>
          </a:prstGeom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6F9B3F8-DF1D-CD4D-8965-DCE81A0AB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00"/>
            <a:ext cx="105156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Common Core Principles for Supporting People with Dementia – Principle 3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0DCF7-E9A5-43C1-9EBA-27669AA74C99}"/>
              </a:ext>
            </a:extLst>
          </p:cNvPr>
          <p:cNvSpPr txBox="1"/>
          <p:nvPr/>
        </p:nvSpPr>
        <p:spPr>
          <a:xfrm>
            <a:off x="11398173" y="9436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25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114F24-5C44-4F7E-8789-E7FFC19D0A79}"/>
              </a:ext>
            </a:extLst>
          </p:cNvPr>
          <p:cNvSpPr/>
          <p:nvPr/>
        </p:nvSpPr>
        <p:spPr>
          <a:xfrm>
            <a:off x="6096000" y="2755526"/>
            <a:ext cx="56788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714370"/>
                </a:solidFill>
              </a:rPr>
              <a:t>‘Communicate sensitively to support meaningful interaction’</a:t>
            </a:r>
          </a:p>
        </p:txBody>
      </p:sp>
      <p:pic>
        <p:nvPicPr>
          <p:cNvPr id="6" name="Picture 5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C1259184-C05E-4348-88B7-B8B5D428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39" y="1873955"/>
            <a:ext cx="4377530" cy="42220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361CFD1-F822-2F42-8BB1-7E2AECA3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Communicating with language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19EE0-B00C-4064-A900-E3A23C51B1E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F6D1F-7E53-447E-B31E-5864565B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739" y="1438539"/>
            <a:ext cx="4902522" cy="47716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39389A30-5CDF-9541-B03E-12B60DE38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Dementia and language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19EE0-B00C-4064-A900-E3A23C51B1E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AA441-7B96-4EB4-BB95-60BBBC5A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511" y="1415253"/>
            <a:ext cx="4880978" cy="47597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DAB3089-6D84-364A-8F39-7AEB1BD27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133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How communication can change along a </a:t>
            </a:r>
            <a:b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</a:br>
            <a:r>
              <a:rPr lang="en-GB" b="1" dirty="0">
                <a:solidFill>
                  <a:srgbClr val="714370"/>
                </a:solidFill>
                <a:ea typeface="Calibri" panose="020F0502020204030204" pitchFamily="34" charset="0"/>
              </a:rPr>
              <a:t>person’s journey with dementia</a:t>
            </a:r>
            <a:endParaRPr lang="en-US" b="1" dirty="0">
              <a:solidFill>
                <a:srgbClr val="714370"/>
              </a:solidFill>
              <a:ea typeface="Lato Black" charset="0"/>
              <a:cs typeface="Lato Blac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19EE0-B00C-4064-A900-E3A23C51B1ED}"/>
              </a:ext>
            </a:extLst>
          </p:cNvPr>
          <p:cNvSpPr txBox="1"/>
          <p:nvPr/>
        </p:nvSpPr>
        <p:spPr>
          <a:xfrm>
            <a:off x="11398173" y="2155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714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C092D-ACA1-4351-B7C8-A3BF528F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363" y="1821486"/>
            <a:ext cx="4471273" cy="43761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3203F171-A0CB-9246-BEAE-1B9A977D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19967</TotalTime>
  <Words>684</Words>
  <Application>Microsoft Macintosh PowerPoint</Application>
  <PresentationFormat>Widescreen</PresentationFormat>
  <Paragraphs>89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Office Theme</vt:lpstr>
      <vt:lpstr>PowerPoint Presentation</vt:lpstr>
      <vt:lpstr>How a person’s life history  can facilitate positive interactions</vt:lpstr>
      <vt:lpstr>PowerPoint Presentation</vt:lpstr>
      <vt:lpstr>This is Me</vt:lpstr>
      <vt:lpstr>The power of music</vt:lpstr>
      <vt:lpstr>Common Core Principles for Supporting People with Dementia – Principle 3</vt:lpstr>
      <vt:lpstr>Communicating with language</vt:lpstr>
      <vt:lpstr>Dementia and language</vt:lpstr>
      <vt:lpstr>How communication can change along a  person’s journey with dementia</vt:lpstr>
      <vt:lpstr>The listening dilemma</vt:lpstr>
      <vt:lpstr>Tips for communicating with a person with dementia</vt:lpstr>
      <vt:lpstr>Techniques to facilitate  positive interactions</vt:lpstr>
      <vt:lpstr>How to facilitate  effective communication</vt:lpstr>
      <vt:lpstr>Ten top tips for facilitating effective communication</vt:lpstr>
      <vt:lpstr>PowerPoint Presentation</vt:lpstr>
      <vt:lpstr>Involving others to help enhance  interactions with a person with dementia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Life Well with dementia</dc:title>
  <dc:creator>Owner;TimFM. DTC</dc:creator>
  <cp:keywords>DTC</cp:keywords>
  <cp:lastModifiedBy>Phil Morash</cp:lastModifiedBy>
  <cp:revision>210</cp:revision>
  <cp:lastPrinted>2018-02-13T17:18:12Z</cp:lastPrinted>
  <dcterms:created xsi:type="dcterms:W3CDTF">2018-02-05T11:47:19Z</dcterms:created>
  <dcterms:modified xsi:type="dcterms:W3CDTF">2021-06-29T13:44:40Z</dcterms:modified>
</cp:coreProperties>
</file>