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18"/>
  </p:notesMasterIdLst>
  <p:handoutMasterIdLst>
    <p:handoutMasterId r:id="rId19"/>
  </p:handoutMasterIdLst>
  <p:sldIdLst>
    <p:sldId id="256" r:id="rId2"/>
    <p:sldId id="258" r:id="rId3"/>
    <p:sldId id="259" r:id="rId4"/>
    <p:sldId id="261" r:id="rId5"/>
    <p:sldId id="262" r:id="rId6"/>
    <p:sldId id="260" r:id="rId7"/>
    <p:sldId id="263" r:id="rId8"/>
    <p:sldId id="264" r:id="rId9"/>
    <p:sldId id="562" r:id="rId10"/>
    <p:sldId id="567" r:id="rId11"/>
    <p:sldId id="266" r:id="rId12"/>
    <p:sldId id="268" r:id="rId13"/>
    <p:sldId id="269" r:id="rId14"/>
    <p:sldId id="270" r:id="rId15"/>
    <p:sldId id="566" r:id="rId16"/>
    <p:sldId id="565" r:id="rId17"/>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4370"/>
    <a:srgbClr val="725B72"/>
    <a:srgbClr val="002060"/>
    <a:srgbClr val="FF0066"/>
    <a:srgbClr val="00B0F0"/>
    <a:srgbClr val="F8F8F8"/>
    <a:srgbClr val="008EEE"/>
    <a:srgbClr val="0066FF"/>
    <a:srgbClr val="9B5D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878" autoAdjust="0"/>
  </p:normalViewPr>
  <p:slideViewPr>
    <p:cSldViewPr snapToGrid="0" snapToObjects="1">
      <p:cViewPr varScale="1">
        <p:scale>
          <a:sx n="120" d="100"/>
          <a:sy n="120" d="100"/>
        </p:scale>
        <p:origin x="792" y="184"/>
      </p:cViewPr>
      <p:guideLst/>
    </p:cSldViewPr>
  </p:slideViewPr>
  <p:notesTextViewPr>
    <p:cViewPr>
      <p:scale>
        <a:sx n="1" d="1"/>
        <a:sy n="1" d="1"/>
      </p:scale>
      <p:origin x="0" y="0"/>
    </p:cViewPr>
  </p:notesTextViewPr>
  <p:sorterViewPr>
    <p:cViewPr>
      <p:scale>
        <a:sx n="71269" d="62500"/>
        <a:sy n="71269" d="62500"/>
      </p:scale>
      <p:origin x="0" y="-45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B4FAAC-8D04-4E61-9F0A-9CF1FB9F7EEE}"/>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a:extLst>
              <a:ext uri="{FF2B5EF4-FFF2-40B4-BE49-F238E27FC236}">
                <a16:creationId xmlns:a16="http://schemas.microsoft.com/office/drawing/2014/main" id="{08FDBF1C-304C-453C-8D6C-7D4AA688D72E}"/>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5F7A5245-1391-446A-9381-129815BDCCC3}" type="datetimeFigureOut">
              <a:rPr lang="en-GB" smtClean="0"/>
              <a:t>29/06/2021</a:t>
            </a:fld>
            <a:endParaRPr lang="en-GB"/>
          </a:p>
        </p:txBody>
      </p:sp>
      <p:sp>
        <p:nvSpPr>
          <p:cNvPr id="4" name="Footer Placeholder 3">
            <a:extLst>
              <a:ext uri="{FF2B5EF4-FFF2-40B4-BE49-F238E27FC236}">
                <a16:creationId xmlns:a16="http://schemas.microsoft.com/office/drawing/2014/main" id="{AF60A33F-3BA1-40A6-AE3B-1FAD45C2C787}"/>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7ADBA6C9-7780-4A70-B3F7-2F41193D0CDD}"/>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44C7551E-F02D-4931-B7E5-E852B932230E}" type="slidenum">
              <a:rPr lang="en-GB" smtClean="0"/>
              <a:t>‹#›</a:t>
            </a:fld>
            <a:endParaRPr lang="en-GB"/>
          </a:p>
        </p:txBody>
      </p:sp>
    </p:spTree>
    <p:extLst>
      <p:ext uri="{BB962C8B-B14F-4D97-AF65-F5344CB8AC3E}">
        <p14:creationId xmlns:p14="http://schemas.microsoft.com/office/powerpoint/2010/main" val="157435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22C9DBC8-A3AD-9040-A808-D69B4E0348A1}" type="datetimeFigureOut">
              <a:rPr lang="en-US" smtClean="0"/>
              <a:t>6/29/21</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4D7650BA-9255-914E-9988-A2F62E980BD5}" type="slidenum">
              <a:rPr lang="en-US" smtClean="0"/>
              <a:t>‹#›</a:t>
            </a:fld>
            <a:endParaRPr lang="en-US"/>
          </a:p>
        </p:txBody>
      </p: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7650BA-9255-914E-9988-A2F62E980BD5}" type="slidenum">
              <a:rPr lang="en-US" smtClean="0"/>
              <a:t>1</a:t>
            </a:fld>
            <a:endParaRPr lang="en-US"/>
          </a:p>
        </p:txBody>
      </p:sp>
    </p:spTree>
    <p:extLst>
      <p:ext uri="{BB962C8B-B14F-4D97-AF65-F5344CB8AC3E}">
        <p14:creationId xmlns:p14="http://schemas.microsoft.com/office/powerpoint/2010/main" val="344735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E360-FC13-4B18-A54C-7A2153296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7E99E0-9AD8-47BF-B10F-77CD63E92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77B5EA-55A8-4042-A568-9792B423227A}"/>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5" name="Footer Placeholder 4">
            <a:extLst>
              <a:ext uri="{FF2B5EF4-FFF2-40B4-BE49-F238E27FC236}">
                <a16:creationId xmlns:a16="http://schemas.microsoft.com/office/drawing/2014/main" id="{D58A94C5-45B9-40F0-944F-59C385EDC7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C2543-79BE-4C65-B558-C9336943137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9180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87F1-FD5F-4616-B885-A20619914E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E70C48-F70D-400C-895E-38F32725C0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64F782-5432-4403-9D4B-95782C4C2588}"/>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5" name="Footer Placeholder 4">
            <a:extLst>
              <a:ext uri="{FF2B5EF4-FFF2-40B4-BE49-F238E27FC236}">
                <a16:creationId xmlns:a16="http://schemas.microsoft.com/office/drawing/2014/main" id="{F13AD8AE-E9CC-41AB-8AE8-98ED61CC22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C2B31F-3004-4989-AD32-2FEFE1388C0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377978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6ED2A-AAED-4D7F-9803-509A0B3C0C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6D82D9-95C3-4314-A164-FDCDD39635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FDDBF-F3D2-43EA-B9B2-8BFF51F2A862}"/>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5" name="Footer Placeholder 4">
            <a:extLst>
              <a:ext uri="{FF2B5EF4-FFF2-40B4-BE49-F238E27FC236}">
                <a16:creationId xmlns:a16="http://schemas.microsoft.com/office/drawing/2014/main" id="{0CBA664E-5E4D-4BF4-858A-FE70DD3775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810508-02D8-4EF8-9DAE-2588FA32D228}"/>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806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FE48-A2F2-426E-8F16-0DD16A4FD5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03C3A6-03B3-47FD-A4B9-F98C3472F7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FAE24-D5E2-4B44-B662-1E606E35149A}"/>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5" name="Footer Placeholder 4">
            <a:extLst>
              <a:ext uri="{FF2B5EF4-FFF2-40B4-BE49-F238E27FC236}">
                <a16:creationId xmlns:a16="http://schemas.microsoft.com/office/drawing/2014/main" id="{A5CE64B3-FDDE-44ED-A47F-DF60484F28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22A549-AE87-40FF-AAEC-3B52C5E10A5B}"/>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0794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8793-2DFF-4E4B-A912-53D6BC2601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C82201-7748-4A26-8CC7-532A19BC4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59FCB-2AAC-4C1E-92F8-C56E2A666070}"/>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5" name="Footer Placeholder 4">
            <a:extLst>
              <a:ext uri="{FF2B5EF4-FFF2-40B4-BE49-F238E27FC236}">
                <a16:creationId xmlns:a16="http://schemas.microsoft.com/office/drawing/2014/main" id="{64402867-CCA8-4ED2-9517-2DC8CCC4A9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0ED845-90C4-4571-8C07-08EEF2E59435}"/>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5629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A815-7614-4A42-A7A4-C7DE770BDD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80BF14-10B0-4058-A9CC-42FFBD339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D605CF-9EF5-4C3F-98C9-9050638CD4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AD2197-F1F2-4E8E-9255-E5BA58395175}"/>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6" name="Footer Placeholder 5">
            <a:extLst>
              <a:ext uri="{FF2B5EF4-FFF2-40B4-BE49-F238E27FC236}">
                <a16:creationId xmlns:a16="http://schemas.microsoft.com/office/drawing/2014/main" id="{251805B6-7B66-4D4C-94E9-7FC07449D7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17CBF-5DD1-40F0-AC7B-7B1572B927FD}"/>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18788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E06A-B0AA-4E71-B20D-DB2AC0050E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84EBF6-BB8E-4E0F-9D07-D14AF7672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34F39-44E9-4026-9602-2764CC6C3A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908825-34C6-4FB8-9901-6AB54AB86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12762B-1AB9-4A69-B618-3F70016999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3E1BAE-2C89-40AC-96BF-51FA9B28668B}"/>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8" name="Footer Placeholder 7">
            <a:extLst>
              <a:ext uri="{FF2B5EF4-FFF2-40B4-BE49-F238E27FC236}">
                <a16:creationId xmlns:a16="http://schemas.microsoft.com/office/drawing/2014/main" id="{3C4CDF1B-6C6F-4549-ADF9-7DB7740DFB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CDE6BFA-2796-4459-BA4B-7CF5C2B83289}"/>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336696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6FCD-F458-436B-B3D8-EEC021B9FD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437C95-6055-438E-A084-19E86845C526}"/>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4" name="Footer Placeholder 3">
            <a:extLst>
              <a:ext uri="{FF2B5EF4-FFF2-40B4-BE49-F238E27FC236}">
                <a16:creationId xmlns:a16="http://schemas.microsoft.com/office/drawing/2014/main" id="{FB629491-0DD5-4B65-ABED-9F569F5BD5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1D42256-6D36-4D60-AE28-332B360C9F1F}"/>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7681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E946C-5B73-41F1-8CE9-6C767CE9A295}"/>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3" name="Footer Placeholder 2">
            <a:extLst>
              <a:ext uri="{FF2B5EF4-FFF2-40B4-BE49-F238E27FC236}">
                <a16:creationId xmlns:a16="http://schemas.microsoft.com/office/drawing/2014/main" id="{75FC0DCE-E1C7-49CD-99E3-A94FEAF691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A0718DE-EAC4-434F-AEC8-BDB86D8CFFB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11430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3518-14EF-4B18-8FFA-44046B9B8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4C4D51-919E-4509-ADC2-0E6AEC6CD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77A87C-9BA4-4AB5-BAF3-D991DDCF0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83FF7-39D4-4909-81F7-182F2144F206}"/>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6" name="Footer Placeholder 5">
            <a:extLst>
              <a:ext uri="{FF2B5EF4-FFF2-40B4-BE49-F238E27FC236}">
                <a16:creationId xmlns:a16="http://schemas.microsoft.com/office/drawing/2014/main" id="{7B85E037-560F-4EEE-9EC5-12EEA913D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303765-4A55-4C66-9601-94F707C3D3E3}"/>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191923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78B0-2DCE-4ED2-A8EF-32BCA4F31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7528A5-B72A-4BB2-8233-3DE7E86B0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87494B-BA2C-4C58-B510-8858F48D0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DC95E-8776-4656-9C15-6DF6CDF9F6F9}"/>
              </a:ext>
            </a:extLst>
          </p:cNvPr>
          <p:cNvSpPr>
            <a:spLocks noGrp="1"/>
          </p:cNvSpPr>
          <p:nvPr>
            <p:ph type="dt" sz="half" idx="10"/>
          </p:nvPr>
        </p:nvSpPr>
        <p:spPr>
          <a:xfrm>
            <a:off x="838200" y="6356350"/>
            <a:ext cx="2743200" cy="365125"/>
          </a:xfrm>
          <a:prstGeom prst="rect">
            <a:avLst/>
          </a:prstGeom>
        </p:spPr>
        <p:txBody>
          <a:bodyPr/>
          <a:lstStyle/>
          <a:p>
            <a:fld id="{B6917A53-AE42-1341-B3E2-202B546CF044}" type="datetimeFigureOut">
              <a:rPr lang="en-US" smtClean="0"/>
              <a:t>6/29/21</a:t>
            </a:fld>
            <a:endParaRPr lang="en-US"/>
          </a:p>
        </p:txBody>
      </p:sp>
      <p:sp>
        <p:nvSpPr>
          <p:cNvPr id="6" name="Footer Placeholder 5">
            <a:extLst>
              <a:ext uri="{FF2B5EF4-FFF2-40B4-BE49-F238E27FC236}">
                <a16:creationId xmlns:a16="http://schemas.microsoft.com/office/drawing/2014/main" id="{4C7B777F-E240-4E33-8112-AD39EDB80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498F18-4354-4D3E-8C02-361C85241324}"/>
              </a:ext>
            </a:extLst>
          </p:cNvPr>
          <p:cNvSpPr>
            <a:spLocks noGrp="1"/>
          </p:cNvSpPr>
          <p:nvPr>
            <p:ph type="sldNum" sz="quarter" idx="12"/>
          </p:nvPr>
        </p:nvSpPr>
        <p:spPr>
          <a:xfrm>
            <a:off x="8610600" y="6356350"/>
            <a:ext cx="2743200" cy="365125"/>
          </a:xfrm>
          <a:prstGeom prst="rect">
            <a:avLst/>
          </a:prstGeom>
        </p:spPr>
        <p:txBody>
          <a:bodyPr/>
          <a:lstStyle/>
          <a:p>
            <a:fld id="{796150A4-09F2-2B44-8364-BE29963D54FE}" type="slidenum">
              <a:rPr lang="en-US" smtClean="0"/>
              <a:t>‹#›</a:t>
            </a:fld>
            <a:endParaRPr lang="en-US"/>
          </a:p>
        </p:txBody>
      </p:sp>
    </p:spTree>
    <p:extLst>
      <p:ext uri="{BB962C8B-B14F-4D97-AF65-F5344CB8AC3E}">
        <p14:creationId xmlns:p14="http://schemas.microsoft.com/office/powerpoint/2010/main" val="29717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72E0B-D9D5-4B0B-8377-E3DDCCE37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63B4D4-742E-4CD7-B58F-36DC7C3D3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B5BAFD0F-11B9-E44C-A83C-E40584F9A6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26200"/>
            <a:ext cx="12192000" cy="431800"/>
          </a:xfrm>
          <a:prstGeom prst="rect">
            <a:avLst/>
          </a:prstGeom>
        </p:spPr>
      </p:pic>
      <p:sp>
        <p:nvSpPr>
          <p:cNvPr id="8" name="TextBox 7">
            <a:extLst>
              <a:ext uri="{FF2B5EF4-FFF2-40B4-BE49-F238E27FC236}">
                <a16:creationId xmlns:a16="http://schemas.microsoft.com/office/drawing/2014/main" id="{C68EFAC9-4E2C-1E44-A9BF-6272A314BCD0}"/>
              </a:ext>
            </a:extLst>
          </p:cNvPr>
          <p:cNvSpPr txBox="1"/>
          <p:nvPr userDrawn="1"/>
        </p:nvSpPr>
        <p:spPr>
          <a:xfrm>
            <a:off x="654423" y="6494635"/>
            <a:ext cx="908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bg1"/>
                </a:solidFill>
                <a:effectLst/>
                <a:latin typeface="Arial" panose="020B0604020202020204" pitchFamily="34" charset="0"/>
                <a:ea typeface="+mn-ea"/>
                <a:cs typeface="+mn-cs"/>
              </a:rPr>
              <a:t>The Dementia Care Training Library © Pavilion Publishing and Media Ltd and its licensors 2021</a:t>
            </a:r>
          </a:p>
        </p:txBody>
      </p:sp>
    </p:spTree>
    <p:extLst>
      <p:ext uri="{BB962C8B-B14F-4D97-AF65-F5344CB8AC3E}">
        <p14:creationId xmlns:p14="http://schemas.microsoft.com/office/powerpoint/2010/main" val="46927814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2.jpg"/><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0DA87E-0110-4A35-B94A-71AB262D5CB3}"/>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42</a:t>
            </a:r>
          </a:p>
        </p:txBody>
      </p:sp>
      <p:pic>
        <p:nvPicPr>
          <p:cNvPr id="7" name="Picture 6" descr="A picture containing text, clipart, vector graphics&#10;&#10;Description automatically generated">
            <a:extLst>
              <a:ext uri="{FF2B5EF4-FFF2-40B4-BE49-F238E27FC236}">
                <a16:creationId xmlns:a16="http://schemas.microsoft.com/office/drawing/2014/main" id="{45A3B278-7436-4249-9BE7-99EE43C75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
        <p:nvSpPr>
          <p:cNvPr id="8" name="Title 1">
            <a:extLst>
              <a:ext uri="{FF2B5EF4-FFF2-40B4-BE49-F238E27FC236}">
                <a16:creationId xmlns:a16="http://schemas.microsoft.com/office/drawing/2014/main" id="{770B2655-9E5A-8E46-ADE1-CBD88D981DED}"/>
              </a:ext>
            </a:extLst>
          </p:cNvPr>
          <p:cNvSpPr txBox="1">
            <a:spLocks/>
          </p:cNvSpPr>
          <p:nvPr/>
        </p:nvSpPr>
        <p:spPr>
          <a:xfrm>
            <a:off x="6779333" y="987227"/>
            <a:ext cx="5412667" cy="3714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714370"/>
                </a:solidFill>
                <a:ea typeface="Calibri" panose="020F0502020204030204" pitchFamily="34" charset="0"/>
                <a:cs typeface="Times New Roman" panose="02020603050405020304" pitchFamily="18" charset="0"/>
              </a:rPr>
              <a:t>Session 3:  Supporting people </a:t>
            </a:r>
            <a:br>
              <a:rPr lang="en-GB" sz="4800" b="1" dirty="0">
                <a:solidFill>
                  <a:srgbClr val="714370"/>
                </a:solidFill>
                <a:ea typeface="Calibri" panose="020F0502020204030204" pitchFamily="34" charset="0"/>
                <a:cs typeface="Times New Roman" panose="02020603050405020304" pitchFamily="18" charset="0"/>
              </a:rPr>
            </a:br>
            <a:r>
              <a:rPr lang="en-GB" sz="4800" b="1" dirty="0">
                <a:solidFill>
                  <a:srgbClr val="714370"/>
                </a:solidFill>
                <a:ea typeface="Calibri" panose="020F0502020204030204" pitchFamily="34" charset="0"/>
                <a:cs typeface="Times New Roman" panose="02020603050405020304" pitchFamily="18" charset="0"/>
              </a:rPr>
              <a:t>to live well with dementia</a:t>
            </a:r>
            <a:endParaRPr lang="en-US" sz="4800" b="1" dirty="0">
              <a:solidFill>
                <a:srgbClr val="714370"/>
              </a:solidFill>
              <a:cs typeface="Arial" panose="020B0604020202020204" pitchFamily="34" charset="0"/>
            </a:endParaRPr>
          </a:p>
        </p:txBody>
      </p:sp>
      <p:pic>
        <p:nvPicPr>
          <p:cNvPr id="9" name="Picture 8" descr="A close-up of a person's hands&#10;&#10;Description automatically generated with low confidence">
            <a:extLst>
              <a:ext uri="{FF2B5EF4-FFF2-40B4-BE49-F238E27FC236}">
                <a16:creationId xmlns:a16="http://schemas.microsoft.com/office/drawing/2014/main" id="{2BA0B22F-C57E-3242-83F2-A3D6AF5B9E09}"/>
              </a:ext>
            </a:extLst>
          </p:cNvPr>
          <p:cNvPicPr>
            <a:picLocks noChangeAspect="1"/>
          </p:cNvPicPr>
          <p:nvPr/>
        </p:nvPicPr>
        <p:blipFill rotWithShape="1">
          <a:blip r:embed="rId4">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C406F07-1AA4-4F44-A519-C146B0AA2E9D}"/>
              </a:ext>
            </a:extLst>
          </p:cNvPr>
          <p:cNvGrpSpPr>
            <a:grpSpLocks noChangeAspect="1"/>
          </p:cNvGrpSpPr>
          <p:nvPr/>
        </p:nvGrpSpPr>
        <p:grpSpPr>
          <a:xfrm>
            <a:off x="426636" y="820007"/>
            <a:ext cx="11053105" cy="5528009"/>
            <a:chOff x="352204" y="820007"/>
            <a:chExt cx="11334180" cy="5668583"/>
          </a:xfrm>
        </p:grpSpPr>
        <p:pic>
          <p:nvPicPr>
            <p:cNvPr id="5" name="Picture 4">
              <a:extLst>
                <a:ext uri="{FF2B5EF4-FFF2-40B4-BE49-F238E27FC236}">
                  <a16:creationId xmlns:a16="http://schemas.microsoft.com/office/drawing/2014/main" id="{27C3BECF-35BC-CC43-9085-6404D61B773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02" b="93569" l="6757" r="94349">
                          <a14:foregroundMark x1="89803" y1="42283" x2="92506" y2="35852"/>
                          <a14:foregroundMark x1="92506" y1="35852" x2="90418" y2="29100"/>
                          <a14:foregroundMark x1="90418" y1="29100" x2="85627" y2="26527"/>
                          <a14:foregroundMark x1="88943" y1="20900" x2="94226" y2="25402"/>
                          <a14:foregroundMark x1="94226" y1="25402" x2="94349" y2="26849"/>
                          <a14:foregroundMark x1="70885" y1="7717" x2="63882" y2="7878"/>
                          <a14:foregroundMark x1="63882" y1="7878" x2="56880" y2="7235"/>
                          <a14:foregroundMark x1="56880" y1="7235" x2="51474" y2="9003"/>
                          <a14:foregroundMark x1="48034" y1="4502" x2="53071" y2="5466"/>
                          <a14:foregroundMark x1="9828" y1="35691" x2="6757" y2="50000"/>
                          <a14:foregroundMark x1="6757" y1="50000" x2="6757" y2="50161"/>
                          <a14:foregroundMark x1="22113" y1="90032" x2="25799" y2="90193"/>
                          <a14:foregroundMark x1="41892" y1="93569" x2="43857" y2="90354"/>
                        </a14:backgroundRemoval>
                      </a14:imgEffect>
                      <a14:imgEffect>
                        <a14:colorTemperature colorTemp="11200"/>
                      </a14:imgEffect>
                      <a14:imgEffect>
                        <a14:saturation sat="400000"/>
                      </a14:imgEffect>
                    </a14:imgLayer>
                  </a14:imgProps>
                </a:ext>
              </a:extLst>
            </a:blip>
            <a:stretch>
              <a:fillRect/>
            </a:stretch>
          </p:blipFill>
          <p:spPr>
            <a:xfrm flipH="1">
              <a:off x="3021049" y="1250946"/>
              <a:ext cx="6546037" cy="5205035"/>
            </a:xfrm>
            <a:prstGeom prst="rect">
              <a:avLst/>
            </a:prstGeom>
          </p:spPr>
        </p:pic>
        <p:pic>
          <p:nvPicPr>
            <p:cNvPr id="6" name="Picture 5">
              <a:extLst>
                <a:ext uri="{FF2B5EF4-FFF2-40B4-BE49-F238E27FC236}">
                  <a16:creationId xmlns:a16="http://schemas.microsoft.com/office/drawing/2014/main" id="{A780C9DC-BDE7-894F-B2B5-A2895CA826F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02" b="93569" l="6757" r="94349">
                          <a14:foregroundMark x1="89803" y1="42283" x2="92506" y2="35852"/>
                          <a14:foregroundMark x1="92506" y1="35852" x2="90418" y2="29100"/>
                          <a14:foregroundMark x1="90418" y1="29100" x2="85627" y2="26527"/>
                          <a14:foregroundMark x1="88943" y1="20900" x2="94226" y2="25402"/>
                          <a14:foregroundMark x1="94226" y1="25402" x2="94349" y2="26849"/>
                          <a14:foregroundMark x1="70885" y1="7717" x2="63882" y2="7878"/>
                          <a14:foregroundMark x1="63882" y1="7878" x2="56880" y2="7235"/>
                          <a14:foregroundMark x1="56880" y1="7235" x2="51474" y2="9003"/>
                          <a14:foregroundMark x1="48034" y1="4502" x2="53071" y2="5466"/>
                          <a14:foregroundMark x1="9828" y1="35691" x2="6757" y2="50000"/>
                          <a14:foregroundMark x1="6757" y1="50000" x2="6757" y2="50161"/>
                          <a14:foregroundMark x1="22113" y1="90032" x2="25799" y2="90193"/>
                          <a14:foregroundMark x1="41892" y1="93569" x2="43857" y2="90354"/>
                        </a14:backgroundRemoval>
                      </a14:imgEffect>
                      <a14:imgEffect>
                        <a14:colorTemperature colorTemp="11200"/>
                      </a14:imgEffect>
                      <a14:imgEffect>
                        <a14:saturation sat="400000"/>
                      </a14:imgEffect>
                    </a14:imgLayer>
                  </a14:imgProps>
                </a:ext>
              </a:extLst>
            </a:blip>
            <a:stretch>
              <a:fillRect/>
            </a:stretch>
          </p:blipFill>
          <p:spPr>
            <a:xfrm flipH="1">
              <a:off x="3072395" y="1181501"/>
              <a:ext cx="6546037" cy="5205035"/>
            </a:xfrm>
            <a:prstGeom prst="rect">
              <a:avLst/>
            </a:prstGeom>
          </p:spPr>
        </p:pic>
        <p:pic>
          <p:nvPicPr>
            <p:cNvPr id="7" name="Picture 6">
              <a:extLst>
                <a:ext uri="{FF2B5EF4-FFF2-40B4-BE49-F238E27FC236}">
                  <a16:creationId xmlns:a16="http://schemas.microsoft.com/office/drawing/2014/main" id="{CB9F9E1B-B08A-FD41-9F6A-16AFCE196751}"/>
                </a:ext>
              </a:extLst>
            </p:cNvPr>
            <p:cNvPicPr>
              <a:picLocks noChangeAspect="1"/>
            </p:cNvPicPr>
            <p:nvPr/>
          </p:nvPicPr>
          <p:blipFill>
            <a:blip r:embed="rId4">
              <a:clrChange>
                <a:clrFrom>
                  <a:srgbClr val="000000">
                    <a:alpha val="0"/>
                  </a:srgbClr>
                </a:clrFrom>
                <a:clrTo>
                  <a:srgbClr val="000000">
                    <a:alpha val="0"/>
                  </a:srgbClr>
                </a:clrTo>
              </a:clrChange>
              <a:duotone>
                <a:prstClr val="black"/>
                <a:srgbClr val="36AFCE">
                  <a:tint val="45000"/>
                  <a:satMod val="400000"/>
                </a:srgbClr>
              </a:duotone>
              <a:extLst>
                <a:ext uri="{BEBA8EAE-BF5A-486C-A8C5-ECC9F3942E4B}">
                  <a14:imgProps xmlns:a14="http://schemas.microsoft.com/office/drawing/2010/main">
                    <a14:imgLayer r:embed="rId3">
                      <a14:imgEffect>
                        <a14:backgroundRemoval t="4502" b="92605" l="6143" r="95332">
                          <a14:foregroundMark x1="87469" y1="18650" x2="90786" y2="24759"/>
                          <a14:foregroundMark x1="90786" y1="24759" x2="90909" y2="34084"/>
                          <a14:foregroundMark x1="95332" y1="36495" x2="93857" y2="29582"/>
                          <a14:foregroundMark x1="7771" y1="45237" x2="7755" y2="45478"/>
                          <a14:foregroundMark x1="43701" y1="92605" x2="43980" y2="92605"/>
                          <a14:foregroundMark x1="71499" y1="6431" x2="68059" y2="18489"/>
                          <a14:foregroundMark x1="63759" y1="44534" x2="63022" y2="45820"/>
                          <a14:foregroundMark x1="63636" y1="46463" x2="64373" y2="46463"/>
                          <a14:foregroundMark x1="63268" y1="46624" x2="63882" y2="46624"/>
                          <a14:backgroundMark x1="64128" y1="5145" x2="62408" y2="43248"/>
                          <a14:backgroundMark x1="63808" y1="47625" x2="66830" y2="57074"/>
                          <a14:backgroundMark x1="63307" y1="46059" x2="63400" y2="46352"/>
                          <a14:backgroundMark x1="66830" y1="57074" x2="64128" y2="64309"/>
                          <a14:backgroundMark x1="64128" y1="64309" x2="51720" y2="71061"/>
                          <a14:backgroundMark x1="51720" y1="71061" x2="39681" y2="81672"/>
                          <a14:backgroundMark x1="39681" y1="81672" x2="32555" y2="79100"/>
                          <a14:backgroundMark x1="32555" y1="79100" x2="21499" y2="50482"/>
                          <a14:backgroundMark x1="21499" y1="50482" x2="25799" y2="37138"/>
                          <a14:backgroundMark x1="25799" y1="37138" x2="45946" y2="26688"/>
                          <a14:backgroundMark x1="45946" y1="26688" x2="50737" y2="18650"/>
                          <a14:backgroundMark x1="50737" y1="18650" x2="52948" y2="11576"/>
                          <a14:backgroundMark x1="52948" y1="11576" x2="63882" y2="5305"/>
                          <a14:backgroundMark x1="63882" y1="5305" x2="60442" y2="12701"/>
                          <a14:backgroundMark x1="60442" y1="12701" x2="59582" y2="29100"/>
                          <a14:backgroundMark x1="59582" y1="29100" x2="47052" y2="69614"/>
                          <a14:backgroundMark x1="47052" y1="69614" x2="43857" y2="69453"/>
                          <a14:backgroundMark x1="47789" y1="7556" x2="32678" y2="20257"/>
                          <a14:backgroundMark x1="32678" y1="20257" x2="26781" y2="29743"/>
                          <a14:backgroundMark x1="26781" y1="29743" x2="14128" y2="41640"/>
                          <a14:backgroundMark x1="14128" y1="41640" x2="11425" y2="50643"/>
                          <a14:backgroundMark x1="11425" y1="50643" x2="15725" y2="67685"/>
                          <a14:backgroundMark x1="15725" y1="67685" x2="15971" y2="67685"/>
                          <a14:backgroundMark x1="53563" y1="4180" x2="38452" y2="5145"/>
                          <a14:backgroundMark x1="38452" y1="5145" x2="35135" y2="11254"/>
                          <a14:backgroundMark x1="35135" y1="11254" x2="35749" y2="12701"/>
                          <a14:backgroundMark x1="57740" y1="4823" x2="55037" y2="6913"/>
                          <a14:backgroundMark x1="59582" y1="6109" x2="58477" y2="5305"/>
                          <a14:backgroundMark x1="58968" y1="5466" x2="60197" y2="5305"/>
                          <a14:backgroundMark x1="57862" y1="4341" x2="58231" y2="6109"/>
                          <a14:backgroundMark x1="14619" y1="30225" x2="11179" y2="37781"/>
                          <a14:backgroundMark x1="11179" y1="37781" x2="9828" y2="45820"/>
                          <a14:backgroundMark x1="6388" y1="50643" x2="6880" y2="76688"/>
                          <a14:backgroundMark x1="12408" y1="76527" x2="17690" y2="68650"/>
                          <a14:backgroundMark x1="17690" y1="68650" x2="19165" y2="62862"/>
                          <a14:backgroundMark x1="7494" y1="45659" x2="8354" y2="47588"/>
                          <a14:backgroundMark x1="7125" y1="49678" x2="8968" y2="41961"/>
                          <a14:backgroundMark x1="7248" y1="49678" x2="7248" y2="50482"/>
                          <a14:backgroundMark x1="7494" y1="46624" x2="7248" y2="50965"/>
                          <a14:backgroundMark x1="7617" y1="45659" x2="7617" y2="46302"/>
                          <a14:backgroundMark x1="22604" y1="78939" x2="28501" y2="83119"/>
                          <a14:backgroundMark x1="28501" y1="83119" x2="41769" y2="83923"/>
                          <a14:backgroundMark x1="41769" y1="83923" x2="43980" y2="81833"/>
                          <a14:backgroundMark x1="30098" y1="87942" x2="26536" y2="88907"/>
                          <a14:backgroundMark x1="43489" y1="93248" x2="42260" y2="93248"/>
                          <a14:backgroundMark x1="26658" y1="90675" x2="28010" y2="90032"/>
                          <a14:backgroundMark x1="43857" y1="92926" x2="42629" y2="92926"/>
                        </a14:backgroundRemoval>
                      </a14:imgEffect>
                      <a14:imgEffect>
                        <a14:colorTemperature colorTemp="11200"/>
                      </a14:imgEffect>
                      <a14:imgEffect>
                        <a14:saturation sat="0"/>
                      </a14:imgEffect>
                    </a14:imgLayer>
                  </a14:imgProps>
                </a:ext>
              </a:extLst>
            </a:blip>
            <a:stretch>
              <a:fillRect/>
            </a:stretch>
          </p:blipFill>
          <p:spPr>
            <a:xfrm flipH="1">
              <a:off x="2993703" y="1181501"/>
              <a:ext cx="6674383" cy="5307089"/>
            </a:xfrm>
            <a:prstGeom prst="rect">
              <a:avLst/>
            </a:prstGeom>
          </p:spPr>
        </p:pic>
        <p:pic>
          <p:nvPicPr>
            <p:cNvPr id="8" name="Picture 7">
              <a:extLst>
                <a:ext uri="{FF2B5EF4-FFF2-40B4-BE49-F238E27FC236}">
                  <a16:creationId xmlns:a16="http://schemas.microsoft.com/office/drawing/2014/main" id="{BBC60C89-9ADB-B04F-91FF-5C984D57A7B2}"/>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046315" y="3174288"/>
              <a:ext cx="880582" cy="964945"/>
            </a:xfrm>
            <a:prstGeom prst="rect">
              <a:avLst/>
            </a:prstGeom>
            <a:ln>
              <a:noFill/>
            </a:ln>
            <a:effectLst>
              <a:softEdge rad="63500"/>
            </a:effectLst>
          </p:spPr>
        </p:pic>
        <p:pic>
          <p:nvPicPr>
            <p:cNvPr id="9" name="Picture 8">
              <a:extLst>
                <a:ext uri="{FF2B5EF4-FFF2-40B4-BE49-F238E27FC236}">
                  <a16:creationId xmlns:a16="http://schemas.microsoft.com/office/drawing/2014/main" id="{DEDC1DF5-F13C-2748-ABA2-023A43228F1C}"/>
                </a:ext>
              </a:extLst>
            </p:cNvPr>
            <p:cNvPicPr>
              <a:picLocks noChangeAspect="1"/>
            </p:cNvPicPr>
            <p:nvPr/>
          </p:nvPicPr>
          <p:blipFill>
            <a:blip r:embed="rId7">
              <a:clrChange>
                <a:clrFrom>
                  <a:srgbClr val="000000">
                    <a:alpha val="0"/>
                  </a:srgbClr>
                </a:clrFrom>
                <a:clrTo>
                  <a:srgbClr val="000000">
                    <a:alpha val="0"/>
                  </a:srgbClr>
                </a:clrTo>
              </a:clrChange>
              <a:duotone>
                <a:prstClr val="black"/>
                <a:srgbClr val="FF0066">
                  <a:tint val="45000"/>
                  <a:satMod val="400000"/>
                </a:srgbClr>
              </a:duotone>
              <a:extLst>
                <a:ext uri="{BEBA8EAE-BF5A-486C-A8C5-ECC9F3942E4B}">
                  <a14:imgProps xmlns:a14="http://schemas.microsoft.com/office/drawing/2010/main">
                    <a14:imgLayer r:embed="rId3">
                      <a14:imgEffect>
                        <a14:backgroundRemoval t="4502" b="92605" l="6143" r="95332">
                          <a14:foregroundMark x1="60654" y1="4701" x2="60811" y2="4662"/>
                          <a14:foregroundMark x1="90851" y1="29694" x2="90858" y2="30246"/>
                          <a14:foregroundMark x1="8108" y1="40193" x2="6143" y2="69614"/>
                          <a14:foregroundMark x1="42998" y1="92605" x2="43160" y2="92605"/>
                          <a14:backgroundMark x1="23587" y1="83280" x2="34767" y2="82154"/>
                          <a14:backgroundMark x1="34767" y1="82154" x2="40786" y2="85209"/>
                          <a14:backgroundMark x1="40786" y1="85209" x2="43243" y2="77170"/>
                          <a14:backgroundMark x1="43243" y1="77170" x2="39926" y2="77974"/>
                          <a14:backgroundMark x1="82432" y1="33280" x2="78501" y2="24759"/>
                          <a14:backgroundMark x1="78501" y1="24759" x2="78870" y2="16238"/>
                          <a14:backgroundMark x1="78870" y1="16238" x2="86855" y2="13183"/>
                          <a14:backgroundMark x1="86855" y1="13183" x2="88329" y2="25563"/>
                          <a14:backgroundMark x1="88329" y1="25563" x2="86732" y2="33280"/>
                          <a14:backgroundMark x1="86732" y1="33280" x2="80221" y2="36656"/>
                          <a14:backgroundMark x1="80221" y1="36656" x2="76044" y2="28457"/>
                          <a14:backgroundMark x1="76044" y1="28457" x2="78501" y2="39068"/>
                          <a14:backgroundMark x1="78501" y1="39068" x2="74939" y2="45659"/>
                          <a14:backgroundMark x1="74939" y1="45659" x2="85504" y2="38907"/>
                          <a14:backgroundMark x1="85504" y1="38907" x2="85627" y2="39871"/>
                          <a14:backgroundMark x1="68796" y1="44212" x2="75921" y2="46624"/>
                          <a14:backgroundMark x1="75921" y1="46624" x2="89189" y2="38424"/>
                          <a14:backgroundMark x1="89189" y1="21061" x2="93120" y2="26527"/>
                          <a14:backgroundMark x1="93120" y1="26527" x2="94103" y2="32476"/>
                          <a14:backgroundMark x1="46929" y1="73955" x2="47912" y2="81350"/>
                          <a14:backgroundMark x1="47912" y1="81350" x2="45577" y2="88264"/>
                          <a14:backgroundMark x1="45577" y1="88264" x2="45332" y2="80547"/>
                          <a14:backgroundMark x1="45332" y1="80547" x2="45577" y2="79743"/>
                          <a14:backgroundMark x1="23219" y1="88585" x2="29238" y2="90032"/>
                          <a14:backgroundMark x1="29238" y1="90032" x2="28870" y2="91318"/>
                          <a14:backgroundMark x1="15725" y1="22186" x2="21622" y2="25563"/>
                          <a14:backgroundMark x1="21622" y1="25563" x2="25676" y2="41640"/>
                          <a14:backgroundMark x1="25676" y1="41640" x2="21622" y2="74277"/>
                          <a14:backgroundMark x1="31204" y1="16399" x2="36118" y2="22990"/>
                          <a14:backgroundMark x1="36118" y1="22990" x2="44963" y2="23794"/>
                          <a14:backgroundMark x1="44963" y1="23794" x2="51474" y2="22347"/>
                          <a14:backgroundMark x1="51474" y1="22347" x2="58600" y2="23151"/>
                          <a14:backgroundMark x1="58600" y1="23151" x2="63145" y2="31833"/>
                          <a14:backgroundMark x1="63145" y1="31833" x2="59582" y2="38907"/>
                          <a14:backgroundMark x1="59582" y1="38907" x2="52826" y2="40997"/>
                          <a14:backgroundMark x1="52826" y1="40997" x2="46069" y2="39550"/>
                          <a14:backgroundMark x1="46069" y1="39550" x2="40418" y2="40675"/>
                          <a14:backgroundMark x1="40418" y1="40675" x2="36732" y2="47588"/>
                          <a14:backgroundMark x1="36732" y1="47588" x2="35135" y2="55627"/>
                          <a14:backgroundMark x1="35135" y1="55627" x2="41400" y2="63826"/>
                          <a14:backgroundMark x1="41400" y1="63826" x2="48157" y2="65273"/>
                          <a14:backgroundMark x1="48157" y1="65273" x2="55528" y2="60129"/>
                          <a14:backgroundMark x1="55528" y1="60129" x2="57494" y2="49518"/>
                          <a14:backgroundMark x1="57494" y1="49518" x2="54545" y2="33119"/>
                          <a14:backgroundMark x1="54545" y1="33119" x2="48403" y2="24920"/>
                          <a14:backgroundMark x1="48403" y1="24920" x2="42260" y2="20900"/>
                          <a14:backgroundMark x1="42260" y1="20900" x2="44472" y2="13505"/>
                          <a14:backgroundMark x1="44472" y1="13505" x2="53686" y2="14952"/>
                          <a14:backgroundMark x1="53686" y1="14952" x2="61179" y2="21061"/>
                          <a14:backgroundMark x1="61179" y1="21061" x2="61916" y2="24759"/>
                          <a14:backgroundMark x1="37224" y1="10932" x2="51229" y2="8682"/>
                          <a14:backgroundMark x1="51229" y1="8682" x2="70270" y2="17846"/>
                          <a14:backgroundMark x1="70270" y1="17846" x2="68059" y2="34244"/>
                          <a14:backgroundMark x1="58477" y1="6592" x2="55774" y2="4502"/>
                          <a14:backgroundMark x1="60442" y1="4341" x2="40172" y2="11736"/>
                          <a14:backgroundMark x1="62408" y1="5627" x2="61794" y2="4823"/>
                          <a14:backgroundMark x1="35872" y1="9968" x2="37101" y2="11576"/>
                          <a14:backgroundMark x1="60565" y1="5145" x2="65111" y2="7074"/>
                          <a14:backgroundMark x1="91400" y1="31190" x2="91400" y2="31190"/>
                          <a14:backgroundMark x1="95823" y1="33441" x2="94103" y2="33119"/>
                          <a14:backgroundMark x1="94595" y1="33923" x2="90786" y2="33601"/>
                          <a14:backgroundMark x1="29730" y1="90675" x2="30221" y2="91640"/>
                          <a14:backgroundMark x1="43489" y1="93569" x2="42875" y2="93730"/>
                          <a14:backgroundMark x1="43857" y1="90514" x2="43120" y2="92283"/>
                          <a14:backgroundMark x1="91523" y1="30064" x2="91400" y2="29421"/>
                          <a14:backgroundMark x1="90541" y1="29260" x2="90786" y2="29743"/>
                          <a14:backgroundMark x1="43980" y1="92605" x2="43366" y2="92926"/>
                        </a14:backgroundRemoval>
                      </a14:imgEffect>
                      <a14:imgEffect>
                        <a14:colorTemperature colorTemp="11200"/>
                      </a14:imgEffect>
                      <a14:imgEffect>
                        <a14:saturation sat="0"/>
                      </a14:imgEffect>
                    </a14:imgLayer>
                  </a14:imgProps>
                </a:ext>
              </a:extLst>
            </a:blip>
            <a:stretch>
              <a:fillRect/>
            </a:stretch>
          </p:blipFill>
          <p:spPr>
            <a:xfrm flipH="1">
              <a:off x="3016687" y="1148892"/>
              <a:ext cx="6575627" cy="5302387"/>
            </a:xfrm>
            <a:prstGeom prst="rect">
              <a:avLst/>
            </a:prstGeom>
          </p:spPr>
        </p:pic>
        <p:sp>
          <p:nvSpPr>
            <p:cNvPr id="11" name="Callout: Right Arrow 2">
              <a:extLst>
                <a:ext uri="{FF2B5EF4-FFF2-40B4-BE49-F238E27FC236}">
                  <a16:creationId xmlns:a16="http://schemas.microsoft.com/office/drawing/2014/main" id="{37ED28D0-0879-0D42-881C-05D98A1015FB}"/>
                </a:ext>
              </a:extLst>
            </p:cNvPr>
            <p:cNvSpPr>
              <a:spLocks noChangeAspect="1"/>
            </p:cNvSpPr>
            <p:nvPr/>
          </p:nvSpPr>
          <p:spPr>
            <a:xfrm>
              <a:off x="739727" y="1996486"/>
              <a:ext cx="2726727" cy="1504099"/>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Frontal Lobe</a:t>
              </a:r>
            </a:p>
            <a:p>
              <a:pPr algn="ctr"/>
              <a:r>
                <a:rPr lang="en-GB" sz="1400" dirty="0">
                  <a:solidFill>
                    <a:schemeClr val="tx1"/>
                  </a:solidFill>
                </a:rPr>
                <a:t>Executive functions, thinking, planning, organising and problem solving, emotions and behavioural control, personality</a:t>
              </a:r>
            </a:p>
          </p:txBody>
        </p:sp>
        <p:sp>
          <p:nvSpPr>
            <p:cNvPr id="12" name="Callout: Right Arrow 12">
              <a:extLst>
                <a:ext uri="{FF2B5EF4-FFF2-40B4-BE49-F238E27FC236}">
                  <a16:creationId xmlns:a16="http://schemas.microsoft.com/office/drawing/2014/main" id="{2D321594-3742-FA42-B1C3-7DDDE9D253FC}"/>
                </a:ext>
              </a:extLst>
            </p:cNvPr>
            <p:cNvSpPr>
              <a:spLocks noChangeAspect="1"/>
            </p:cNvSpPr>
            <p:nvPr/>
          </p:nvSpPr>
          <p:spPr>
            <a:xfrm rot="10800000">
              <a:off x="9215629" y="3380357"/>
              <a:ext cx="2144113" cy="1183751"/>
            </a:xfrm>
            <a:prstGeom prst="rightArrowCallout">
              <a:avLst>
                <a:gd name="adj1" fmla="val 25000"/>
                <a:gd name="adj2" fmla="val 25000"/>
                <a:gd name="adj3" fmla="val 25000"/>
                <a:gd name="adj4" fmla="val 73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400" dirty="0">
                <a:solidFill>
                  <a:schemeClr val="tx1"/>
                </a:solidFill>
              </a:endParaRPr>
            </a:p>
          </p:txBody>
        </p:sp>
        <p:sp>
          <p:nvSpPr>
            <p:cNvPr id="13" name="Rectangle 12">
              <a:extLst>
                <a:ext uri="{FF2B5EF4-FFF2-40B4-BE49-F238E27FC236}">
                  <a16:creationId xmlns:a16="http://schemas.microsoft.com/office/drawing/2014/main" id="{FB6462CE-297A-984E-8237-1A306937BCA6}"/>
                </a:ext>
              </a:extLst>
            </p:cNvPr>
            <p:cNvSpPr>
              <a:spLocks noChangeAspect="1"/>
            </p:cNvSpPr>
            <p:nvPr/>
          </p:nvSpPr>
          <p:spPr>
            <a:xfrm>
              <a:off x="9658024" y="3616147"/>
              <a:ext cx="1737441" cy="843873"/>
            </a:xfrm>
            <a:prstGeom prst="rect">
              <a:avLst/>
            </a:prstGeom>
          </p:spPr>
          <p:txBody>
            <a:bodyPr wrap="square">
              <a:spAutoFit/>
            </a:bodyPr>
            <a:lstStyle/>
            <a:p>
              <a:pPr algn="ctr"/>
              <a:r>
                <a:rPr lang="en-GB" b="1" dirty="0"/>
                <a:t>Occipital Lobe</a:t>
              </a:r>
            </a:p>
            <a:p>
              <a:pPr algn="ctr"/>
              <a:r>
                <a:rPr lang="en-GB" dirty="0"/>
                <a:t>Vision, sight memory</a:t>
              </a:r>
            </a:p>
          </p:txBody>
        </p:sp>
        <p:sp>
          <p:nvSpPr>
            <p:cNvPr id="14" name="Callout: Right Arrow 17">
              <a:extLst>
                <a:ext uri="{FF2B5EF4-FFF2-40B4-BE49-F238E27FC236}">
                  <a16:creationId xmlns:a16="http://schemas.microsoft.com/office/drawing/2014/main" id="{8D508676-28DB-A14F-8A11-D4BE3A1BA4D6}"/>
                </a:ext>
              </a:extLst>
            </p:cNvPr>
            <p:cNvSpPr>
              <a:spLocks noChangeAspect="1"/>
            </p:cNvSpPr>
            <p:nvPr/>
          </p:nvSpPr>
          <p:spPr>
            <a:xfrm rot="9110196">
              <a:off x="7451996" y="2124272"/>
              <a:ext cx="4023481" cy="1024972"/>
            </a:xfrm>
            <a:prstGeom prst="rightArrowCallout">
              <a:avLst>
                <a:gd name="adj1" fmla="val 25000"/>
                <a:gd name="adj2" fmla="val 25000"/>
                <a:gd name="adj3" fmla="val 25000"/>
                <a:gd name="adj4" fmla="val 593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400" dirty="0">
                <a:solidFill>
                  <a:schemeClr val="tx1"/>
                </a:solidFill>
              </a:endParaRPr>
            </a:p>
          </p:txBody>
        </p:sp>
        <p:sp>
          <p:nvSpPr>
            <p:cNvPr id="15" name="Rectangle 14">
              <a:extLst>
                <a:ext uri="{FF2B5EF4-FFF2-40B4-BE49-F238E27FC236}">
                  <a16:creationId xmlns:a16="http://schemas.microsoft.com/office/drawing/2014/main" id="{7CA16E6C-78DC-4144-B76B-DD41FA862BAE}"/>
                </a:ext>
              </a:extLst>
            </p:cNvPr>
            <p:cNvSpPr>
              <a:spLocks noChangeAspect="1"/>
            </p:cNvSpPr>
            <p:nvPr/>
          </p:nvSpPr>
          <p:spPr>
            <a:xfrm rot="19911115">
              <a:off x="8824284" y="1817860"/>
              <a:ext cx="2739022" cy="861179"/>
            </a:xfrm>
            <a:prstGeom prst="rect">
              <a:avLst/>
            </a:prstGeom>
          </p:spPr>
          <p:txBody>
            <a:bodyPr wrap="square">
              <a:spAutoFit/>
            </a:bodyPr>
            <a:lstStyle/>
            <a:p>
              <a:pPr algn="ctr"/>
              <a:r>
                <a:rPr lang="en-GB" b="1" dirty="0"/>
                <a:t>Wernicke’s Area</a:t>
              </a:r>
            </a:p>
            <a:p>
              <a:pPr algn="ctr"/>
              <a:r>
                <a:rPr lang="en-GB" dirty="0"/>
                <a:t>Management of the understanding of language</a:t>
              </a:r>
            </a:p>
          </p:txBody>
        </p:sp>
        <p:pic>
          <p:nvPicPr>
            <p:cNvPr id="17" name="Picture 16">
              <a:extLst>
                <a:ext uri="{FF2B5EF4-FFF2-40B4-BE49-F238E27FC236}">
                  <a16:creationId xmlns:a16="http://schemas.microsoft.com/office/drawing/2014/main" id="{D084C256-E88B-054F-A4A5-F7C4D2BEE3F3}"/>
                </a:ext>
              </a:extLst>
            </p:cNvPr>
            <p:cNvPicPr>
              <a:picLocks noChangeAspect="1"/>
            </p:cNvPicPr>
            <p:nvPr/>
          </p:nvPicPr>
          <p:blipFill>
            <a:blip r:embed="rId8">
              <a:clrChange>
                <a:clrFrom>
                  <a:srgbClr val="101B1C"/>
                </a:clrFrom>
                <a:clrTo>
                  <a:srgbClr val="101B1C">
                    <a:alpha val="0"/>
                  </a:srgbClr>
                </a:clrTo>
              </a:clrChange>
            </a:blip>
            <a:stretch>
              <a:fillRect/>
            </a:stretch>
          </p:blipFill>
          <p:spPr>
            <a:xfrm>
              <a:off x="352204" y="820007"/>
              <a:ext cx="11334180" cy="5640825"/>
            </a:xfrm>
            <a:prstGeom prst="rect">
              <a:avLst/>
            </a:prstGeom>
          </p:spPr>
        </p:pic>
        <p:pic>
          <p:nvPicPr>
            <p:cNvPr id="18" name="Picture 17">
              <a:extLst>
                <a:ext uri="{FF2B5EF4-FFF2-40B4-BE49-F238E27FC236}">
                  <a16:creationId xmlns:a16="http://schemas.microsoft.com/office/drawing/2014/main" id="{F2BFE09E-12B4-3443-B429-FC44B939D54F}"/>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97895" l="0" r="100000"/>
                      </a14:imgEffect>
                    </a14:imgLayer>
                  </a14:imgProps>
                </a:ext>
              </a:extLst>
            </a:blip>
            <a:stretch>
              <a:fillRect/>
            </a:stretch>
          </p:blipFill>
          <p:spPr>
            <a:xfrm>
              <a:off x="5401429" y="3379742"/>
              <a:ext cx="1780025" cy="919035"/>
            </a:xfrm>
            <a:prstGeom prst="rect">
              <a:avLst/>
            </a:prstGeom>
          </p:spPr>
        </p:pic>
        <p:sp>
          <p:nvSpPr>
            <p:cNvPr id="19" name="Callout: Right Arrow 11">
              <a:extLst>
                <a:ext uri="{FF2B5EF4-FFF2-40B4-BE49-F238E27FC236}">
                  <a16:creationId xmlns:a16="http://schemas.microsoft.com/office/drawing/2014/main" id="{7E8FAD0F-7758-F546-8F8A-5FFB9D184358}"/>
                </a:ext>
              </a:extLst>
            </p:cNvPr>
            <p:cNvSpPr>
              <a:spLocks noChangeAspect="1"/>
            </p:cNvSpPr>
            <p:nvPr/>
          </p:nvSpPr>
          <p:spPr>
            <a:xfrm rot="20744689">
              <a:off x="1949841" y="3940543"/>
              <a:ext cx="3659792" cy="1556423"/>
            </a:xfrm>
            <a:prstGeom prst="rightArrowCallout">
              <a:avLst>
                <a:gd name="adj1" fmla="val 25000"/>
                <a:gd name="adj2" fmla="val 25000"/>
                <a:gd name="adj3" fmla="val 25000"/>
                <a:gd name="adj4" fmla="val 467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Hippocampus</a:t>
              </a:r>
            </a:p>
            <a:p>
              <a:pPr algn="ctr"/>
              <a:r>
                <a:rPr lang="en-GB" sz="1400" dirty="0">
                  <a:solidFill>
                    <a:schemeClr val="tx1"/>
                  </a:solidFill>
                </a:rPr>
                <a:t> formation, organisation, and storage of new ‘short-term’ memories </a:t>
              </a:r>
            </a:p>
          </p:txBody>
        </p:sp>
        <p:sp>
          <p:nvSpPr>
            <p:cNvPr id="20" name="Callout: Right Arrow 2">
              <a:extLst>
                <a:ext uri="{FF2B5EF4-FFF2-40B4-BE49-F238E27FC236}">
                  <a16:creationId xmlns:a16="http://schemas.microsoft.com/office/drawing/2014/main" id="{AC95CD9A-B22D-4F42-937F-16E7C15E526D}"/>
                </a:ext>
              </a:extLst>
            </p:cNvPr>
            <p:cNvSpPr/>
            <p:nvPr/>
          </p:nvSpPr>
          <p:spPr>
            <a:xfrm>
              <a:off x="610523" y="1756182"/>
              <a:ext cx="2907278" cy="1966365"/>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Frontal Lobe</a:t>
              </a:r>
            </a:p>
            <a:p>
              <a:pPr algn="ctr"/>
              <a:r>
                <a:rPr lang="en-GB" sz="1400" dirty="0">
                  <a:solidFill>
                    <a:schemeClr val="tx1"/>
                  </a:solidFill>
                </a:rPr>
                <a:t>Executive functions, thinking, planning, organising and problem solving, emotions and behavioural control, personality</a:t>
              </a:r>
            </a:p>
          </p:txBody>
        </p:sp>
      </p:grpSp>
      <p:sp>
        <p:nvSpPr>
          <p:cNvPr id="23" name="Title 1">
            <a:extLst>
              <a:ext uri="{FF2B5EF4-FFF2-40B4-BE49-F238E27FC236}">
                <a16:creationId xmlns:a16="http://schemas.microsoft.com/office/drawing/2014/main" id="{C6C143B4-AC80-1B4F-9A81-A5BB4D6A6956}"/>
              </a:ext>
            </a:extLst>
          </p:cNvPr>
          <p:cNvSpPr>
            <a:spLocks noGrp="1"/>
          </p:cNvSpPr>
          <p:nvPr>
            <p:ph type="title"/>
          </p:nvPr>
        </p:nvSpPr>
        <p:spPr>
          <a:xfrm>
            <a:off x="838200" y="252000"/>
            <a:ext cx="10515600" cy="972000"/>
          </a:xfrm>
        </p:spPr>
        <p:txBody>
          <a:bodyPr/>
          <a:lstStyle/>
          <a:p>
            <a:pPr algn="ctr"/>
            <a:r>
              <a:rPr lang="en-GB" b="1" dirty="0">
                <a:solidFill>
                  <a:srgbClr val="714370"/>
                </a:solidFill>
                <a:ea typeface="Calibri" panose="020F0502020204030204" pitchFamily="34" charset="0"/>
                <a:cs typeface="Times New Roman" panose="02020603050405020304" pitchFamily="18" charset="0"/>
              </a:rPr>
              <a:t>The Biomedical Model</a:t>
            </a:r>
            <a:endParaRPr lang="en-US" b="1" dirty="0">
              <a:solidFill>
                <a:srgbClr val="714370"/>
              </a:solidFill>
              <a:ea typeface="Lato Black" charset="0"/>
              <a:cs typeface="Lato Black" charset="0"/>
            </a:endParaRPr>
          </a:p>
        </p:txBody>
      </p:sp>
      <p:sp>
        <p:nvSpPr>
          <p:cNvPr id="25" name="TextBox 24">
            <a:extLst>
              <a:ext uri="{FF2B5EF4-FFF2-40B4-BE49-F238E27FC236}">
                <a16:creationId xmlns:a16="http://schemas.microsoft.com/office/drawing/2014/main" id="{00EE0C0F-997C-314F-9241-DA479342DAE6}"/>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51</a:t>
            </a:r>
          </a:p>
        </p:txBody>
      </p:sp>
      <p:pic>
        <p:nvPicPr>
          <p:cNvPr id="26" name="Picture 25" descr="A picture containing text, clipart, vector graphics&#10;&#10;Description automatically generated">
            <a:extLst>
              <a:ext uri="{FF2B5EF4-FFF2-40B4-BE49-F238E27FC236}">
                <a16:creationId xmlns:a16="http://schemas.microsoft.com/office/drawing/2014/main" id="{9546F08B-7A11-ED4A-AB73-C5CAE3617A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
        <p:nvSpPr>
          <p:cNvPr id="28" name="Callout: Right Arrow 12">
            <a:extLst>
              <a:ext uri="{FF2B5EF4-FFF2-40B4-BE49-F238E27FC236}">
                <a16:creationId xmlns:a16="http://schemas.microsoft.com/office/drawing/2014/main" id="{D0383D31-DFC4-6B44-B525-CD5D792D4ED9}"/>
              </a:ext>
            </a:extLst>
          </p:cNvPr>
          <p:cNvSpPr/>
          <p:nvPr/>
        </p:nvSpPr>
        <p:spPr>
          <a:xfrm rot="10800000">
            <a:off x="9117929" y="3229748"/>
            <a:ext cx="2177127" cy="1295210"/>
          </a:xfrm>
          <a:prstGeom prst="rightArrowCallout">
            <a:avLst>
              <a:gd name="adj1" fmla="val 25000"/>
              <a:gd name="adj2" fmla="val 25000"/>
              <a:gd name="adj3" fmla="val 25000"/>
              <a:gd name="adj4" fmla="val 73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400" dirty="0">
              <a:solidFill>
                <a:schemeClr val="tx1"/>
              </a:solidFill>
            </a:endParaRPr>
          </a:p>
        </p:txBody>
      </p:sp>
      <p:sp>
        <p:nvSpPr>
          <p:cNvPr id="29" name="Rectangle 28">
            <a:extLst>
              <a:ext uri="{FF2B5EF4-FFF2-40B4-BE49-F238E27FC236}">
                <a16:creationId xmlns:a16="http://schemas.microsoft.com/office/drawing/2014/main" id="{0B1192CA-04E9-9141-A30C-101587A880C7}"/>
              </a:ext>
            </a:extLst>
          </p:cNvPr>
          <p:cNvSpPr/>
          <p:nvPr/>
        </p:nvSpPr>
        <p:spPr>
          <a:xfrm>
            <a:off x="9677283" y="3486617"/>
            <a:ext cx="1632200" cy="800219"/>
          </a:xfrm>
          <a:prstGeom prst="rect">
            <a:avLst/>
          </a:prstGeom>
        </p:spPr>
        <p:txBody>
          <a:bodyPr wrap="square">
            <a:spAutoFit/>
          </a:bodyPr>
          <a:lstStyle/>
          <a:p>
            <a:pPr algn="ctr"/>
            <a:r>
              <a:rPr lang="en-GB" b="1" dirty="0"/>
              <a:t>Occipital Lobe</a:t>
            </a:r>
          </a:p>
          <a:p>
            <a:pPr algn="ctr"/>
            <a:r>
              <a:rPr lang="en-GB" sz="1400" dirty="0"/>
              <a:t>Vision, sight memory</a:t>
            </a:r>
          </a:p>
        </p:txBody>
      </p:sp>
      <p:sp>
        <p:nvSpPr>
          <p:cNvPr id="30" name="Callout: Right Arrow 17">
            <a:extLst>
              <a:ext uri="{FF2B5EF4-FFF2-40B4-BE49-F238E27FC236}">
                <a16:creationId xmlns:a16="http://schemas.microsoft.com/office/drawing/2014/main" id="{ED4AE2DC-29C1-B642-B64B-0378698A68E3}"/>
              </a:ext>
            </a:extLst>
          </p:cNvPr>
          <p:cNvSpPr/>
          <p:nvPr/>
        </p:nvSpPr>
        <p:spPr>
          <a:xfrm rot="9110196">
            <a:off x="7299407" y="1908848"/>
            <a:ext cx="4119220" cy="1259883"/>
          </a:xfrm>
          <a:prstGeom prst="rightArrowCallout">
            <a:avLst>
              <a:gd name="adj1" fmla="val 25000"/>
              <a:gd name="adj2" fmla="val 25000"/>
              <a:gd name="adj3" fmla="val 25000"/>
              <a:gd name="adj4" fmla="val 593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400" dirty="0">
              <a:solidFill>
                <a:schemeClr val="tx1"/>
              </a:solidFill>
            </a:endParaRPr>
          </a:p>
        </p:txBody>
      </p:sp>
      <p:sp>
        <p:nvSpPr>
          <p:cNvPr id="31" name="Rectangle 30">
            <a:extLst>
              <a:ext uri="{FF2B5EF4-FFF2-40B4-BE49-F238E27FC236}">
                <a16:creationId xmlns:a16="http://schemas.microsoft.com/office/drawing/2014/main" id="{BC805FC0-D933-8642-861D-AF2BF43D98F8}"/>
              </a:ext>
            </a:extLst>
          </p:cNvPr>
          <p:cNvSpPr/>
          <p:nvPr/>
        </p:nvSpPr>
        <p:spPr>
          <a:xfrm rot="19911115">
            <a:off x="8829805" y="1742979"/>
            <a:ext cx="2519036" cy="800219"/>
          </a:xfrm>
          <a:prstGeom prst="rect">
            <a:avLst/>
          </a:prstGeom>
        </p:spPr>
        <p:txBody>
          <a:bodyPr wrap="square">
            <a:spAutoFit/>
          </a:bodyPr>
          <a:lstStyle/>
          <a:p>
            <a:pPr algn="ctr"/>
            <a:r>
              <a:rPr lang="en-GB" b="1" dirty="0"/>
              <a:t>Wernicke’s Area</a:t>
            </a:r>
          </a:p>
          <a:p>
            <a:pPr algn="ctr"/>
            <a:r>
              <a:rPr lang="en-GB" sz="1400" dirty="0"/>
              <a:t>Management of the understanding of language</a:t>
            </a:r>
          </a:p>
        </p:txBody>
      </p:sp>
    </p:spTree>
    <p:extLst>
      <p:ext uri="{BB962C8B-B14F-4D97-AF65-F5344CB8AC3E}">
        <p14:creationId xmlns:p14="http://schemas.microsoft.com/office/powerpoint/2010/main" val="72423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000"/>
                                        <p:tgtEl>
                                          <p:spTgt spid="29"/>
                                        </p:tgtEl>
                                      </p:cBhvr>
                                    </p:animEffect>
                                  </p:childTnLst>
                                </p:cTn>
                              </p:par>
                              <p:par>
                                <p:cTn id="17" presetID="10" presetClass="exit" presetSubtype="0" fill="hold" grpId="1" nodeType="with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p:bldP spid="29" grpId="1"/>
      <p:bldP spid="30" grpId="0" animBg="1"/>
      <p:bldP spid="30" grpId="1" animBg="1"/>
      <p:bldP spid="31" grpId="0"/>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lstStyle/>
          <a:p>
            <a:pPr algn="ctr"/>
            <a:r>
              <a:rPr lang="en-GB" b="1" dirty="0">
                <a:solidFill>
                  <a:srgbClr val="714370"/>
                </a:solidFill>
                <a:ea typeface="Calibri" panose="020F0502020204030204" pitchFamily="34" charset="0"/>
                <a:cs typeface="Times New Roman" panose="02020603050405020304" pitchFamily="18" charset="0"/>
              </a:rPr>
              <a:t>The Biological Model</a:t>
            </a:r>
            <a:endParaRPr lang="en-US" b="1" dirty="0">
              <a:solidFill>
                <a:srgbClr val="714370"/>
              </a:solidFill>
              <a:ea typeface="Lato Black" charset="0"/>
              <a:cs typeface="Lato Black" charset="0"/>
            </a:endParaRPr>
          </a:p>
        </p:txBody>
      </p:sp>
      <p:sp>
        <p:nvSpPr>
          <p:cNvPr id="5" name="TextBox 4">
            <a:extLst>
              <a:ext uri="{FF2B5EF4-FFF2-40B4-BE49-F238E27FC236}">
                <a16:creationId xmlns:a16="http://schemas.microsoft.com/office/drawing/2014/main" id="{125BC88D-E597-47A6-91C0-025B960C45FB}"/>
              </a:ext>
            </a:extLst>
          </p:cNvPr>
          <p:cNvSpPr txBox="1"/>
          <p:nvPr/>
        </p:nvSpPr>
        <p:spPr>
          <a:xfrm>
            <a:off x="1030705" y="2191301"/>
            <a:ext cx="2232278" cy="584775"/>
          </a:xfrm>
          <a:prstGeom prst="rect">
            <a:avLst/>
          </a:prstGeom>
          <a:noFill/>
          <a:ln>
            <a:solidFill>
              <a:schemeClr val="tx1"/>
            </a:solidFill>
          </a:ln>
        </p:spPr>
        <p:txBody>
          <a:bodyPr wrap="none" rtlCol="0">
            <a:spAutoFit/>
          </a:bodyPr>
          <a:lstStyle/>
          <a:p>
            <a:r>
              <a:rPr lang="en-GB" sz="3200" b="1" dirty="0">
                <a:latin typeface="+mj-lt"/>
                <a:cs typeface="Arial" panose="020B0604020202020204" pitchFamily="34" charset="0"/>
              </a:rPr>
              <a:t>Constipation</a:t>
            </a:r>
          </a:p>
        </p:txBody>
      </p:sp>
      <p:sp>
        <p:nvSpPr>
          <p:cNvPr id="6" name="TextBox 5">
            <a:extLst>
              <a:ext uri="{FF2B5EF4-FFF2-40B4-BE49-F238E27FC236}">
                <a16:creationId xmlns:a16="http://schemas.microsoft.com/office/drawing/2014/main" id="{C0930AC2-FCA0-45DF-AAC8-0FB3599B3092}"/>
              </a:ext>
            </a:extLst>
          </p:cNvPr>
          <p:cNvSpPr txBox="1"/>
          <p:nvPr/>
        </p:nvSpPr>
        <p:spPr>
          <a:xfrm>
            <a:off x="492369" y="4147930"/>
            <a:ext cx="3114629" cy="1077218"/>
          </a:xfrm>
          <a:prstGeom prst="rect">
            <a:avLst/>
          </a:prstGeom>
          <a:noFill/>
          <a:ln>
            <a:solidFill>
              <a:schemeClr val="tx1"/>
            </a:solidFill>
          </a:ln>
        </p:spPr>
        <p:txBody>
          <a:bodyPr wrap="square" rtlCol="0">
            <a:spAutoFit/>
          </a:bodyPr>
          <a:lstStyle/>
          <a:p>
            <a:pPr algn="ctr"/>
            <a:r>
              <a:rPr lang="en-GB" sz="3200" b="1" dirty="0">
                <a:latin typeface="+mj-lt"/>
                <a:cs typeface="Arial" panose="020B0604020202020204" pitchFamily="34" charset="0"/>
              </a:rPr>
              <a:t>Adverse reaction </a:t>
            </a:r>
            <a:br>
              <a:rPr lang="en-GB" sz="3200" b="1" dirty="0">
                <a:latin typeface="+mj-lt"/>
                <a:cs typeface="Arial" panose="020B0604020202020204" pitchFamily="34" charset="0"/>
              </a:rPr>
            </a:br>
            <a:r>
              <a:rPr lang="en-GB" sz="3200" b="1" dirty="0">
                <a:latin typeface="+mj-lt"/>
                <a:cs typeface="Arial" panose="020B0604020202020204" pitchFamily="34" charset="0"/>
              </a:rPr>
              <a:t>to drugs</a:t>
            </a:r>
          </a:p>
        </p:txBody>
      </p:sp>
      <p:sp>
        <p:nvSpPr>
          <p:cNvPr id="7" name="TextBox 6">
            <a:extLst>
              <a:ext uri="{FF2B5EF4-FFF2-40B4-BE49-F238E27FC236}">
                <a16:creationId xmlns:a16="http://schemas.microsoft.com/office/drawing/2014/main" id="{F6A12A5A-4E5B-4682-A2F9-F2DA40C1F1D5}"/>
              </a:ext>
            </a:extLst>
          </p:cNvPr>
          <p:cNvSpPr txBox="1"/>
          <p:nvPr/>
        </p:nvSpPr>
        <p:spPr>
          <a:xfrm>
            <a:off x="9039644" y="2105967"/>
            <a:ext cx="1611723" cy="584775"/>
          </a:xfrm>
          <a:prstGeom prst="rect">
            <a:avLst/>
          </a:prstGeom>
          <a:noFill/>
          <a:ln>
            <a:solidFill>
              <a:schemeClr val="tx1"/>
            </a:solidFill>
          </a:ln>
        </p:spPr>
        <p:txBody>
          <a:bodyPr wrap="none" rtlCol="0">
            <a:spAutoFit/>
          </a:bodyPr>
          <a:lstStyle/>
          <a:p>
            <a:r>
              <a:rPr lang="en-GB" sz="3200" b="1" dirty="0">
                <a:latin typeface="+mj-lt"/>
                <a:cs typeface="Arial" panose="020B0604020202020204" pitchFamily="34" charset="0"/>
              </a:rPr>
              <a:t>Infection</a:t>
            </a:r>
          </a:p>
        </p:txBody>
      </p:sp>
      <p:sp>
        <p:nvSpPr>
          <p:cNvPr id="8" name="TextBox 7">
            <a:extLst>
              <a:ext uri="{FF2B5EF4-FFF2-40B4-BE49-F238E27FC236}">
                <a16:creationId xmlns:a16="http://schemas.microsoft.com/office/drawing/2014/main" id="{1CF3A7BF-477B-431E-BE7F-B9108E102F9B}"/>
              </a:ext>
            </a:extLst>
          </p:cNvPr>
          <p:cNvSpPr txBox="1"/>
          <p:nvPr/>
        </p:nvSpPr>
        <p:spPr>
          <a:xfrm>
            <a:off x="9039644" y="4375508"/>
            <a:ext cx="2172967" cy="584775"/>
          </a:xfrm>
          <a:prstGeom prst="rect">
            <a:avLst/>
          </a:prstGeom>
          <a:noFill/>
          <a:ln>
            <a:solidFill>
              <a:schemeClr val="tx1"/>
            </a:solidFill>
          </a:ln>
        </p:spPr>
        <p:txBody>
          <a:bodyPr wrap="none" rtlCol="0">
            <a:spAutoFit/>
          </a:bodyPr>
          <a:lstStyle/>
          <a:p>
            <a:r>
              <a:rPr lang="en-GB" sz="3200" b="1" dirty="0">
                <a:latin typeface="+mj-lt"/>
                <a:cs typeface="Arial" panose="020B0604020202020204" pitchFamily="34" charset="0"/>
              </a:rPr>
              <a:t>Dehydration</a:t>
            </a:r>
          </a:p>
        </p:txBody>
      </p:sp>
      <p:sp>
        <p:nvSpPr>
          <p:cNvPr id="9" name="TextBox 8">
            <a:extLst>
              <a:ext uri="{FF2B5EF4-FFF2-40B4-BE49-F238E27FC236}">
                <a16:creationId xmlns:a16="http://schemas.microsoft.com/office/drawing/2014/main" id="{CD44CA22-8AA4-44BE-B52C-869DA0473FFD}"/>
              </a:ext>
            </a:extLst>
          </p:cNvPr>
          <p:cNvSpPr txBox="1"/>
          <p:nvPr/>
        </p:nvSpPr>
        <p:spPr>
          <a:xfrm>
            <a:off x="4300885" y="5717401"/>
            <a:ext cx="3471591" cy="584775"/>
          </a:xfrm>
          <a:prstGeom prst="rect">
            <a:avLst/>
          </a:prstGeom>
          <a:noFill/>
          <a:ln>
            <a:solidFill>
              <a:schemeClr val="tx1"/>
            </a:solidFill>
          </a:ln>
        </p:spPr>
        <p:txBody>
          <a:bodyPr wrap="none" rtlCol="0">
            <a:spAutoFit/>
          </a:bodyPr>
          <a:lstStyle/>
          <a:p>
            <a:r>
              <a:rPr lang="en-GB" sz="3200" b="1" dirty="0">
                <a:latin typeface="+mj-lt"/>
                <a:cs typeface="Arial" panose="020B0604020202020204" pitchFamily="34" charset="0"/>
              </a:rPr>
              <a:t>Multi-pharmacology</a:t>
            </a:r>
          </a:p>
        </p:txBody>
      </p:sp>
      <p:sp>
        <p:nvSpPr>
          <p:cNvPr id="10" name="TextBox 9">
            <a:extLst>
              <a:ext uri="{FF2B5EF4-FFF2-40B4-BE49-F238E27FC236}">
                <a16:creationId xmlns:a16="http://schemas.microsoft.com/office/drawing/2014/main" id="{0534BC21-549A-4D67-8636-96467C29067C}"/>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52</a:t>
            </a:r>
          </a:p>
        </p:txBody>
      </p:sp>
      <p:pic>
        <p:nvPicPr>
          <p:cNvPr id="12" name="Picture 11">
            <a:extLst>
              <a:ext uri="{FF2B5EF4-FFF2-40B4-BE49-F238E27FC236}">
                <a16:creationId xmlns:a16="http://schemas.microsoft.com/office/drawing/2014/main" id="{B037A37C-1AB1-464E-B7FD-5598163109B9}"/>
              </a:ext>
            </a:extLst>
          </p:cNvPr>
          <p:cNvPicPr>
            <a:picLocks noChangeAspect="1"/>
          </p:cNvPicPr>
          <p:nvPr/>
        </p:nvPicPr>
        <p:blipFill>
          <a:blip r:embed="rId2"/>
          <a:stretch>
            <a:fillRect/>
          </a:stretch>
        </p:blipFill>
        <p:spPr>
          <a:xfrm>
            <a:off x="3975759" y="1558634"/>
            <a:ext cx="4240481" cy="3907669"/>
          </a:xfrm>
          <a:prstGeom prst="rect">
            <a:avLst/>
          </a:prstGeom>
          <a:ln w="38100">
            <a:solidFill>
              <a:schemeClr val="tx1"/>
            </a:solidFill>
          </a:ln>
        </p:spPr>
      </p:pic>
      <p:pic>
        <p:nvPicPr>
          <p:cNvPr id="11" name="Picture 10" descr="A picture containing text, clipart, vector graphics&#10;&#10;Description automatically generated">
            <a:extLst>
              <a:ext uri="{FF2B5EF4-FFF2-40B4-BE49-F238E27FC236}">
                <a16:creationId xmlns:a16="http://schemas.microsoft.com/office/drawing/2014/main" id="{172CD939-91B8-3547-BDA2-5B98A40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379854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lstStyle/>
          <a:p>
            <a:pPr algn="ctr"/>
            <a:r>
              <a:rPr lang="en-GB" b="1" dirty="0">
                <a:solidFill>
                  <a:srgbClr val="714370"/>
                </a:solidFill>
                <a:ea typeface="Calibri" panose="020F0502020204030204" pitchFamily="34" charset="0"/>
                <a:cs typeface="Times New Roman" panose="02020603050405020304" pitchFamily="18" charset="0"/>
              </a:rPr>
              <a:t>The Psychiatric Model</a:t>
            </a:r>
            <a:endParaRPr lang="en-US" b="1" dirty="0">
              <a:solidFill>
                <a:srgbClr val="714370"/>
              </a:solidFill>
              <a:ea typeface="Lato Black" charset="0"/>
              <a:cs typeface="Lato Black" charset="0"/>
            </a:endParaRPr>
          </a:p>
        </p:txBody>
      </p:sp>
      <p:sp>
        <p:nvSpPr>
          <p:cNvPr id="8" name="TextBox 7">
            <a:extLst>
              <a:ext uri="{FF2B5EF4-FFF2-40B4-BE49-F238E27FC236}">
                <a16:creationId xmlns:a16="http://schemas.microsoft.com/office/drawing/2014/main" id="{CBBFE76C-65D5-4CF0-803C-2D12D9C54923}"/>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53</a:t>
            </a:r>
          </a:p>
        </p:txBody>
      </p:sp>
      <p:grpSp>
        <p:nvGrpSpPr>
          <p:cNvPr id="3" name="Group 2">
            <a:extLst>
              <a:ext uri="{FF2B5EF4-FFF2-40B4-BE49-F238E27FC236}">
                <a16:creationId xmlns:a16="http://schemas.microsoft.com/office/drawing/2014/main" id="{E654A0E4-E4E8-AE41-BA20-246D690AE260}"/>
              </a:ext>
            </a:extLst>
          </p:cNvPr>
          <p:cNvGrpSpPr/>
          <p:nvPr/>
        </p:nvGrpSpPr>
        <p:grpSpPr>
          <a:xfrm>
            <a:off x="556053" y="1299637"/>
            <a:ext cx="11079893" cy="4815169"/>
            <a:chOff x="214986" y="1299637"/>
            <a:chExt cx="11765169" cy="5112981"/>
          </a:xfrm>
        </p:grpSpPr>
        <p:sp>
          <p:nvSpPr>
            <p:cNvPr id="4" name="Rectangle 3">
              <a:extLst>
                <a:ext uri="{FF2B5EF4-FFF2-40B4-BE49-F238E27FC236}">
                  <a16:creationId xmlns:a16="http://schemas.microsoft.com/office/drawing/2014/main" id="{D6535C47-2E99-4EFA-8417-490E670C3561}"/>
                </a:ext>
              </a:extLst>
            </p:cNvPr>
            <p:cNvSpPr/>
            <p:nvPr/>
          </p:nvSpPr>
          <p:spPr>
            <a:xfrm>
              <a:off x="214987" y="1299637"/>
              <a:ext cx="3322035" cy="2679859"/>
            </a:xfrm>
            <a:prstGeom prst="rect">
              <a:avLst/>
            </a:prstGeom>
            <a:ln>
              <a:solidFill>
                <a:schemeClr val="tx1"/>
              </a:solidFill>
            </a:ln>
          </p:spPr>
          <p:txBody>
            <a:bodyPr wrap="square">
              <a:spAutoFit/>
            </a:bodyPr>
            <a:lstStyle/>
            <a:p>
              <a:pPr algn="ctr"/>
              <a:r>
                <a:rPr lang="en-GB" b="1" dirty="0">
                  <a:cs typeface="Arial" panose="020B0604020202020204" pitchFamily="34" charset="0"/>
                </a:rPr>
                <a:t>Delusions:</a:t>
              </a:r>
            </a:p>
            <a:p>
              <a:pPr algn="ctr"/>
              <a:r>
                <a:rPr lang="en-GB" sz="1400" dirty="0">
                  <a:cs typeface="Arial" panose="020B0604020202020204" pitchFamily="34" charset="0"/>
                </a:rPr>
                <a:t>False beliefs that conflict with reality, often reinforced by misinterpretation of events. Many delusions also involve a level of paranoia. Some people may experience delusions that could happen in real life (being poisoned, followed, lied to, conspired against, or loved from a distance). 37% of people with Vascular disease and Alzheimer’s disease are thought to experience delusions</a:t>
              </a:r>
              <a:endParaRPr lang="en-GB" dirty="0">
                <a:cs typeface="Arial" panose="020B0604020202020204" pitchFamily="34" charset="0"/>
              </a:endParaRPr>
            </a:p>
          </p:txBody>
        </p:sp>
        <p:sp>
          <p:nvSpPr>
            <p:cNvPr id="11" name="Rectangle 10">
              <a:extLst>
                <a:ext uri="{FF2B5EF4-FFF2-40B4-BE49-F238E27FC236}">
                  <a16:creationId xmlns:a16="http://schemas.microsoft.com/office/drawing/2014/main" id="{D3E13F88-26D2-46FD-B002-361D133AE0F5}"/>
                </a:ext>
              </a:extLst>
            </p:cNvPr>
            <p:cNvSpPr/>
            <p:nvPr/>
          </p:nvSpPr>
          <p:spPr>
            <a:xfrm>
              <a:off x="214986" y="4190295"/>
              <a:ext cx="3322035" cy="2222323"/>
            </a:xfrm>
            <a:prstGeom prst="rect">
              <a:avLst/>
            </a:prstGeom>
            <a:ln>
              <a:solidFill>
                <a:schemeClr val="tx1"/>
              </a:solidFill>
            </a:ln>
          </p:spPr>
          <p:txBody>
            <a:bodyPr wrap="square">
              <a:spAutoFit/>
            </a:bodyPr>
            <a:lstStyle/>
            <a:p>
              <a:pPr algn="ctr"/>
              <a:r>
                <a:rPr lang="en-GB" b="1" dirty="0">
                  <a:cs typeface="Arial" panose="020B0604020202020204" pitchFamily="34" charset="0"/>
                </a:rPr>
                <a:t>Depression:</a:t>
              </a:r>
            </a:p>
            <a:p>
              <a:pPr algn="ctr"/>
              <a:r>
                <a:rPr lang="en-GB" sz="1400" dirty="0">
                  <a:cs typeface="Arial" panose="020B0604020202020204" pitchFamily="34" charset="0"/>
                </a:rPr>
                <a:t>A low mood that can last for weeks </a:t>
              </a:r>
              <a:br>
                <a:rPr lang="en-GB" sz="1400" dirty="0">
                  <a:cs typeface="Arial" panose="020B0604020202020204" pitchFamily="34" charset="0"/>
                </a:rPr>
              </a:br>
              <a:r>
                <a:rPr lang="en-GB" sz="1400" dirty="0">
                  <a:cs typeface="Arial" panose="020B0604020202020204" pitchFamily="34" charset="0"/>
                </a:rPr>
                <a:t>or months, causing feelings of unhappiness, hopelessness, low self-esteem, and lack of pleasure in things that would usually be enjoyable. In its mildest form, depression can be low spirits. At its most severe, it can be </a:t>
              </a:r>
              <a:br>
                <a:rPr lang="en-GB" sz="1400" dirty="0">
                  <a:cs typeface="Arial" panose="020B0604020202020204" pitchFamily="34" charset="0"/>
                </a:rPr>
              </a:br>
              <a:r>
                <a:rPr lang="en-GB" sz="1400" dirty="0">
                  <a:cs typeface="Arial" panose="020B0604020202020204" pitchFamily="34" charset="0"/>
                </a:rPr>
                <a:t>life-threatening.</a:t>
              </a:r>
              <a:endParaRPr lang="en-GB" dirty="0">
                <a:latin typeface="+mj-lt"/>
                <a:cs typeface="Arial" panose="020B0604020202020204" pitchFamily="34" charset="0"/>
              </a:endParaRPr>
            </a:p>
          </p:txBody>
        </p:sp>
        <p:sp>
          <p:nvSpPr>
            <p:cNvPr id="12" name="Rectangle 11">
              <a:extLst>
                <a:ext uri="{FF2B5EF4-FFF2-40B4-BE49-F238E27FC236}">
                  <a16:creationId xmlns:a16="http://schemas.microsoft.com/office/drawing/2014/main" id="{38B2CC67-F5D7-4249-8834-D8AA0C6969AF}"/>
                </a:ext>
              </a:extLst>
            </p:cNvPr>
            <p:cNvSpPr/>
            <p:nvPr/>
          </p:nvSpPr>
          <p:spPr>
            <a:xfrm>
              <a:off x="8654980" y="1315658"/>
              <a:ext cx="3325175" cy="1536017"/>
            </a:xfrm>
            <a:prstGeom prst="rect">
              <a:avLst/>
            </a:prstGeom>
            <a:ln>
              <a:solidFill>
                <a:schemeClr val="tx1"/>
              </a:solidFill>
            </a:ln>
          </p:spPr>
          <p:txBody>
            <a:bodyPr wrap="square">
              <a:spAutoFit/>
            </a:bodyPr>
            <a:lstStyle/>
            <a:p>
              <a:pPr algn="ctr"/>
              <a:r>
                <a:rPr lang="en-GB" b="1" dirty="0">
                  <a:cs typeface="Arial" panose="020B0604020202020204" pitchFamily="34" charset="0"/>
                </a:rPr>
                <a:t>Hallucinations:  </a:t>
              </a:r>
            </a:p>
            <a:p>
              <a:pPr algn="ctr"/>
              <a:r>
                <a:rPr lang="en-GB" sz="1400" dirty="0">
                  <a:cs typeface="Arial" panose="020B0604020202020204" pitchFamily="34" charset="0"/>
                </a:rPr>
                <a:t>Experiences are where someone sees, hears, smells, tastes or feels things that do not exist outside of their mind. 80% of people with Lewy Body disease are likely to experience visual hallucinations</a:t>
              </a:r>
              <a:endParaRPr lang="en-GB" dirty="0">
                <a:latin typeface="+mj-lt"/>
                <a:cs typeface="Arial" panose="020B0604020202020204" pitchFamily="34" charset="0"/>
              </a:endParaRPr>
            </a:p>
          </p:txBody>
        </p:sp>
        <p:sp>
          <p:nvSpPr>
            <p:cNvPr id="13" name="Rectangle 12">
              <a:extLst>
                <a:ext uri="{FF2B5EF4-FFF2-40B4-BE49-F238E27FC236}">
                  <a16:creationId xmlns:a16="http://schemas.microsoft.com/office/drawing/2014/main" id="{79260D04-50DF-445B-86D3-C338F9A5FCF3}"/>
                </a:ext>
              </a:extLst>
            </p:cNvPr>
            <p:cNvSpPr/>
            <p:nvPr/>
          </p:nvSpPr>
          <p:spPr>
            <a:xfrm>
              <a:off x="8654979" y="3060272"/>
              <a:ext cx="3322034" cy="2679859"/>
            </a:xfrm>
            <a:prstGeom prst="rect">
              <a:avLst/>
            </a:prstGeom>
            <a:ln>
              <a:solidFill>
                <a:schemeClr val="tx1"/>
              </a:solidFill>
            </a:ln>
          </p:spPr>
          <p:txBody>
            <a:bodyPr wrap="square">
              <a:spAutoFit/>
            </a:bodyPr>
            <a:lstStyle/>
            <a:p>
              <a:pPr algn="ctr"/>
              <a:r>
                <a:rPr lang="en-GB" b="1" dirty="0">
                  <a:cs typeface="Arial" panose="020B0604020202020204" pitchFamily="34" charset="0"/>
                </a:rPr>
                <a:t>Anxiety:  </a:t>
              </a:r>
            </a:p>
            <a:p>
              <a:pPr algn="ctr"/>
              <a:r>
                <a:rPr lang="en-GB" sz="1400" dirty="0">
                  <a:cs typeface="Arial" panose="020B0604020202020204" pitchFamily="34" charset="0"/>
                </a:rPr>
                <a:t>A </a:t>
              </a:r>
              <a:r>
                <a:rPr lang="en-US" sz="1400" dirty="0">
                  <a:cs typeface="Arial" panose="020B0604020202020204" pitchFamily="34" charset="0"/>
                </a:rPr>
                <a:t>feeling of unease that can be mild or severe. A person can feel worried, on edge, afraid, panicky, overwhelmed, full of dread or out of control. Some people may have insomnia, low appetite, tiredness and irritability. They may believe they are having a heart attack, feel faint, have stomach cramps, sweat more than usual and and/or need to go to the toilet more than usual.</a:t>
              </a:r>
              <a:endParaRPr lang="en-GB" dirty="0">
                <a:latin typeface="+mj-lt"/>
                <a:cs typeface="Arial" panose="020B0604020202020204" pitchFamily="34" charset="0"/>
              </a:endParaRPr>
            </a:p>
          </p:txBody>
        </p:sp>
        <p:pic>
          <p:nvPicPr>
            <p:cNvPr id="5" name="Picture 4" descr="A picture containing person, person, indoor&#10;&#10;Description automatically generated">
              <a:extLst>
                <a:ext uri="{FF2B5EF4-FFF2-40B4-BE49-F238E27FC236}">
                  <a16:creationId xmlns:a16="http://schemas.microsoft.com/office/drawing/2014/main" id="{35E101BF-5C82-8B40-B7E7-1D5A1D54F7A2}"/>
                </a:ext>
              </a:extLst>
            </p:cNvPr>
            <p:cNvPicPr>
              <a:picLocks noChangeAspect="1"/>
            </p:cNvPicPr>
            <p:nvPr/>
          </p:nvPicPr>
          <p:blipFill rotWithShape="1">
            <a:blip r:embed="rId2"/>
            <a:srcRect l="11895" r="17069"/>
            <a:stretch/>
          </p:blipFill>
          <p:spPr>
            <a:xfrm>
              <a:off x="3756000" y="1299637"/>
              <a:ext cx="4680000" cy="4390776"/>
            </a:xfrm>
            <a:prstGeom prst="rect">
              <a:avLst/>
            </a:prstGeom>
          </p:spPr>
        </p:pic>
      </p:grpSp>
      <p:pic>
        <p:nvPicPr>
          <p:cNvPr id="9" name="Picture 8" descr="A picture containing text, clipart, vector graphics&#10;&#10;Description automatically generated">
            <a:extLst>
              <a:ext uri="{FF2B5EF4-FFF2-40B4-BE49-F238E27FC236}">
                <a16:creationId xmlns:a16="http://schemas.microsoft.com/office/drawing/2014/main" id="{A4E1F3E3-A7ED-1D4D-BF8F-92DEA8BE9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8249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E8985821-14B7-405D-9AC9-E7A714F709D4}"/>
              </a:ext>
            </a:extLst>
          </p:cNvPr>
          <p:cNvPicPr>
            <a:picLocks noChangeAspect="1" noChangeArrowheads="1"/>
          </p:cNvPicPr>
          <p:nvPr/>
        </p:nvPicPr>
        <p:blipFill>
          <a:blip r:embed="rId2"/>
          <a:srcRect/>
          <a:stretch/>
        </p:blipFill>
        <p:spPr bwMode="auto">
          <a:xfrm>
            <a:off x="3912544" y="1431468"/>
            <a:ext cx="4366911" cy="3995064"/>
          </a:xfrm>
          <a:prstGeom prst="rect">
            <a:avLst/>
          </a:prstGeom>
          <a:solidFill>
            <a:schemeClr val="tx1"/>
          </a:solidFill>
          <a:ln w="38100" cap="sq">
            <a:solidFill>
              <a:schemeClr val="tx1"/>
            </a:solidFill>
            <a:prstDash val="solid"/>
            <a:miter lim="800000"/>
          </a:ln>
          <a:effectLst/>
        </p:spPr>
      </p:pic>
      <p:sp>
        <p:nvSpPr>
          <p:cNvPr id="2" name="Title 1"/>
          <p:cNvSpPr>
            <a:spLocks noGrp="1"/>
          </p:cNvSpPr>
          <p:nvPr>
            <p:ph type="title"/>
          </p:nvPr>
        </p:nvSpPr>
        <p:spPr>
          <a:xfrm>
            <a:off x="838200" y="252000"/>
            <a:ext cx="10515600" cy="972000"/>
          </a:xfrm>
        </p:spPr>
        <p:txBody>
          <a:bodyPr/>
          <a:lstStyle/>
          <a:p>
            <a:pPr algn="ctr"/>
            <a:r>
              <a:rPr lang="en-GB" b="1" dirty="0">
                <a:solidFill>
                  <a:srgbClr val="714370"/>
                </a:solidFill>
                <a:ea typeface="Calibri" panose="020F0502020204030204" pitchFamily="34" charset="0"/>
                <a:cs typeface="Times New Roman" panose="02020603050405020304" pitchFamily="18" charset="0"/>
              </a:rPr>
              <a:t>The Psychological Model</a:t>
            </a:r>
            <a:endParaRPr lang="en-US" b="1" dirty="0">
              <a:solidFill>
                <a:srgbClr val="714370"/>
              </a:solidFill>
              <a:ea typeface="Lato Black" charset="0"/>
              <a:cs typeface="Lato Black" charset="0"/>
            </a:endParaRPr>
          </a:p>
        </p:txBody>
      </p:sp>
      <p:sp>
        <p:nvSpPr>
          <p:cNvPr id="4" name="Rectangle 3">
            <a:extLst>
              <a:ext uri="{FF2B5EF4-FFF2-40B4-BE49-F238E27FC236}">
                <a16:creationId xmlns:a16="http://schemas.microsoft.com/office/drawing/2014/main" id="{778DC948-43DF-4C55-8BE8-90EBC766A2F7}"/>
              </a:ext>
            </a:extLst>
          </p:cNvPr>
          <p:cNvSpPr/>
          <p:nvPr/>
        </p:nvSpPr>
        <p:spPr>
          <a:xfrm>
            <a:off x="1154300" y="1894874"/>
            <a:ext cx="2153795" cy="646331"/>
          </a:xfrm>
          <a:prstGeom prst="rect">
            <a:avLst/>
          </a:prstGeom>
          <a:ln>
            <a:solidFill>
              <a:schemeClr val="tx1"/>
            </a:solidFill>
          </a:ln>
        </p:spPr>
        <p:txBody>
          <a:bodyPr wrap="none">
            <a:spAutoFit/>
          </a:bodyPr>
          <a:lstStyle/>
          <a:p>
            <a:r>
              <a:rPr lang="en-GB" sz="3600" b="1" dirty="0">
                <a:latin typeface="+mj-lt"/>
                <a:cs typeface="Arial" panose="020B0604020202020204" pitchFamily="34" charset="0"/>
              </a:rPr>
              <a:t>Inflexibility</a:t>
            </a:r>
          </a:p>
        </p:txBody>
      </p:sp>
      <p:sp>
        <p:nvSpPr>
          <p:cNvPr id="11" name="Rectangle 10">
            <a:extLst>
              <a:ext uri="{FF2B5EF4-FFF2-40B4-BE49-F238E27FC236}">
                <a16:creationId xmlns:a16="http://schemas.microsoft.com/office/drawing/2014/main" id="{6E605E0A-76D3-4465-AA16-1602EDBAB29E}"/>
              </a:ext>
            </a:extLst>
          </p:cNvPr>
          <p:cNvSpPr/>
          <p:nvPr/>
        </p:nvSpPr>
        <p:spPr>
          <a:xfrm>
            <a:off x="1625635" y="4457802"/>
            <a:ext cx="1733488" cy="646331"/>
          </a:xfrm>
          <a:prstGeom prst="rect">
            <a:avLst/>
          </a:prstGeom>
          <a:ln>
            <a:solidFill>
              <a:schemeClr val="tx1"/>
            </a:solidFill>
          </a:ln>
        </p:spPr>
        <p:txBody>
          <a:bodyPr wrap="none">
            <a:spAutoFit/>
          </a:bodyPr>
          <a:lstStyle/>
          <a:p>
            <a:r>
              <a:rPr lang="en-GB" sz="3600" b="1" dirty="0">
                <a:latin typeface="+mj-lt"/>
                <a:cs typeface="Arial" panose="020B0604020202020204" pitchFamily="34" charset="0"/>
              </a:rPr>
              <a:t>Isolation</a:t>
            </a:r>
          </a:p>
        </p:txBody>
      </p:sp>
      <p:sp>
        <p:nvSpPr>
          <p:cNvPr id="12" name="Rectangle 11">
            <a:extLst>
              <a:ext uri="{FF2B5EF4-FFF2-40B4-BE49-F238E27FC236}">
                <a16:creationId xmlns:a16="http://schemas.microsoft.com/office/drawing/2014/main" id="{C8752B3F-47C1-4BB4-9A86-5BB76ADC4AEA}"/>
              </a:ext>
            </a:extLst>
          </p:cNvPr>
          <p:cNvSpPr/>
          <p:nvPr/>
        </p:nvSpPr>
        <p:spPr>
          <a:xfrm>
            <a:off x="4361517" y="5634000"/>
            <a:ext cx="3468963" cy="646331"/>
          </a:xfrm>
          <a:prstGeom prst="rect">
            <a:avLst/>
          </a:prstGeom>
          <a:ln>
            <a:solidFill>
              <a:schemeClr val="tx1"/>
            </a:solidFill>
          </a:ln>
        </p:spPr>
        <p:txBody>
          <a:bodyPr wrap="none">
            <a:spAutoFit/>
          </a:bodyPr>
          <a:lstStyle/>
          <a:p>
            <a:r>
              <a:rPr lang="en-GB" sz="3600" b="1" dirty="0">
                <a:latin typeface="+mj-lt"/>
                <a:cs typeface="Arial" panose="020B0604020202020204" pitchFamily="34" charset="0"/>
              </a:rPr>
              <a:t>Adaptive Paranoia</a:t>
            </a:r>
          </a:p>
        </p:txBody>
      </p:sp>
      <p:sp>
        <p:nvSpPr>
          <p:cNvPr id="13" name="Rectangle 12">
            <a:extLst>
              <a:ext uri="{FF2B5EF4-FFF2-40B4-BE49-F238E27FC236}">
                <a16:creationId xmlns:a16="http://schemas.microsoft.com/office/drawing/2014/main" id="{7CCE41AF-4188-4C35-BC9E-FD09D78CA01F}"/>
              </a:ext>
            </a:extLst>
          </p:cNvPr>
          <p:cNvSpPr/>
          <p:nvPr/>
        </p:nvSpPr>
        <p:spPr>
          <a:xfrm>
            <a:off x="8922947" y="1894875"/>
            <a:ext cx="2848024" cy="646331"/>
          </a:xfrm>
          <a:prstGeom prst="rect">
            <a:avLst/>
          </a:prstGeom>
          <a:ln>
            <a:solidFill>
              <a:schemeClr val="tx1"/>
            </a:solidFill>
          </a:ln>
        </p:spPr>
        <p:txBody>
          <a:bodyPr wrap="none">
            <a:spAutoFit/>
          </a:bodyPr>
          <a:lstStyle/>
          <a:p>
            <a:r>
              <a:rPr lang="en-GB" sz="3600" b="1" dirty="0">
                <a:latin typeface="+mj-lt"/>
                <a:cs typeface="Arial" panose="020B0604020202020204" pitchFamily="34" charset="0"/>
              </a:rPr>
              <a:t>Confabulation</a:t>
            </a:r>
            <a:r>
              <a:rPr lang="en-GB" sz="3200" b="1" dirty="0">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99CDE023-1368-41A5-AB4B-BFF3E3C7886F}"/>
              </a:ext>
            </a:extLst>
          </p:cNvPr>
          <p:cNvSpPr/>
          <p:nvPr/>
        </p:nvSpPr>
        <p:spPr>
          <a:xfrm>
            <a:off x="8862639" y="4456422"/>
            <a:ext cx="1332416" cy="646331"/>
          </a:xfrm>
          <a:prstGeom prst="rect">
            <a:avLst/>
          </a:prstGeom>
          <a:ln>
            <a:solidFill>
              <a:schemeClr val="tx1"/>
            </a:solidFill>
          </a:ln>
        </p:spPr>
        <p:txBody>
          <a:bodyPr wrap="none">
            <a:spAutoFit/>
          </a:bodyPr>
          <a:lstStyle/>
          <a:p>
            <a:r>
              <a:rPr lang="en-GB" sz="3600" b="1" dirty="0">
                <a:latin typeface="+mj-lt"/>
                <a:cs typeface="Arial" panose="020B0604020202020204" pitchFamily="34" charset="0"/>
              </a:rPr>
              <a:t>Denial</a:t>
            </a:r>
          </a:p>
        </p:txBody>
      </p:sp>
      <p:sp>
        <p:nvSpPr>
          <p:cNvPr id="9" name="TextBox 8">
            <a:extLst>
              <a:ext uri="{FF2B5EF4-FFF2-40B4-BE49-F238E27FC236}">
                <a16:creationId xmlns:a16="http://schemas.microsoft.com/office/drawing/2014/main" id="{529959AB-FA70-419A-8D0A-B71C5F844FBB}"/>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54</a:t>
            </a:r>
          </a:p>
        </p:txBody>
      </p:sp>
      <p:pic>
        <p:nvPicPr>
          <p:cNvPr id="15" name="Picture 14" descr="A picture containing text, clipart, vector graphics&#10;&#10;Description automatically generated">
            <a:extLst>
              <a:ext uri="{FF2B5EF4-FFF2-40B4-BE49-F238E27FC236}">
                <a16:creationId xmlns:a16="http://schemas.microsoft.com/office/drawing/2014/main" id="{E1AA668B-08FD-F14B-A69E-92F973439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283008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Maslow’s Hierarchy of Human Needs</a:t>
            </a:r>
            <a:endParaRPr lang="en-US" b="1" dirty="0">
              <a:solidFill>
                <a:srgbClr val="714370"/>
              </a:solidFill>
              <a:ea typeface="Lato Black" charset="0"/>
              <a:cs typeface="Lato Black" charset="0"/>
            </a:endParaRPr>
          </a:p>
        </p:txBody>
      </p:sp>
      <p:pic>
        <p:nvPicPr>
          <p:cNvPr id="4" name="Picture 3">
            <a:extLst>
              <a:ext uri="{FF2B5EF4-FFF2-40B4-BE49-F238E27FC236}">
                <a16:creationId xmlns:a16="http://schemas.microsoft.com/office/drawing/2014/main" id="{D8915AF4-E931-4AB1-895A-AB52AEDFC797}"/>
              </a:ext>
            </a:extLst>
          </p:cNvPr>
          <p:cNvPicPr>
            <a:picLocks noChangeAspect="1"/>
          </p:cNvPicPr>
          <p:nvPr/>
        </p:nvPicPr>
        <p:blipFill>
          <a:blip r:embed="rId2"/>
          <a:srcRect/>
          <a:stretch/>
        </p:blipFill>
        <p:spPr>
          <a:xfrm>
            <a:off x="3222069" y="1134787"/>
            <a:ext cx="5747861" cy="4964563"/>
          </a:xfrm>
          <a:prstGeom prst="rect">
            <a:avLst/>
          </a:prstGeom>
        </p:spPr>
      </p:pic>
      <p:sp>
        <p:nvSpPr>
          <p:cNvPr id="10" name="Rectangle 9">
            <a:extLst>
              <a:ext uri="{FF2B5EF4-FFF2-40B4-BE49-F238E27FC236}">
                <a16:creationId xmlns:a16="http://schemas.microsoft.com/office/drawing/2014/main" id="{6EE73C99-E1C4-46BA-8536-3A37C8665BA5}"/>
              </a:ext>
            </a:extLst>
          </p:cNvPr>
          <p:cNvSpPr/>
          <p:nvPr/>
        </p:nvSpPr>
        <p:spPr>
          <a:xfrm>
            <a:off x="258910" y="5145243"/>
            <a:ext cx="2963159" cy="954107"/>
          </a:xfrm>
          <a:prstGeom prst="rect">
            <a:avLst/>
          </a:prstGeom>
        </p:spPr>
        <p:txBody>
          <a:bodyPr wrap="square">
            <a:spAutoFit/>
          </a:bodyPr>
          <a:lstStyle/>
          <a:p>
            <a:pPr algn="ctr"/>
            <a:r>
              <a:rPr lang="en-GB" sz="1400" b="1" dirty="0">
                <a:solidFill>
                  <a:srgbClr val="714370"/>
                </a:solidFill>
                <a:latin typeface="+mj-lt"/>
                <a:cs typeface="Arial" panose="020B0604020202020204" pitchFamily="34" charset="0"/>
              </a:rPr>
              <a:t>SOURCE:</a:t>
            </a:r>
          </a:p>
          <a:p>
            <a:pPr algn="ctr"/>
            <a:r>
              <a:rPr lang="en-GB" sz="1400" b="1" dirty="0">
                <a:solidFill>
                  <a:srgbClr val="714370"/>
                </a:solidFill>
                <a:latin typeface="+mj-lt"/>
                <a:cs typeface="Arial" panose="020B0604020202020204" pitchFamily="34" charset="0"/>
              </a:rPr>
              <a:t>Maslow A H (1943)</a:t>
            </a:r>
          </a:p>
          <a:p>
            <a:pPr algn="ctr"/>
            <a:r>
              <a:rPr lang="en-GB" sz="1400" b="1" i="1" dirty="0">
                <a:solidFill>
                  <a:srgbClr val="714370"/>
                </a:solidFill>
                <a:latin typeface="+mj-lt"/>
                <a:cs typeface="Arial" panose="020B0604020202020204" pitchFamily="34" charset="0"/>
              </a:rPr>
              <a:t>A Theory of Human Motivation</a:t>
            </a:r>
          </a:p>
          <a:p>
            <a:pPr algn="ctr"/>
            <a:r>
              <a:rPr lang="en-GB" sz="1400" b="1" dirty="0">
                <a:solidFill>
                  <a:srgbClr val="714370"/>
                </a:solidFill>
                <a:latin typeface="+mj-lt"/>
                <a:cs typeface="Arial" panose="020B0604020202020204" pitchFamily="34" charset="0"/>
              </a:rPr>
              <a:t>Psychological Review 50(4) 370-96</a:t>
            </a:r>
          </a:p>
        </p:txBody>
      </p:sp>
      <p:sp>
        <p:nvSpPr>
          <p:cNvPr id="5" name="TextBox 4">
            <a:extLst>
              <a:ext uri="{FF2B5EF4-FFF2-40B4-BE49-F238E27FC236}">
                <a16:creationId xmlns:a16="http://schemas.microsoft.com/office/drawing/2014/main" id="{A3F1FDC0-022D-431C-B573-64713AD89366}"/>
              </a:ext>
            </a:extLst>
          </p:cNvPr>
          <p:cNvSpPr txBox="1"/>
          <p:nvPr/>
        </p:nvSpPr>
        <p:spPr>
          <a:xfrm>
            <a:off x="11398173" y="3562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55</a:t>
            </a:r>
          </a:p>
        </p:txBody>
      </p:sp>
      <p:pic>
        <p:nvPicPr>
          <p:cNvPr id="6" name="Picture 5" descr="A picture containing text, clipart, vector graphics&#10;&#10;Description automatically generated">
            <a:extLst>
              <a:ext uri="{FF2B5EF4-FFF2-40B4-BE49-F238E27FC236}">
                <a16:creationId xmlns:a16="http://schemas.microsoft.com/office/drawing/2014/main" id="{0B6254D1-9332-1940-A540-FA8B6546D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2317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133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The person-centred approach </a:t>
            </a:r>
            <a:br>
              <a:rPr lang="en-GB" b="1" dirty="0">
                <a:solidFill>
                  <a:srgbClr val="714370"/>
                </a:solidFill>
                <a:ea typeface="Calibri" panose="020F0502020204030204" pitchFamily="34" charset="0"/>
                <a:cs typeface="Times New Roman" panose="02020603050405020304" pitchFamily="18" charset="0"/>
              </a:rPr>
            </a:br>
            <a:r>
              <a:rPr lang="en-GB" b="1" dirty="0">
                <a:solidFill>
                  <a:srgbClr val="714370"/>
                </a:solidFill>
                <a:ea typeface="Calibri" panose="020F0502020204030204" pitchFamily="34" charset="0"/>
                <a:cs typeface="Times New Roman" panose="02020603050405020304" pitchFamily="18" charset="0"/>
              </a:rPr>
              <a:t>in dementia care</a:t>
            </a:r>
          </a:p>
        </p:txBody>
      </p:sp>
      <p:sp>
        <p:nvSpPr>
          <p:cNvPr id="5" name="TextBox 4">
            <a:extLst>
              <a:ext uri="{FF2B5EF4-FFF2-40B4-BE49-F238E27FC236}">
                <a16:creationId xmlns:a16="http://schemas.microsoft.com/office/drawing/2014/main" id="{A3F1FDC0-022D-431C-B573-64713AD89366}"/>
              </a:ext>
            </a:extLst>
          </p:cNvPr>
          <p:cNvSpPr txBox="1"/>
          <p:nvPr/>
        </p:nvSpPr>
        <p:spPr>
          <a:xfrm>
            <a:off x="11398173" y="3562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56</a:t>
            </a:r>
          </a:p>
        </p:txBody>
      </p:sp>
      <p:sp>
        <p:nvSpPr>
          <p:cNvPr id="6" name="Rectangle 5">
            <a:extLst>
              <a:ext uri="{FF2B5EF4-FFF2-40B4-BE49-F238E27FC236}">
                <a16:creationId xmlns:a16="http://schemas.microsoft.com/office/drawing/2014/main" id="{27C96F4F-852F-4109-98CA-6B2DE81AFE7E}"/>
              </a:ext>
            </a:extLst>
          </p:cNvPr>
          <p:cNvSpPr/>
          <p:nvPr/>
        </p:nvSpPr>
        <p:spPr>
          <a:xfrm>
            <a:off x="574040" y="2474893"/>
            <a:ext cx="11043919" cy="2708434"/>
          </a:xfrm>
          <a:prstGeom prst="rect">
            <a:avLst/>
          </a:prstGeom>
        </p:spPr>
        <p:txBody>
          <a:bodyPr wrap="square">
            <a:spAutoFit/>
          </a:bodyPr>
          <a:lstStyle/>
          <a:p>
            <a:pPr algn="ctr"/>
            <a:r>
              <a:rPr lang="en-GB" sz="7200" b="1" dirty="0">
                <a:solidFill>
                  <a:srgbClr val="714370"/>
                </a:solidFill>
                <a:latin typeface="+mj-lt"/>
                <a:cs typeface="Arial" panose="020B0604020202020204" pitchFamily="34" charset="0"/>
              </a:rPr>
              <a:t>D = P + B + H + NI + SP</a:t>
            </a:r>
          </a:p>
          <a:p>
            <a:endParaRPr lang="en-GB" sz="1400" b="1" dirty="0">
              <a:solidFill>
                <a:srgbClr val="725B72"/>
              </a:solidFill>
              <a:latin typeface="+mj-lt"/>
              <a:cs typeface="Arial" panose="020B0604020202020204" pitchFamily="34" charset="0"/>
            </a:endParaRPr>
          </a:p>
          <a:p>
            <a:endParaRPr lang="en-GB" sz="1400" b="1" dirty="0">
              <a:solidFill>
                <a:srgbClr val="725B72"/>
              </a:solidFill>
              <a:latin typeface="+mj-lt"/>
              <a:cs typeface="Arial" panose="020B0604020202020204" pitchFamily="34" charset="0"/>
            </a:endParaRPr>
          </a:p>
          <a:p>
            <a:endParaRPr lang="en-GB" sz="1400" b="1" dirty="0">
              <a:solidFill>
                <a:srgbClr val="725B72"/>
              </a:solidFill>
              <a:latin typeface="+mj-lt"/>
              <a:cs typeface="Arial" panose="020B0604020202020204" pitchFamily="34" charset="0"/>
            </a:endParaRPr>
          </a:p>
          <a:p>
            <a:endParaRPr lang="en-GB" sz="1400" b="1" dirty="0">
              <a:solidFill>
                <a:srgbClr val="725B72"/>
              </a:solidFill>
              <a:latin typeface="+mj-lt"/>
              <a:cs typeface="Arial" panose="020B0604020202020204" pitchFamily="34" charset="0"/>
            </a:endParaRPr>
          </a:p>
          <a:p>
            <a:endParaRPr lang="en-GB" sz="1400" b="1" dirty="0">
              <a:solidFill>
                <a:srgbClr val="725B72"/>
              </a:solidFill>
              <a:latin typeface="+mj-lt"/>
              <a:cs typeface="Arial" panose="020B0604020202020204" pitchFamily="34" charset="0"/>
            </a:endParaRPr>
          </a:p>
          <a:p>
            <a:endParaRPr lang="en-GB" sz="1400" b="1" dirty="0">
              <a:solidFill>
                <a:srgbClr val="725B72"/>
              </a:solidFill>
              <a:latin typeface="+mj-lt"/>
              <a:cs typeface="Arial" panose="020B0604020202020204" pitchFamily="34" charset="0"/>
            </a:endParaRPr>
          </a:p>
          <a:p>
            <a:pPr algn="ctr"/>
            <a:r>
              <a:rPr lang="en-GB" sz="1400" b="1" dirty="0" err="1">
                <a:solidFill>
                  <a:srgbClr val="714370"/>
                </a:solidFill>
                <a:latin typeface="+mj-lt"/>
                <a:cs typeface="Arial" panose="020B0604020202020204" pitchFamily="34" charset="0"/>
              </a:rPr>
              <a:t>Kitwood</a:t>
            </a:r>
            <a:r>
              <a:rPr lang="en-GB" sz="1400" b="1" dirty="0">
                <a:solidFill>
                  <a:srgbClr val="714370"/>
                </a:solidFill>
                <a:latin typeface="+mj-lt"/>
                <a:cs typeface="Arial" panose="020B0604020202020204" pitchFamily="34" charset="0"/>
              </a:rPr>
              <a:t> T (1993) “Discover the person, not the disease”. Journal of Dementia Care. Vol 1 No 1 pp16-17.</a:t>
            </a:r>
          </a:p>
        </p:txBody>
      </p:sp>
      <p:pic>
        <p:nvPicPr>
          <p:cNvPr id="7" name="Picture 6" descr="A picture containing text, clipart, vector graphics&#10;&#10;Description automatically generated">
            <a:extLst>
              <a:ext uri="{FF2B5EF4-FFF2-40B4-BE49-F238E27FC236}">
                <a16:creationId xmlns:a16="http://schemas.microsoft.com/office/drawing/2014/main" id="{475EF142-8646-BB4D-AF22-05904273F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3576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animEffect transition="in" filter="wipe(left)">
                                      <p:cBhvr>
                                        <p:cTn id="1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96C9F8-F686-432D-B898-0948A5C39660}"/>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57</a:t>
            </a:r>
          </a:p>
        </p:txBody>
      </p:sp>
      <p:pic>
        <p:nvPicPr>
          <p:cNvPr id="6" name="Picture 5" descr="A picture containing text, clipart, vector graphics&#10;&#10;Description automatically generated">
            <a:extLst>
              <a:ext uri="{FF2B5EF4-FFF2-40B4-BE49-F238E27FC236}">
                <a16:creationId xmlns:a16="http://schemas.microsoft.com/office/drawing/2014/main" id="{480E49B9-42D0-E641-A54D-2A3C5E8A8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
        <p:nvSpPr>
          <p:cNvPr id="10" name="TextBox 9">
            <a:extLst>
              <a:ext uri="{FF2B5EF4-FFF2-40B4-BE49-F238E27FC236}">
                <a16:creationId xmlns:a16="http://schemas.microsoft.com/office/drawing/2014/main" id="{42D6DCE5-4BE0-1F4B-96BC-BBBDCA5C19F0}"/>
              </a:ext>
            </a:extLst>
          </p:cNvPr>
          <p:cNvSpPr txBox="1"/>
          <p:nvPr/>
        </p:nvSpPr>
        <p:spPr>
          <a:xfrm>
            <a:off x="6870138" y="1181438"/>
            <a:ext cx="5162719" cy="3539430"/>
          </a:xfrm>
          <a:prstGeom prst="rect">
            <a:avLst/>
          </a:prstGeom>
          <a:noFill/>
        </p:spPr>
        <p:txBody>
          <a:bodyPr wrap="square" rtlCol="0">
            <a:spAutoFit/>
          </a:bodyPr>
          <a:lstStyle/>
          <a:p>
            <a:pPr algn="ctr"/>
            <a:r>
              <a:rPr lang="en-GB" sz="6600" b="1" dirty="0">
                <a:solidFill>
                  <a:srgbClr val="714370"/>
                </a:solidFill>
                <a:latin typeface="+mj-lt"/>
              </a:rPr>
              <a:t>End of </a:t>
            </a:r>
            <a:br>
              <a:rPr lang="en-GB" sz="6600" b="1" dirty="0">
                <a:solidFill>
                  <a:srgbClr val="714370"/>
                </a:solidFill>
                <a:latin typeface="+mj-lt"/>
              </a:rPr>
            </a:br>
            <a:r>
              <a:rPr lang="en-GB" sz="6600" b="1">
                <a:solidFill>
                  <a:srgbClr val="714370"/>
                </a:solidFill>
                <a:latin typeface="+mj-lt"/>
              </a:rPr>
              <a:t>Session 3</a:t>
            </a:r>
            <a:endParaRPr lang="en-GB" sz="6600" b="1" dirty="0">
              <a:solidFill>
                <a:srgbClr val="714370"/>
              </a:solidFill>
              <a:latin typeface="+mj-lt"/>
            </a:endParaRPr>
          </a:p>
          <a:p>
            <a:pPr algn="ctr"/>
            <a:endParaRPr lang="en-GB" sz="4800" b="1" dirty="0">
              <a:solidFill>
                <a:srgbClr val="714370"/>
              </a:solidFill>
              <a:latin typeface="+mj-lt"/>
            </a:endParaRPr>
          </a:p>
          <a:p>
            <a:pPr algn="ctr"/>
            <a:r>
              <a:rPr lang="en-GB" sz="4400" b="1" dirty="0">
                <a:solidFill>
                  <a:srgbClr val="714370"/>
                </a:solidFill>
                <a:latin typeface="+mj-lt"/>
              </a:rPr>
              <a:t>Thank you!</a:t>
            </a:r>
          </a:p>
        </p:txBody>
      </p:sp>
      <p:pic>
        <p:nvPicPr>
          <p:cNvPr id="11" name="Picture 10" descr="A close-up of a person's hands&#10;&#10;Description automatically generated with low confidence">
            <a:extLst>
              <a:ext uri="{FF2B5EF4-FFF2-40B4-BE49-F238E27FC236}">
                <a16:creationId xmlns:a16="http://schemas.microsoft.com/office/drawing/2014/main" id="{363F9D8B-67C8-9844-ABE0-EC907EF17B68}"/>
              </a:ext>
            </a:extLst>
          </p:cNvPr>
          <p:cNvPicPr>
            <a:picLocks noChangeAspect="1"/>
          </p:cNvPicPr>
          <p:nvPr/>
        </p:nvPicPr>
        <p:blipFill rotWithShape="1">
          <a:blip r:embed="rId3">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Tree>
    <p:extLst>
      <p:ext uri="{BB962C8B-B14F-4D97-AF65-F5344CB8AC3E}">
        <p14:creationId xmlns:p14="http://schemas.microsoft.com/office/powerpoint/2010/main" val="34025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90" y="252000"/>
            <a:ext cx="9941819" cy="1332000"/>
          </a:xfrm>
        </p:spPr>
        <p:txBody>
          <a:bodyPr>
            <a:normAutofit/>
          </a:bodyPr>
          <a:lstStyle/>
          <a:p>
            <a:pPr algn="ctr"/>
            <a:r>
              <a:rPr lang="en-GB" sz="4400" b="1" dirty="0">
                <a:solidFill>
                  <a:srgbClr val="714370"/>
                </a:solidFill>
                <a:ea typeface="Calibri" panose="020F0502020204030204" pitchFamily="34" charset="0"/>
                <a:cs typeface="Times New Roman" panose="02020603050405020304" pitchFamily="18" charset="0"/>
              </a:rPr>
              <a:t>Who should be supporting people </a:t>
            </a:r>
            <a:br>
              <a:rPr lang="en-GB" sz="4400" b="1" dirty="0">
                <a:solidFill>
                  <a:srgbClr val="714370"/>
                </a:solidFill>
                <a:ea typeface="Calibri" panose="020F0502020204030204" pitchFamily="34" charset="0"/>
                <a:cs typeface="Times New Roman" panose="02020603050405020304" pitchFamily="18" charset="0"/>
              </a:rPr>
            </a:br>
            <a:r>
              <a:rPr lang="en-GB" sz="4400" b="1" dirty="0">
                <a:solidFill>
                  <a:srgbClr val="714370"/>
                </a:solidFill>
                <a:ea typeface="Calibri" panose="020F0502020204030204" pitchFamily="34" charset="0"/>
                <a:cs typeface="Times New Roman" panose="02020603050405020304" pitchFamily="18" charset="0"/>
              </a:rPr>
              <a:t>living </a:t>
            </a:r>
            <a:r>
              <a:rPr lang="en-GB" sz="4400" b="1" dirty="0">
                <a:solidFill>
                  <a:srgbClr val="725B72"/>
                </a:solidFill>
                <a:ea typeface="Calibri" panose="020F0502020204030204" pitchFamily="34" charset="0"/>
                <a:cs typeface="Times New Roman" panose="02020603050405020304" pitchFamily="18" charset="0"/>
              </a:rPr>
              <a:t>with d</a:t>
            </a:r>
            <a:r>
              <a:rPr lang="en-GB" sz="4400" b="1" dirty="0">
                <a:solidFill>
                  <a:srgbClr val="714370"/>
                </a:solidFill>
                <a:ea typeface="Calibri" panose="020F0502020204030204" pitchFamily="34" charset="0"/>
                <a:cs typeface="Times New Roman" panose="02020603050405020304" pitchFamily="18" charset="0"/>
              </a:rPr>
              <a:t>ementia?</a:t>
            </a:r>
            <a:endParaRPr lang="en-US" sz="4400" b="1" dirty="0">
              <a:solidFill>
                <a:srgbClr val="714370"/>
              </a:solidFill>
              <a:ea typeface="Lato Black" charset="0"/>
              <a:cs typeface="Lato Black" charset="0"/>
            </a:endParaRPr>
          </a:p>
        </p:txBody>
      </p:sp>
      <p:sp>
        <p:nvSpPr>
          <p:cNvPr id="4" name="Text Placeholder 3"/>
          <p:cNvSpPr>
            <a:spLocks noGrp="1"/>
          </p:cNvSpPr>
          <p:nvPr>
            <p:ph type="body" sz="half" idx="2"/>
          </p:nvPr>
        </p:nvSpPr>
        <p:spPr>
          <a:xfrm>
            <a:off x="1752599" y="2064696"/>
            <a:ext cx="8686800" cy="4057808"/>
          </a:xfrm>
        </p:spPr>
        <p:txBody>
          <a:bodyPr>
            <a:noAutofit/>
          </a:bodyPr>
          <a:lstStyle/>
          <a:p>
            <a:pPr algn="ctr"/>
            <a:r>
              <a:rPr lang="en-GB" sz="3200" b="1" dirty="0">
                <a:solidFill>
                  <a:srgbClr val="725B72"/>
                </a:solidFill>
                <a:latin typeface="+mj-lt"/>
                <a:cs typeface="Arial" panose="020B0604020202020204" pitchFamily="34" charset="0"/>
              </a:rPr>
              <a:t>‘‘Every individual living with dementia should have the support of people who are confident in adapting their interaction to reduce the stress and anxiety that dementia may bring. </a:t>
            </a:r>
          </a:p>
          <a:p>
            <a:pPr algn="ctr"/>
            <a:r>
              <a:rPr lang="en-GB" sz="3200" b="1" dirty="0">
                <a:solidFill>
                  <a:srgbClr val="725B72"/>
                </a:solidFill>
                <a:latin typeface="+mj-lt"/>
                <a:cs typeface="Arial" panose="020B0604020202020204" pitchFamily="34" charset="0"/>
              </a:rPr>
              <a:t>It is essential that support is tailored to the individual, their personal interests and specific needs, encouraging independence and choice in the decisions they make.”</a:t>
            </a:r>
            <a:endParaRPr lang="en-US" sz="3200" b="1" dirty="0">
              <a:solidFill>
                <a:srgbClr val="725B72"/>
              </a:solidFill>
              <a:latin typeface="+mj-lt"/>
              <a:ea typeface="Lato" charset="0"/>
              <a:cs typeface="Arial" panose="020B0604020202020204" pitchFamily="34" charset="0"/>
            </a:endParaRPr>
          </a:p>
        </p:txBody>
      </p:sp>
      <p:sp>
        <p:nvSpPr>
          <p:cNvPr id="5" name="TextBox 4">
            <a:extLst>
              <a:ext uri="{FF2B5EF4-FFF2-40B4-BE49-F238E27FC236}">
                <a16:creationId xmlns:a16="http://schemas.microsoft.com/office/drawing/2014/main" id="{7067B2B1-3F64-4C7D-B2D2-DE30610F8803}"/>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43</a:t>
            </a:r>
          </a:p>
        </p:txBody>
      </p:sp>
      <p:pic>
        <p:nvPicPr>
          <p:cNvPr id="6" name="Picture 5" descr="A picture containing text, clipart, vector graphics&#10;&#10;Description automatically generated">
            <a:extLst>
              <a:ext uri="{FF2B5EF4-FFF2-40B4-BE49-F238E27FC236}">
                <a16:creationId xmlns:a16="http://schemas.microsoft.com/office/drawing/2014/main" id="{D8D90D87-5CCD-B241-B9F9-427753311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The new culture of dementia care</a:t>
            </a:r>
            <a:endParaRPr lang="en-US" b="1" dirty="0">
              <a:solidFill>
                <a:srgbClr val="714370"/>
              </a:solidFill>
              <a:ea typeface="Lato Black" charset="0"/>
              <a:cs typeface="Lato Black" charset="0"/>
            </a:endParaRPr>
          </a:p>
        </p:txBody>
      </p:sp>
      <p:sp>
        <p:nvSpPr>
          <p:cNvPr id="4" name="Content Placeholder 3">
            <a:extLst>
              <a:ext uri="{FF2B5EF4-FFF2-40B4-BE49-F238E27FC236}">
                <a16:creationId xmlns:a16="http://schemas.microsoft.com/office/drawing/2014/main" id="{A224EF6A-E4B0-4F5E-9E1B-FBB5BF90FBF3}"/>
              </a:ext>
            </a:extLst>
          </p:cNvPr>
          <p:cNvSpPr>
            <a:spLocks noGrp="1"/>
          </p:cNvSpPr>
          <p:nvPr>
            <p:ph sz="half" idx="1"/>
          </p:nvPr>
        </p:nvSpPr>
        <p:spPr>
          <a:xfrm>
            <a:off x="745436" y="1312974"/>
            <a:ext cx="10418750" cy="5624004"/>
          </a:xfrm>
        </p:spPr>
        <p:txBody>
          <a:bodyPr>
            <a:noAutofit/>
          </a:bodyPr>
          <a:lstStyle/>
          <a:p>
            <a:pPr marL="0" indent="0" algn="just">
              <a:lnSpc>
                <a:spcPts val="2440"/>
              </a:lnSpc>
              <a:spcBef>
                <a:spcPts val="0"/>
              </a:spcBef>
              <a:spcAft>
                <a:spcPts val="600"/>
              </a:spcAft>
              <a:buNone/>
            </a:pPr>
            <a:r>
              <a:rPr lang="en-GB" sz="2200" i="1" dirty="0">
                <a:solidFill>
                  <a:srgbClr val="725B72"/>
                </a:solidFill>
                <a:latin typeface="+mj-lt"/>
                <a:cs typeface="Arial" panose="020B0604020202020204" pitchFamily="34" charset="0"/>
              </a:rPr>
              <a:t>We don’t DO person centred care… …we need to </a:t>
            </a:r>
            <a:r>
              <a:rPr lang="en-GB" sz="2200" b="1" i="1" u="sng" dirty="0">
                <a:solidFill>
                  <a:srgbClr val="725B72"/>
                </a:solidFill>
                <a:latin typeface="+mj-lt"/>
                <a:cs typeface="Arial" panose="020B0604020202020204" pitchFamily="34" charset="0"/>
              </a:rPr>
              <a:t>BE</a:t>
            </a:r>
            <a:r>
              <a:rPr lang="en-GB" sz="2200" i="1" dirty="0">
                <a:solidFill>
                  <a:srgbClr val="725B72"/>
                </a:solidFill>
                <a:latin typeface="+mj-lt"/>
                <a:cs typeface="Arial" panose="020B0604020202020204" pitchFamily="34" charset="0"/>
              </a:rPr>
              <a:t> person centred.’ </a:t>
            </a:r>
          </a:p>
          <a:p>
            <a:pPr marL="0" indent="0" algn="r">
              <a:lnSpc>
                <a:spcPts val="2440"/>
              </a:lnSpc>
              <a:spcBef>
                <a:spcPts val="0"/>
              </a:spcBef>
              <a:spcAft>
                <a:spcPts val="600"/>
              </a:spcAft>
              <a:buNone/>
            </a:pPr>
            <a:r>
              <a:rPr lang="en-GB" sz="2200" dirty="0">
                <a:solidFill>
                  <a:srgbClr val="725B72"/>
                </a:solidFill>
                <a:latin typeface="+mj-lt"/>
                <a:cs typeface="Arial" panose="020B0604020202020204" pitchFamily="34" charset="0"/>
              </a:rPr>
              <a:t>David Sheard</a:t>
            </a:r>
          </a:p>
          <a:p>
            <a:pPr marL="0" indent="0" algn="just">
              <a:lnSpc>
                <a:spcPts val="2440"/>
              </a:lnSpc>
              <a:spcBef>
                <a:spcPts val="0"/>
              </a:spcBef>
              <a:spcAft>
                <a:spcPts val="600"/>
              </a:spcAft>
              <a:buNone/>
            </a:pPr>
            <a:endParaRPr lang="en-GB" sz="2200" dirty="0">
              <a:solidFill>
                <a:srgbClr val="725B72"/>
              </a:solidFill>
              <a:latin typeface="+mj-lt"/>
              <a:cs typeface="Arial" panose="020B0604020202020204" pitchFamily="34" charset="0"/>
            </a:endParaRPr>
          </a:p>
          <a:p>
            <a:pPr marL="0" indent="0" algn="just">
              <a:lnSpc>
                <a:spcPts val="2440"/>
              </a:lnSpc>
              <a:spcBef>
                <a:spcPts val="0"/>
              </a:spcBef>
              <a:spcAft>
                <a:spcPts val="600"/>
              </a:spcAft>
              <a:buNone/>
            </a:pPr>
            <a:r>
              <a:rPr lang="en-GB" sz="2200" i="1" dirty="0">
                <a:solidFill>
                  <a:srgbClr val="725B72"/>
                </a:solidFill>
                <a:latin typeface="+mj-lt"/>
                <a:cs typeface="Arial" panose="020B0604020202020204" pitchFamily="34" charset="0"/>
              </a:rPr>
              <a:t>In a culture that typically views aging as a period of decline, our philosophy asserts that no matter how old we are or what challenges we live with, life is about </a:t>
            </a:r>
            <a:r>
              <a:rPr lang="en-GB" sz="2200" b="1" i="1" u="sng" dirty="0">
                <a:solidFill>
                  <a:srgbClr val="725B72"/>
                </a:solidFill>
                <a:latin typeface="+mj-lt"/>
                <a:cs typeface="Arial" panose="020B0604020202020204" pitchFamily="34" charset="0"/>
              </a:rPr>
              <a:t>continuing to grow</a:t>
            </a:r>
            <a:r>
              <a:rPr lang="en-GB" sz="2200" b="1" i="1" dirty="0">
                <a:solidFill>
                  <a:srgbClr val="725B72"/>
                </a:solidFill>
                <a:latin typeface="+mj-lt"/>
                <a:cs typeface="Arial" panose="020B0604020202020204" pitchFamily="34" charset="0"/>
              </a:rPr>
              <a:t>. </a:t>
            </a:r>
            <a:r>
              <a:rPr lang="en-GB" sz="2200" i="1" dirty="0">
                <a:solidFill>
                  <a:srgbClr val="725B72"/>
                </a:solidFill>
                <a:latin typeface="+mj-lt"/>
                <a:cs typeface="Arial" panose="020B0604020202020204" pitchFamily="34" charset="0"/>
              </a:rPr>
              <a:t> Building on this new paradigm, it affirms that care is not a one-way street, but rather a </a:t>
            </a:r>
            <a:r>
              <a:rPr lang="en-GB" sz="2200" b="1" i="1" u="sng" dirty="0">
                <a:solidFill>
                  <a:srgbClr val="725B72"/>
                </a:solidFill>
                <a:latin typeface="+mj-lt"/>
                <a:cs typeface="Arial" panose="020B0604020202020204" pitchFamily="34" charset="0"/>
              </a:rPr>
              <a:t>collaborative</a:t>
            </a:r>
            <a:r>
              <a:rPr lang="en-GB" sz="2200" i="1" u="sng" dirty="0">
                <a:solidFill>
                  <a:srgbClr val="725B72"/>
                </a:solidFill>
                <a:latin typeface="+mj-lt"/>
                <a:cs typeface="Arial" panose="020B0604020202020204" pitchFamily="34" charset="0"/>
              </a:rPr>
              <a:t> </a:t>
            </a:r>
            <a:r>
              <a:rPr lang="en-GB" sz="2200" b="1" i="1" u="sng" dirty="0">
                <a:solidFill>
                  <a:srgbClr val="725B72"/>
                </a:solidFill>
                <a:latin typeface="+mj-lt"/>
                <a:cs typeface="Arial" panose="020B0604020202020204" pitchFamily="34" charset="0"/>
              </a:rPr>
              <a:t>partnership</a:t>
            </a:r>
            <a:r>
              <a:rPr lang="en-GB" sz="2200" b="1" i="1" dirty="0">
                <a:solidFill>
                  <a:srgbClr val="725B72"/>
                </a:solidFill>
                <a:latin typeface="+mj-lt"/>
                <a:cs typeface="Arial" panose="020B0604020202020204" pitchFamily="34" charset="0"/>
              </a:rPr>
              <a:t>. </a:t>
            </a:r>
            <a:r>
              <a:rPr lang="en-GB" sz="2200" i="1" dirty="0">
                <a:solidFill>
                  <a:srgbClr val="725B72"/>
                </a:solidFill>
                <a:latin typeface="+mj-lt"/>
                <a:cs typeface="Arial" panose="020B0604020202020204" pitchFamily="34" charset="0"/>
              </a:rPr>
              <a:t>All caregivers and care receivers are described as “care partners,” each an active participant in the balance of </a:t>
            </a:r>
            <a:r>
              <a:rPr lang="en-GB" sz="2200" b="1" i="1" u="sng" dirty="0">
                <a:solidFill>
                  <a:srgbClr val="725B72"/>
                </a:solidFill>
                <a:latin typeface="+mj-lt"/>
                <a:cs typeface="Arial" panose="020B0604020202020204" pitchFamily="34" charset="0"/>
              </a:rPr>
              <a:t>giving and receiving.</a:t>
            </a:r>
            <a:r>
              <a:rPr lang="en-GB" sz="2200" b="1" i="1" dirty="0">
                <a:solidFill>
                  <a:srgbClr val="725B72"/>
                </a:solidFill>
                <a:latin typeface="+mj-lt"/>
                <a:cs typeface="Arial" panose="020B0604020202020204" pitchFamily="34" charset="0"/>
              </a:rPr>
              <a:t>’                                                                                                                </a:t>
            </a:r>
          </a:p>
          <a:p>
            <a:pPr marL="0" indent="0" algn="r">
              <a:lnSpc>
                <a:spcPts val="2440"/>
              </a:lnSpc>
              <a:spcBef>
                <a:spcPts val="0"/>
              </a:spcBef>
              <a:spcAft>
                <a:spcPts val="600"/>
              </a:spcAft>
              <a:buNone/>
            </a:pPr>
            <a:r>
              <a:rPr lang="en-GB" sz="2200" dirty="0">
                <a:solidFill>
                  <a:srgbClr val="725B72"/>
                </a:solidFill>
                <a:latin typeface="+mj-lt"/>
                <a:cs typeface="Arial" panose="020B0604020202020204" pitchFamily="34" charset="0"/>
              </a:rPr>
              <a:t>Eden Alternative</a:t>
            </a:r>
          </a:p>
          <a:p>
            <a:pPr algn="just">
              <a:lnSpc>
                <a:spcPts val="2440"/>
              </a:lnSpc>
              <a:spcBef>
                <a:spcPts val="0"/>
              </a:spcBef>
              <a:spcAft>
                <a:spcPts val="600"/>
              </a:spcAft>
            </a:pPr>
            <a:endParaRPr lang="en-GB" sz="2200" dirty="0">
              <a:solidFill>
                <a:srgbClr val="725B72"/>
              </a:solidFill>
              <a:latin typeface="+mj-lt"/>
              <a:cs typeface="Arial" panose="020B0604020202020204" pitchFamily="34" charset="0"/>
            </a:endParaRPr>
          </a:p>
          <a:p>
            <a:pPr marL="0" indent="0" algn="just">
              <a:lnSpc>
                <a:spcPts val="2440"/>
              </a:lnSpc>
              <a:spcBef>
                <a:spcPts val="0"/>
              </a:spcBef>
              <a:spcAft>
                <a:spcPts val="600"/>
              </a:spcAft>
              <a:buNone/>
            </a:pPr>
            <a:r>
              <a:rPr lang="en-GB" sz="2200" i="1" dirty="0">
                <a:solidFill>
                  <a:srgbClr val="725B72"/>
                </a:solidFill>
                <a:latin typeface="+mj-lt"/>
                <a:cs typeface="Arial" panose="020B0604020202020204" pitchFamily="34" charset="0"/>
              </a:rPr>
              <a:t>‘…personhood (as) transcendent, </a:t>
            </a:r>
            <a:r>
              <a:rPr lang="en-GB" sz="2200" b="1" i="1" u="sng" dirty="0">
                <a:solidFill>
                  <a:srgbClr val="725B72"/>
                </a:solidFill>
                <a:latin typeface="+mj-lt"/>
                <a:cs typeface="Arial" panose="020B0604020202020204" pitchFamily="34" charset="0"/>
              </a:rPr>
              <a:t>sacred</a:t>
            </a:r>
            <a:r>
              <a:rPr lang="en-GB" sz="2200" i="1" dirty="0">
                <a:solidFill>
                  <a:srgbClr val="725B72"/>
                </a:solidFill>
                <a:latin typeface="+mj-lt"/>
                <a:cs typeface="Arial" panose="020B0604020202020204" pitchFamily="34" charset="0"/>
              </a:rPr>
              <a:t>, and </a:t>
            </a:r>
            <a:r>
              <a:rPr lang="en-GB" sz="2200" b="1" i="1" u="sng" dirty="0">
                <a:solidFill>
                  <a:srgbClr val="725B72"/>
                </a:solidFill>
                <a:latin typeface="+mj-lt"/>
                <a:cs typeface="Arial" panose="020B0604020202020204" pitchFamily="34" charset="0"/>
              </a:rPr>
              <a:t>unique</a:t>
            </a:r>
            <a:r>
              <a:rPr lang="en-GB" sz="2200" i="1" dirty="0">
                <a:solidFill>
                  <a:srgbClr val="725B72"/>
                </a:solidFill>
                <a:latin typeface="+mj-lt"/>
                <a:cs typeface="Arial" panose="020B0604020202020204" pitchFamily="34" charset="0"/>
              </a:rPr>
              <a:t>; and that it accords people who have dementia with an </a:t>
            </a:r>
            <a:r>
              <a:rPr lang="en-GB" sz="2200" b="1" i="1" u="sng" dirty="0">
                <a:solidFill>
                  <a:srgbClr val="725B72"/>
                </a:solidFill>
                <a:latin typeface="+mj-lt"/>
                <a:cs typeface="Arial" panose="020B0604020202020204" pitchFamily="34" charset="0"/>
              </a:rPr>
              <a:t>ethical status </a:t>
            </a:r>
            <a:r>
              <a:rPr lang="en-GB" sz="2200" i="1" dirty="0">
                <a:solidFill>
                  <a:srgbClr val="725B72"/>
                </a:solidFill>
                <a:latin typeface="+mj-lt"/>
                <a:cs typeface="Arial" panose="020B0604020202020204" pitchFamily="34" charset="0"/>
              </a:rPr>
              <a:t>that offers them </a:t>
            </a:r>
            <a:r>
              <a:rPr lang="en-GB" sz="2200" b="1" i="1" u="sng" dirty="0">
                <a:solidFill>
                  <a:srgbClr val="725B72"/>
                </a:solidFill>
                <a:latin typeface="+mj-lt"/>
                <a:cs typeface="Arial" panose="020B0604020202020204" pitchFamily="34" charset="0"/>
              </a:rPr>
              <a:t>absolute value</a:t>
            </a:r>
            <a:r>
              <a:rPr lang="en-GB" sz="2200" b="1" i="1" dirty="0">
                <a:solidFill>
                  <a:srgbClr val="725B72"/>
                </a:solidFill>
                <a:latin typeface="+mj-lt"/>
                <a:cs typeface="Arial" panose="020B0604020202020204" pitchFamily="34" charset="0"/>
              </a:rPr>
              <a:t> </a:t>
            </a:r>
            <a:r>
              <a:rPr lang="en-GB" sz="2200" i="1" dirty="0">
                <a:solidFill>
                  <a:srgbClr val="725B72"/>
                </a:solidFill>
                <a:latin typeface="+mj-lt"/>
                <a:cs typeface="Arial" panose="020B0604020202020204" pitchFamily="34" charset="0"/>
              </a:rPr>
              <a:t>resulting in an obligation “to treat each other with </a:t>
            </a:r>
            <a:r>
              <a:rPr lang="en-GB" sz="2200" b="1" i="1" u="sng" dirty="0">
                <a:solidFill>
                  <a:srgbClr val="725B72"/>
                </a:solidFill>
                <a:latin typeface="+mj-lt"/>
                <a:cs typeface="Arial" panose="020B0604020202020204" pitchFamily="34" charset="0"/>
              </a:rPr>
              <a:t>deep respect.</a:t>
            </a:r>
            <a:r>
              <a:rPr lang="en-GB" sz="2200" i="1" dirty="0">
                <a:solidFill>
                  <a:srgbClr val="725B72"/>
                </a:solidFill>
                <a:latin typeface="+mj-lt"/>
                <a:cs typeface="Arial" panose="020B0604020202020204" pitchFamily="34" charset="0"/>
              </a:rPr>
              <a:t>”                                                                                                                  </a:t>
            </a:r>
          </a:p>
          <a:p>
            <a:pPr marL="0" indent="0" algn="r">
              <a:lnSpc>
                <a:spcPts val="2440"/>
              </a:lnSpc>
              <a:spcBef>
                <a:spcPts val="0"/>
              </a:spcBef>
              <a:spcAft>
                <a:spcPts val="600"/>
              </a:spcAft>
              <a:buNone/>
            </a:pPr>
            <a:r>
              <a:rPr lang="en-GB" sz="2200" dirty="0">
                <a:solidFill>
                  <a:srgbClr val="725B72"/>
                </a:solidFill>
                <a:latin typeface="+mj-lt"/>
                <a:cs typeface="Arial" panose="020B0604020202020204" pitchFamily="34" charset="0"/>
              </a:rPr>
              <a:t>Tom </a:t>
            </a:r>
            <a:r>
              <a:rPr lang="en-GB" sz="2200" dirty="0" err="1">
                <a:solidFill>
                  <a:srgbClr val="725B72"/>
                </a:solidFill>
                <a:latin typeface="+mj-lt"/>
                <a:cs typeface="Arial" panose="020B0604020202020204" pitchFamily="34" charset="0"/>
              </a:rPr>
              <a:t>Kitwood</a:t>
            </a:r>
            <a:endParaRPr lang="en-GB" sz="2200" dirty="0">
              <a:solidFill>
                <a:srgbClr val="725B72"/>
              </a:solidFill>
              <a:latin typeface="+mj-lt"/>
              <a:cs typeface="Arial" panose="020B0604020202020204" pitchFamily="34" charset="0"/>
            </a:endParaRPr>
          </a:p>
          <a:p>
            <a:pPr algn="just">
              <a:lnSpc>
                <a:spcPts val="2460"/>
              </a:lnSpc>
              <a:spcBef>
                <a:spcPts val="0"/>
              </a:spcBef>
              <a:spcAft>
                <a:spcPts val="600"/>
              </a:spcAft>
            </a:pPr>
            <a:endParaRPr lang="en-GB" sz="2200" dirty="0">
              <a:solidFill>
                <a:srgbClr val="725B72"/>
              </a:solidFill>
              <a:latin typeface="+mj-lt"/>
            </a:endParaRPr>
          </a:p>
        </p:txBody>
      </p:sp>
      <p:sp>
        <p:nvSpPr>
          <p:cNvPr id="5" name="TextBox 4">
            <a:extLst>
              <a:ext uri="{FF2B5EF4-FFF2-40B4-BE49-F238E27FC236}">
                <a16:creationId xmlns:a16="http://schemas.microsoft.com/office/drawing/2014/main" id="{9B161045-AA6F-4CE3-9D6F-2482F3E3FC8C}"/>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44</a:t>
            </a:r>
          </a:p>
        </p:txBody>
      </p:sp>
      <p:pic>
        <p:nvPicPr>
          <p:cNvPr id="6" name="Picture 5" descr="A picture containing text, clipart, vector graphics&#10;&#10;Description automatically generated">
            <a:extLst>
              <a:ext uri="{FF2B5EF4-FFF2-40B4-BE49-F238E27FC236}">
                <a16:creationId xmlns:a16="http://schemas.microsoft.com/office/drawing/2014/main" id="{92296472-A5A7-F74F-8E27-B1A168220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48220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2000"/>
                                        <p:tgtEl>
                                          <p:spTgt spid="4">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2000"/>
                                        <p:tgtEl>
                                          <p:spTgt spid="4">
                                            <p:txEl>
                                              <p:pRg st="6" end="6"/>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133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Positive and proactive care – reducing </a:t>
            </a:r>
            <a:br>
              <a:rPr lang="en-GB" b="1" dirty="0">
                <a:solidFill>
                  <a:srgbClr val="714370"/>
                </a:solidFill>
                <a:ea typeface="Calibri" panose="020F0502020204030204" pitchFamily="34" charset="0"/>
                <a:cs typeface="Times New Roman" panose="02020603050405020304" pitchFamily="18" charset="0"/>
              </a:rPr>
            </a:br>
            <a:r>
              <a:rPr lang="en-GB" b="1" dirty="0">
                <a:solidFill>
                  <a:srgbClr val="714370"/>
                </a:solidFill>
                <a:ea typeface="Calibri" panose="020F0502020204030204" pitchFamily="34" charset="0"/>
                <a:cs typeface="Times New Roman" panose="02020603050405020304" pitchFamily="18" charset="0"/>
              </a:rPr>
              <a:t>the need for restrictive interventions</a:t>
            </a:r>
            <a:endParaRPr lang="en-GB" dirty="0">
              <a:solidFill>
                <a:srgbClr val="714370"/>
              </a:solidFill>
            </a:endParaRPr>
          </a:p>
        </p:txBody>
      </p:sp>
      <p:sp>
        <p:nvSpPr>
          <p:cNvPr id="4" name="Content Placeholder 3">
            <a:extLst>
              <a:ext uri="{FF2B5EF4-FFF2-40B4-BE49-F238E27FC236}">
                <a16:creationId xmlns:a16="http://schemas.microsoft.com/office/drawing/2014/main" id="{BECE755B-3153-4EEE-B709-5EA0B4971ABA}"/>
              </a:ext>
            </a:extLst>
          </p:cNvPr>
          <p:cNvSpPr>
            <a:spLocks noGrp="1"/>
          </p:cNvSpPr>
          <p:nvPr>
            <p:ph sz="half" idx="1"/>
          </p:nvPr>
        </p:nvSpPr>
        <p:spPr>
          <a:xfrm>
            <a:off x="725557" y="1902146"/>
            <a:ext cx="10628243" cy="4477389"/>
          </a:xfrm>
        </p:spPr>
        <p:txBody>
          <a:bodyPr>
            <a:normAutofit/>
          </a:bodyPr>
          <a:lstStyle/>
          <a:p>
            <a:pPr marL="0" indent="0">
              <a:buNone/>
            </a:pPr>
            <a:r>
              <a:rPr lang="en-GB" dirty="0">
                <a:solidFill>
                  <a:srgbClr val="714370"/>
                </a:solidFill>
              </a:rPr>
              <a:t>‘This guidance forms a key part of the Government’s commitment to end the use of restrictive interventions across all health and adult social care. ‘Positive and Safe’ is a therapeutic new initiative to drive this forward. ‘Positive and Safe’ recognises that environments are most effective for promoting both physical and emotional wellness and that restrictive interventions should only be used in modern compassionate health and social care services where there is a real possibility of harm to the person or to staff, the public or others.’</a:t>
            </a:r>
          </a:p>
          <a:p>
            <a:pPr marL="0" indent="0">
              <a:buNone/>
            </a:pPr>
            <a:endParaRPr lang="en-GB" dirty="0"/>
          </a:p>
          <a:p>
            <a:pPr marL="0" indent="0">
              <a:buNone/>
            </a:pPr>
            <a:r>
              <a:rPr lang="en-GB" sz="3000" b="1" dirty="0">
                <a:solidFill>
                  <a:srgbClr val="714370"/>
                </a:solidFill>
                <a:ea typeface="Calibri" panose="020F0502020204030204" pitchFamily="34" charset="0"/>
                <a:cs typeface="Times New Roman" panose="02020603050405020304" pitchFamily="18" charset="0"/>
              </a:rPr>
              <a:t>What is a restrictive intervention in dementia care?</a:t>
            </a:r>
            <a:endParaRPr lang="en-GB" sz="3000" dirty="0">
              <a:solidFill>
                <a:srgbClr val="714370"/>
              </a:solidFill>
            </a:endParaRPr>
          </a:p>
        </p:txBody>
      </p:sp>
      <p:sp>
        <p:nvSpPr>
          <p:cNvPr id="5" name="TextBox 4">
            <a:extLst>
              <a:ext uri="{FF2B5EF4-FFF2-40B4-BE49-F238E27FC236}">
                <a16:creationId xmlns:a16="http://schemas.microsoft.com/office/drawing/2014/main" id="{E23820E2-4B26-4905-8EDD-25F74F38CED1}"/>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45</a:t>
            </a:r>
          </a:p>
        </p:txBody>
      </p:sp>
      <p:pic>
        <p:nvPicPr>
          <p:cNvPr id="6" name="Picture 5" descr="A picture containing text, clipart, vector graphics&#10;&#10;Description automatically generated">
            <a:extLst>
              <a:ext uri="{FF2B5EF4-FFF2-40B4-BE49-F238E27FC236}">
                <a16:creationId xmlns:a16="http://schemas.microsoft.com/office/drawing/2014/main" id="{EC6F43FB-32D6-854E-9C66-CF612E0C7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9272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972000"/>
          </a:xfrm>
        </p:spPr>
        <p:txBody>
          <a:bodyPr>
            <a:noAutofit/>
          </a:bodyPr>
          <a:lstStyle/>
          <a:p>
            <a:pPr algn="ctr"/>
            <a:r>
              <a:rPr lang="en-GB" b="1" dirty="0">
                <a:solidFill>
                  <a:srgbClr val="714370"/>
                </a:solidFill>
                <a:ea typeface="Calibri" panose="020F0502020204030204" pitchFamily="34" charset="0"/>
                <a:cs typeface="Times New Roman" panose="02020603050405020304" pitchFamily="18" charset="0"/>
              </a:rPr>
              <a:t>Positive and proactive care – key messages</a:t>
            </a:r>
            <a:endParaRPr lang="en-US" b="1" dirty="0">
              <a:solidFill>
                <a:srgbClr val="714370"/>
              </a:solidFill>
              <a:ea typeface="Lato Black" charset="0"/>
              <a:cs typeface="Lato Black" charset="0"/>
            </a:endParaRPr>
          </a:p>
        </p:txBody>
      </p:sp>
      <p:sp>
        <p:nvSpPr>
          <p:cNvPr id="4" name="Content Placeholder 3">
            <a:extLst>
              <a:ext uri="{FF2B5EF4-FFF2-40B4-BE49-F238E27FC236}">
                <a16:creationId xmlns:a16="http://schemas.microsoft.com/office/drawing/2014/main" id="{5A5758FA-83BA-44D7-94C7-3A581C66F00E}"/>
              </a:ext>
            </a:extLst>
          </p:cNvPr>
          <p:cNvSpPr>
            <a:spLocks noGrp="1"/>
          </p:cNvSpPr>
          <p:nvPr>
            <p:ph sz="half" idx="1"/>
          </p:nvPr>
        </p:nvSpPr>
        <p:spPr>
          <a:xfrm>
            <a:off x="664264" y="1533399"/>
            <a:ext cx="11113605" cy="5200535"/>
          </a:xfrm>
        </p:spPr>
        <p:txBody>
          <a:bodyPr>
            <a:noAutofit/>
          </a:bodyPr>
          <a:lstStyle/>
          <a:p>
            <a:r>
              <a:rPr lang="en-GB" sz="2200" b="1" dirty="0">
                <a:solidFill>
                  <a:srgbClr val="725B72"/>
                </a:solidFill>
                <a:latin typeface="+mj-lt"/>
                <a:cs typeface="Arial" panose="020B0604020202020204" pitchFamily="34" charset="0"/>
              </a:rPr>
              <a:t>Staff must not deliberately restrain people in a way that impacts on their airway, breathing or circulation, such as face down restraint on any surface, not just on the floor. </a:t>
            </a:r>
          </a:p>
          <a:p>
            <a:r>
              <a:rPr lang="en-GB" sz="2200" b="1" dirty="0">
                <a:solidFill>
                  <a:srgbClr val="725B72"/>
                </a:solidFill>
                <a:latin typeface="+mj-lt"/>
                <a:cs typeface="Arial" panose="020B0604020202020204" pitchFamily="34" charset="0"/>
              </a:rPr>
              <a:t>If restrictive intervention is used it must not include the deliberate application of pain.</a:t>
            </a:r>
          </a:p>
          <a:p>
            <a:r>
              <a:rPr lang="en-GB" sz="2200" b="1" dirty="0">
                <a:solidFill>
                  <a:srgbClr val="725B72"/>
                </a:solidFill>
                <a:latin typeface="+mj-lt"/>
                <a:cs typeface="Arial" panose="020B0604020202020204" pitchFamily="34" charset="0"/>
              </a:rPr>
              <a:t>If a restrictive intervention has to be used, it must always represent the least restrictive option to meet the immediate need. </a:t>
            </a:r>
          </a:p>
          <a:p>
            <a:r>
              <a:rPr lang="en-GB" sz="2200" b="1" dirty="0">
                <a:solidFill>
                  <a:srgbClr val="725B72"/>
                </a:solidFill>
                <a:latin typeface="+mj-lt"/>
                <a:cs typeface="Arial" panose="020B0604020202020204" pitchFamily="34" charset="0"/>
              </a:rPr>
              <a:t>Staff must not use seclusion other than for people detained under the Mental Health Act 1983. </a:t>
            </a:r>
          </a:p>
          <a:p>
            <a:r>
              <a:rPr lang="en-GB" sz="2200" b="1" dirty="0">
                <a:solidFill>
                  <a:srgbClr val="725B72"/>
                </a:solidFill>
                <a:latin typeface="+mj-lt"/>
                <a:cs typeface="Arial" panose="020B0604020202020204" pitchFamily="34" charset="0"/>
              </a:rPr>
              <a:t>People who use services, families and carers must be involved in planning, reviewing and evaluating all aspects of care and support. </a:t>
            </a:r>
          </a:p>
          <a:p>
            <a:r>
              <a:rPr lang="en-GB" sz="2200" b="1" dirty="0">
                <a:solidFill>
                  <a:srgbClr val="725B72"/>
                </a:solidFill>
                <a:latin typeface="+mj-lt"/>
                <a:cs typeface="Arial" panose="020B0604020202020204" pitchFamily="34" charset="0"/>
              </a:rPr>
              <a:t>Individualised support plans, incorporating behaviour support plans, must be implemented for all people who use services who are known to be at risk of being exposed to restrictive interventions.</a:t>
            </a:r>
          </a:p>
        </p:txBody>
      </p:sp>
      <p:sp>
        <p:nvSpPr>
          <p:cNvPr id="5" name="TextBox 4">
            <a:extLst>
              <a:ext uri="{FF2B5EF4-FFF2-40B4-BE49-F238E27FC236}">
                <a16:creationId xmlns:a16="http://schemas.microsoft.com/office/drawing/2014/main" id="{19F75996-8CB8-430E-848A-137DDF51B75A}"/>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46</a:t>
            </a:r>
          </a:p>
        </p:txBody>
      </p:sp>
      <p:pic>
        <p:nvPicPr>
          <p:cNvPr id="6" name="Picture 5" descr="A picture containing text, clipart, vector graphics&#10;&#10;Description automatically generated">
            <a:extLst>
              <a:ext uri="{FF2B5EF4-FFF2-40B4-BE49-F238E27FC236}">
                <a16:creationId xmlns:a16="http://schemas.microsoft.com/office/drawing/2014/main" id="{E5508FCD-4A5C-B54C-AD4F-F97107A27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2252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3D3C6C-3E39-4222-9A87-E51181F3C7E2}"/>
              </a:ext>
            </a:extLst>
          </p:cNvPr>
          <p:cNvSpPr/>
          <p:nvPr/>
        </p:nvSpPr>
        <p:spPr>
          <a:xfrm>
            <a:off x="725557" y="1516540"/>
            <a:ext cx="10672616" cy="4347344"/>
          </a:xfrm>
          <a:prstGeom prst="rect">
            <a:avLst/>
          </a:prstGeom>
        </p:spPr>
        <p:txBody>
          <a:bodyPr wrap="square">
            <a:spAutoFit/>
          </a:bodyPr>
          <a:lstStyle/>
          <a:p>
            <a:pPr marL="457200" indent="-457200">
              <a:spcAft>
                <a:spcPts val="300"/>
              </a:spcAft>
              <a:buAutoNum type="arabicPeriod"/>
            </a:pPr>
            <a:r>
              <a:rPr lang="en-GB" sz="2200" b="1" dirty="0">
                <a:solidFill>
                  <a:srgbClr val="714370"/>
                </a:solidFill>
                <a:latin typeface="+mj-lt"/>
                <a:cs typeface="Arial" panose="020B0604020202020204" pitchFamily="34" charset="0"/>
              </a:rPr>
              <a:t>Compliance with the relevant rights in the European Convention on Human Rights at </a:t>
            </a:r>
            <a:br>
              <a:rPr lang="en-GB" sz="2200" b="1" dirty="0">
                <a:solidFill>
                  <a:srgbClr val="714370"/>
                </a:solidFill>
                <a:latin typeface="+mj-lt"/>
                <a:cs typeface="Arial" panose="020B0604020202020204" pitchFamily="34" charset="0"/>
              </a:rPr>
            </a:br>
            <a:r>
              <a:rPr lang="en-GB" sz="2200" b="1" dirty="0">
                <a:solidFill>
                  <a:srgbClr val="714370"/>
                </a:solidFill>
                <a:latin typeface="+mj-lt"/>
                <a:cs typeface="Arial" panose="020B0604020202020204" pitchFamily="34" charset="0"/>
              </a:rPr>
              <a:t>all times. </a:t>
            </a:r>
          </a:p>
          <a:p>
            <a:pPr marL="457200" indent="-457200">
              <a:spcAft>
                <a:spcPts val="300"/>
              </a:spcAft>
              <a:buFont typeface="+mj-lt"/>
              <a:buAutoNum type="arabicPeriod"/>
            </a:pPr>
            <a:r>
              <a:rPr lang="en-GB" sz="2200" b="1" dirty="0">
                <a:solidFill>
                  <a:srgbClr val="714370"/>
                </a:solidFill>
                <a:latin typeface="+mj-lt"/>
                <a:cs typeface="Arial" panose="020B0604020202020204" pitchFamily="34" charset="0"/>
              </a:rPr>
              <a:t>Understanding people’s behaviour allows their unique needs, aspirations, experiences and strengths to be recognised and their quality of life to be enhanced. </a:t>
            </a:r>
          </a:p>
          <a:p>
            <a:pPr marL="457200" indent="-457200">
              <a:spcAft>
                <a:spcPts val="300"/>
              </a:spcAft>
              <a:buFont typeface="+mj-lt"/>
              <a:buAutoNum type="arabicPeriod"/>
            </a:pPr>
            <a:r>
              <a:rPr lang="en-GB" sz="2200" b="1" dirty="0">
                <a:solidFill>
                  <a:srgbClr val="714370"/>
                </a:solidFill>
                <a:latin typeface="+mj-lt"/>
                <a:cs typeface="Arial" panose="020B0604020202020204" pitchFamily="34" charset="0"/>
              </a:rPr>
              <a:t>Involvement and participation of people with care and support needs, their families, carers and advocates is essential, wherever practicable and subject to the person’s wishes and confidentiality obligations. </a:t>
            </a:r>
          </a:p>
          <a:p>
            <a:pPr marL="457200" indent="-457200">
              <a:spcAft>
                <a:spcPts val="300"/>
              </a:spcAft>
              <a:buFont typeface="+mj-lt"/>
              <a:buAutoNum type="arabicPeriod"/>
            </a:pPr>
            <a:r>
              <a:rPr lang="en-GB" sz="2200" b="1" dirty="0">
                <a:solidFill>
                  <a:srgbClr val="714370"/>
                </a:solidFill>
                <a:latin typeface="+mj-lt"/>
                <a:cs typeface="Arial" panose="020B0604020202020204" pitchFamily="34" charset="0"/>
              </a:rPr>
              <a:t>People must be treated with compassion, dignity and kindness. </a:t>
            </a:r>
          </a:p>
          <a:p>
            <a:pPr marL="457200" indent="-457200">
              <a:spcAft>
                <a:spcPts val="300"/>
              </a:spcAft>
              <a:buFont typeface="+mj-lt"/>
              <a:buAutoNum type="arabicPeriod"/>
            </a:pPr>
            <a:r>
              <a:rPr lang="en-GB" sz="2200" b="1" dirty="0">
                <a:solidFill>
                  <a:srgbClr val="714370"/>
                </a:solidFill>
                <a:latin typeface="+mj-lt"/>
                <a:cs typeface="Arial" panose="020B0604020202020204" pitchFamily="34" charset="0"/>
              </a:rPr>
              <a:t>Health and social care services must support people to balance safety from harm and freedom of choice.</a:t>
            </a:r>
          </a:p>
          <a:p>
            <a:pPr marL="457200" indent="-457200">
              <a:spcAft>
                <a:spcPts val="300"/>
              </a:spcAft>
              <a:buFont typeface="+mj-lt"/>
              <a:buAutoNum type="arabicPeriod"/>
            </a:pPr>
            <a:r>
              <a:rPr lang="en-GB" sz="2200" b="1" dirty="0">
                <a:solidFill>
                  <a:srgbClr val="714370"/>
                </a:solidFill>
                <a:latin typeface="+mj-lt"/>
                <a:cs typeface="Arial" panose="020B0604020202020204" pitchFamily="34" charset="0"/>
              </a:rPr>
              <a:t>Positive relationships between the people who deliver services and the people they support must be protected and preserved. </a:t>
            </a:r>
          </a:p>
        </p:txBody>
      </p:sp>
      <p:sp>
        <p:nvSpPr>
          <p:cNvPr id="4" name="Rectangle 3">
            <a:extLst>
              <a:ext uri="{FF2B5EF4-FFF2-40B4-BE49-F238E27FC236}">
                <a16:creationId xmlns:a16="http://schemas.microsoft.com/office/drawing/2014/main" id="{60B735F0-61FA-4A4B-9F3C-568B32AA4F9C}"/>
              </a:ext>
            </a:extLst>
          </p:cNvPr>
          <p:cNvSpPr/>
          <p:nvPr/>
        </p:nvSpPr>
        <p:spPr>
          <a:xfrm>
            <a:off x="1" y="353278"/>
            <a:ext cx="12192000" cy="769441"/>
          </a:xfrm>
          <a:prstGeom prst="rect">
            <a:avLst/>
          </a:prstGeom>
        </p:spPr>
        <p:txBody>
          <a:bodyPr wrap="square" anchor="ctr" anchorCtr="0">
            <a:spAutoFit/>
          </a:bodyPr>
          <a:lstStyle/>
          <a:p>
            <a:pPr algn="ctr"/>
            <a:r>
              <a:rPr lang="en-GB" sz="4400" b="1" dirty="0">
                <a:solidFill>
                  <a:srgbClr val="714370"/>
                </a:solidFill>
                <a:latin typeface="+mj-lt"/>
                <a:ea typeface="Calibri" panose="020F0502020204030204" pitchFamily="34" charset="0"/>
                <a:cs typeface="Times New Roman" panose="02020603050405020304" pitchFamily="18" charset="0"/>
              </a:rPr>
              <a:t>Positive and proactive care – six key principles</a:t>
            </a:r>
            <a:endParaRPr lang="en-GB" sz="4400" dirty="0">
              <a:solidFill>
                <a:srgbClr val="714370"/>
              </a:solidFill>
              <a:latin typeface="+mj-lt"/>
            </a:endParaRPr>
          </a:p>
        </p:txBody>
      </p:sp>
      <p:sp>
        <p:nvSpPr>
          <p:cNvPr id="5" name="TextBox 4">
            <a:extLst>
              <a:ext uri="{FF2B5EF4-FFF2-40B4-BE49-F238E27FC236}">
                <a16:creationId xmlns:a16="http://schemas.microsoft.com/office/drawing/2014/main" id="{DDF32BE1-785E-45DA-82FD-B40C8263B2DA}"/>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47</a:t>
            </a:r>
          </a:p>
        </p:txBody>
      </p:sp>
      <p:pic>
        <p:nvPicPr>
          <p:cNvPr id="6" name="Picture 5" descr="A picture containing text, clipart, vector graphics&#10;&#10;Description automatically generated">
            <a:extLst>
              <a:ext uri="{FF2B5EF4-FFF2-40B4-BE49-F238E27FC236}">
                <a16:creationId xmlns:a16="http://schemas.microsoft.com/office/drawing/2014/main" id="{A8533122-EC0B-A64A-97B7-320294BB4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20460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8000"/>
            <a:ext cx="12135875" cy="1332000"/>
          </a:xfrm>
        </p:spPr>
        <p:txBody>
          <a:bodyPr>
            <a:normAutofit/>
          </a:bodyPr>
          <a:lstStyle/>
          <a:p>
            <a:pPr algn="ctr"/>
            <a:r>
              <a:rPr lang="en-GB" b="1" dirty="0">
                <a:solidFill>
                  <a:srgbClr val="714370"/>
                </a:solidFill>
                <a:ea typeface="Calibri" panose="020F0502020204030204" pitchFamily="34" charset="0"/>
                <a:cs typeface="Times New Roman" panose="02020603050405020304" pitchFamily="18" charset="0"/>
              </a:rPr>
              <a:t>What makes individuals who support </a:t>
            </a:r>
            <a:br>
              <a:rPr lang="en-GB" b="1" dirty="0">
                <a:solidFill>
                  <a:srgbClr val="714370"/>
                </a:solidFill>
                <a:ea typeface="Calibri" panose="020F0502020204030204" pitchFamily="34" charset="0"/>
                <a:cs typeface="Times New Roman" panose="02020603050405020304" pitchFamily="18" charset="0"/>
              </a:rPr>
            </a:br>
            <a:r>
              <a:rPr lang="en-GB" b="1" dirty="0">
                <a:solidFill>
                  <a:srgbClr val="714370"/>
                </a:solidFill>
                <a:ea typeface="Calibri" panose="020F0502020204030204" pitchFamily="34" charset="0"/>
                <a:cs typeface="Times New Roman" panose="02020603050405020304" pitchFamily="18" charset="0"/>
              </a:rPr>
              <a:t>people with dementia ‘dynamic’ ?</a:t>
            </a:r>
            <a:endParaRPr lang="en-GB" dirty="0">
              <a:solidFill>
                <a:srgbClr val="714370"/>
              </a:solidFill>
            </a:endParaRPr>
          </a:p>
        </p:txBody>
      </p:sp>
      <p:sp>
        <p:nvSpPr>
          <p:cNvPr id="4" name="Content Placeholder 3">
            <a:extLst>
              <a:ext uri="{FF2B5EF4-FFF2-40B4-BE49-F238E27FC236}">
                <a16:creationId xmlns:a16="http://schemas.microsoft.com/office/drawing/2014/main" id="{FD650ACB-52BE-4015-881C-7B8D04D02E0A}"/>
              </a:ext>
            </a:extLst>
          </p:cNvPr>
          <p:cNvSpPr>
            <a:spLocks noGrp="1"/>
          </p:cNvSpPr>
          <p:nvPr>
            <p:ph sz="half" idx="1"/>
          </p:nvPr>
        </p:nvSpPr>
        <p:spPr>
          <a:xfrm>
            <a:off x="537882" y="2153312"/>
            <a:ext cx="11029722" cy="4006328"/>
          </a:xfrm>
        </p:spPr>
        <p:txBody>
          <a:bodyPr>
            <a:normAutofit/>
          </a:bodyPr>
          <a:lstStyle/>
          <a:p>
            <a:pPr marL="0" indent="0" algn="ctr">
              <a:buNone/>
            </a:pPr>
            <a:r>
              <a:rPr lang="en-GB" sz="6000" dirty="0">
                <a:solidFill>
                  <a:srgbClr val="714370"/>
                </a:solidFill>
                <a:latin typeface="+mj-lt"/>
                <a:cs typeface="Arial" panose="020B0604020202020204" pitchFamily="34" charset="0"/>
              </a:rPr>
              <a:t>We must be positive </a:t>
            </a:r>
            <a:br>
              <a:rPr lang="en-GB" sz="6000" dirty="0">
                <a:solidFill>
                  <a:srgbClr val="714370"/>
                </a:solidFill>
                <a:latin typeface="+mj-lt"/>
                <a:cs typeface="Arial" panose="020B0604020202020204" pitchFamily="34" charset="0"/>
              </a:rPr>
            </a:br>
            <a:r>
              <a:rPr lang="en-GB" sz="6000" dirty="0">
                <a:solidFill>
                  <a:srgbClr val="714370"/>
                </a:solidFill>
                <a:latin typeface="+mj-lt"/>
                <a:cs typeface="Arial" panose="020B0604020202020204" pitchFamily="34" charset="0"/>
              </a:rPr>
              <a:t>and proactive in our support </a:t>
            </a:r>
            <a:br>
              <a:rPr lang="en-GB" sz="6000" dirty="0">
                <a:solidFill>
                  <a:srgbClr val="714370"/>
                </a:solidFill>
                <a:latin typeface="+mj-lt"/>
                <a:cs typeface="Arial" panose="020B0604020202020204" pitchFamily="34" charset="0"/>
              </a:rPr>
            </a:br>
            <a:r>
              <a:rPr lang="en-GB" sz="6000" dirty="0">
                <a:solidFill>
                  <a:srgbClr val="714370"/>
                </a:solidFill>
                <a:latin typeface="+mj-lt"/>
                <a:cs typeface="Arial" panose="020B0604020202020204" pitchFamily="34" charset="0"/>
              </a:rPr>
              <a:t>of people with dementia…</a:t>
            </a:r>
          </a:p>
          <a:p>
            <a:pPr marL="0" indent="0" algn="ctr">
              <a:buNone/>
            </a:pPr>
            <a:r>
              <a:rPr lang="en-GB" sz="6000" dirty="0">
                <a:solidFill>
                  <a:srgbClr val="714370"/>
                </a:solidFill>
                <a:latin typeface="+mj-lt"/>
                <a:cs typeface="Arial" panose="020B0604020202020204" pitchFamily="34" charset="0"/>
              </a:rPr>
              <a:t>not reactive</a:t>
            </a:r>
          </a:p>
        </p:txBody>
      </p:sp>
      <p:sp>
        <p:nvSpPr>
          <p:cNvPr id="5" name="TextBox 4">
            <a:extLst>
              <a:ext uri="{FF2B5EF4-FFF2-40B4-BE49-F238E27FC236}">
                <a16:creationId xmlns:a16="http://schemas.microsoft.com/office/drawing/2014/main" id="{522C4796-C438-472C-9290-23F48644AF90}"/>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48</a:t>
            </a:r>
          </a:p>
        </p:txBody>
      </p:sp>
      <p:pic>
        <p:nvPicPr>
          <p:cNvPr id="6" name="Picture 5" descr="A picture containing text, clipart, vector graphics&#10;&#10;Description automatically generated">
            <a:extLst>
              <a:ext uri="{FF2B5EF4-FFF2-40B4-BE49-F238E27FC236}">
                <a16:creationId xmlns:a16="http://schemas.microsoft.com/office/drawing/2014/main" id="{0A84B78F-14B4-A84E-8E21-18CEE5FE7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408893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B32496-1BAC-4A78-A215-1AE527CD367E}"/>
              </a:ext>
            </a:extLst>
          </p:cNvPr>
          <p:cNvPicPr>
            <a:picLocks noChangeAspect="1"/>
          </p:cNvPicPr>
          <p:nvPr/>
        </p:nvPicPr>
        <p:blipFill>
          <a:blip r:embed="rId2"/>
          <a:stretch>
            <a:fillRect/>
          </a:stretch>
        </p:blipFill>
        <p:spPr>
          <a:xfrm>
            <a:off x="4655026" y="1081675"/>
            <a:ext cx="2723252" cy="5200592"/>
          </a:xfrm>
          <a:prstGeom prst="rect">
            <a:avLst/>
          </a:prstGeom>
        </p:spPr>
      </p:pic>
      <p:sp>
        <p:nvSpPr>
          <p:cNvPr id="2" name="Title 1"/>
          <p:cNvSpPr>
            <a:spLocks noGrp="1"/>
          </p:cNvSpPr>
          <p:nvPr>
            <p:ph type="title"/>
          </p:nvPr>
        </p:nvSpPr>
        <p:spPr>
          <a:xfrm>
            <a:off x="27270" y="252000"/>
            <a:ext cx="12137460" cy="972000"/>
          </a:xfrm>
        </p:spPr>
        <p:txBody>
          <a:bodyPr>
            <a:noAutofit/>
          </a:bodyPr>
          <a:lstStyle/>
          <a:p>
            <a:pPr algn="ctr"/>
            <a:r>
              <a:rPr lang="en-GB" b="1" dirty="0">
                <a:solidFill>
                  <a:srgbClr val="714370"/>
                </a:solidFill>
                <a:ea typeface="Calibri" panose="020F0502020204030204" pitchFamily="34" charset="0"/>
                <a:cs typeface="Times New Roman" panose="02020603050405020304" pitchFamily="18" charset="0"/>
              </a:rPr>
              <a:t>What do we do well and what do we do less well?</a:t>
            </a:r>
            <a:endParaRPr lang="en-US" b="1" dirty="0">
              <a:solidFill>
                <a:srgbClr val="714370"/>
              </a:solidFill>
              <a:ea typeface="Lato Black" charset="0"/>
              <a:cs typeface="Lato Black" charset="0"/>
            </a:endParaRPr>
          </a:p>
        </p:txBody>
      </p:sp>
      <p:sp>
        <p:nvSpPr>
          <p:cNvPr id="5" name="TextBox 4">
            <a:extLst>
              <a:ext uri="{FF2B5EF4-FFF2-40B4-BE49-F238E27FC236}">
                <a16:creationId xmlns:a16="http://schemas.microsoft.com/office/drawing/2014/main" id="{C7BE588D-92E1-4285-B9CD-E902250CA63E}"/>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49</a:t>
            </a:r>
          </a:p>
        </p:txBody>
      </p:sp>
      <p:pic>
        <p:nvPicPr>
          <p:cNvPr id="6" name="Picture 5" descr="A picture containing text, clipart, vector graphics&#10;&#10;Description automatically generated">
            <a:extLst>
              <a:ext uri="{FF2B5EF4-FFF2-40B4-BE49-F238E27FC236}">
                <a16:creationId xmlns:a16="http://schemas.microsoft.com/office/drawing/2014/main" id="{4C2BCDDB-9E41-BC47-B799-ABD80F9FB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52372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3000"/>
                            </p:stCondLst>
                            <p:childTnLst>
                              <p:par>
                                <p:cTn id="12" presetID="8" presetClass="emph" presetSubtype="0" fill="hold" nodeType="afterEffect">
                                  <p:stCondLst>
                                    <p:cond delay="0"/>
                                  </p:stCondLst>
                                  <p:childTnLst>
                                    <p:animRot by="10800000">
                                      <p:cBhvr>
                                        <p:cTn id="13" dur="5000" fill="hold"/>
                                        <p:tgtEl>
                                          <p:spTgt spid="8"/>
                                        </p:tgtEl>
                                        <p:attrNameLst>
                                          <p:attrName>r</p:attrName>
                                        </p:attrNameLst>
                                      </p:cBhvr>
                                    </p:animRot>
                                  </p:childTnLst>
                                </p:cTn>
                              </p:par>
                            </p:childTnLst>
                          </p:cTn>
                        </p:par>
                        <p:par>
                          <p:cTn id="14" fill="hold">
                            <p:stCondLst>
                              <p:cond delay="8000"/>
                            </p:stCondLst>
                            <p:childTnLst>
                              <p:par>
                                <p:cTn id="15" presetID="32" presetClass="emph" presetSubtype="0" repeatCount="indefinite"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00"/>
            <a:ext cx="10515600" cy="1332000"/>
          </a:xfrm>
        </p:spPr>
        <p:txBody>
          <a:bodyPr>
            <a:noAutofit/>
          </a:bodyPr>
          <a:lstStyle/>
          <a:p>
            <a:pPr algn="ctr"/>
            <a:r>
              <a:rPr lang="en-GB" b="1" dirty="0">
                <a:solidFill>
                  <a:srgbClr val="714370"/>
                </a:solidFill>
                <a:ea typeface="Calibri" panose="020F0502020204030204" pitchFamily="34" charset="0"/>
                <a:cs typeface="Times New Roman" panose="02020603050405020304" pitchFamily="18" charset="0"/>
              </a:rPr>
              <a:t>Understanding  behaviour viewed </a:t>
            </a:r>
            <a:br>
              <a:rPr lang="en-GB" b="1" dirty="0">
                <a:solidFill>
                  <a:srgbClr val="714370"/>
                </a:solidFill>
                <a:ea typeface="Calibri" panose="020F0502020204030204" pitchFamily="34" charset="0"/>
                <a:cs typeface="Times New Roman" panose="02020603050405020304" pitchFamily="18" charset="0"/>
              </a:rPr>
            </a:br>
            <a:r>
              <a:rPr lang="en-GB" b="1" dirty="0">
                <a:solidFill>
                  <a:srgbClr val="714370"/>
                </a:solidFill>
                <a:ea typeface="Calibri" panose="020F0502020204030204" pitchFamily="34" charset="0"/>
                <a:cs typeface="Times New Roman" panose="02020603050405020304" pitchFamily="18" charset="0"/>
              </a:rPr>
              <a:t>as challenging</a:t>
            </a:r>
            <a:endParaRPr lang="en-US" b="1" dirty="0">
              <a:solidFill>
                <a:srgbClr val="714370"/>
              </a:solidFill>
              <a:ea typeface="Lato Black" charset="0"/>
              <a:cs typeface="Lato Black" charset="0"/>
            </a:endParaRPr>
          </a:p>
        </p:txBody>
      </p:sp>
      <p:sp>
        <p:nvSpPr>
          <p:cNvPr id="4" name="Content Placeholder 3">
            <a:extLst>
              <a:ext uri="{FF2B5EF4-FFF2-40B4-BE49-F238E27FC236}">
                <a16:creationId xmlns:a16="http://schemas.microsoft.com/office/drawing/2014/main" id="{1268AE4D-BB90-49E3-8B1B-3AE36DD8C3F0}"/>
              </a:ext>
            </a:extLst>
          </p:cNvPr>
          <p:cNvSpPr>
            <a:spLocks noGrp="1"/>
          </p:cNvSpPr>
          <p:nvPr>
            <p:ph sz="half" idx="1"/>
          </p:nvPr>
        </p:nvSpPr>
        <p:spPr>
          <a:xfrm>
            <a:off x="743578" y="1668707"/>
            <a:ext cx="10654595" cy="5411529"/>
          </a:xfrm>
        </p:spPr>
        <p:txBody>
          <a:bodyPr>
            <a:noAutofit/>
          </a:bodyPr>
          <a:lstStyle/>
          <a:p>
            <a:pPr lvl="0" fontAlgn="base">
              <a:lnSpc>
                <a:spcPts val="2220"/>
              </a:lnSpc>
            </a:pPr>
            <a:r>
              <a:rPr lang="en-GB" sz="2100" dirty="0">
                <a:solidFill>
                  <a:srgbClr val="714370"/>
                </a:solidFill>
                <a:latin typeface="+mj-lt"/>
                <a:cs typeface="Arial" panose="020B0604020202020204" pitchFamily="34" charset="0"/>
              </a:rPr>
              <a:t>Behaviour is a form of communication.</a:t>
            </a:r>
          </a:p>
          <a:p>
            <a:pPr lvl="0" fontAlgn="base">
              <a:lnSpc>
                <a:spcPts val="2220"/>
              </a:lnSpc>
            </a:pPr>
            <a:r>
              <a:rPr lang="en-GB" sz="2100" dirty="0">
                <a:solidFill>
                  <a:srgbClr val="714370"/>
                </a:solidFill>
                <a:latin typeface="+mj-lt"/>
                <a:cs typeface="Arial" panose="020B0604020202020204" pitchFamily="34" charset="0"/>
              </a:rPr>
              <a:t>Behaviour is often an emotional response to an experience.</a:t>
            </a:r>
          </a:p>
          <a:p>
            <a:pPr lvl="0" fontAlgn="base">
              <a:lnSpc>
                <a:spcPts val="2220"/>
              </a:lnSpc>
            </a:pPr>
            <a:r>
              <a:rPr lang="en-GB" sz="2100" dirty="0">
                <a:solidFill>
                  <a:srgbClr val="714370"/>
                </a:solidFill>
                <a:latin typeface="+mj-lt"/>
                <a:cs typeface="Arial" panose="020B0604020202020204" pitchFamily="34" charset="0"/>
              </a:rPr>
              <a:t>There will always be a reason for our behaviour.</a:t>
            </a:r>
          </a:p>
          <a:p>
            <a:pPr lvl="0" fontAlgn="base">
              <a:lnSpc>
                <a:spcPts val="2220"/>
              </a:lnSpc>
            </a:pPr>
            <a:r>
              <a:rPr lang="en-GB" sz="2100" dirty="0">
                <a:solidFill>
                  <a:srgbClr val="714370"/>
                </a:solidFill>
                <a:latin typeface="+mj-lt"/>
                <a:cs typeface="Arial" panose="020B0604020202020204" pitchFamily="34" charset="0"/>
              </a:rPr>
              <a:t>These three points apply to people living with dementia. </a:t>
            </a:r>
          </a:p>
          <a:p>
            <a:pPr lvl="0" fontAlgn="base">
              <a:lnSpc>
                <a:spcPts val="2220"/>
              </a:lnSpc>
            </a:pPr>
            <a:r>
              <a:rPr lang="en-GB" sz="2100" dirty="0">
                <a:solidFill>
                  <a:srgbClr val="714370"/>
                </a:solidFill>
                <a:latin typeface="+mj-lt"/>
                <a:cs typeface="Arial" panose="020B0604020202020204" pitchFamily="34" charset="0"/>
              </a:rPr>
              <a:t>‘Behaviour’ can be defined as observable acts which can be recorded and measured – this is known as a topographical definition of behaviour covering what a person does and says.</a:t>
            </a:r>
          </a:p>
          <a:p>
            <a:pPr lvl="0" fontAlgn="base">
              <a:lnSpc>
                <a:spcPts val="2220"/>
              </a:lnSpc>
            </a:pPr>
            <a:r>
              <a:rPr lang="en-GB" sz="2100" dirty="0">
                <a:solidFill>
                  <a:srgbClr val="714370"/>
                </a:solidFill>
                <a:latin typeface="+mj-lt"/>
                <a:cs typeface="Arial" panose="020B0604020202020204" pitchFamily="34" charset="0"/>
              </a:rPr>
              <a:t>Whether behaviour is viewed as ‘challenging’ or not will depend on the observer, the context, the time, the place, the emotion expressed and more.</a:t>
            </a:r>
          </a:p>
          <a:p>
            <a:pPr lvl="0" fontAlgn="base">
              <a:lnSpc>
                <a:spcPts val="2220"/>
              </a:lnSpc>
            </a:pPr>
            <a:r>
              <a:rPr lang="en-GB" sz="2100" dirty="0">
                <a:solidFill>
                  <a:srgbClr val="714370"/>
                </a:solidFill>
                <a:latin typeface="+mj-lt"/>
                <a:cs typeface="Arial" panose="020B0604020202020204" pitchFamily="34" charset="0"/>
              </a:rPr>
              <a:t>Only when we seek to understand WHY the person is behaving in a particular way will we begin to understand how to respond to it. </a:t>
            </a:r>
          </a:p>
          <a:p>
            <a:pPr lvl="0" fontAlgn="base">
              <a:lnSpc>
                <a:spcPts val="2220"/>
              </a:lnSpc>
            </a:pPr>
            <a:r>
              <a:rPr lang="en-GB" sz="2100" dirty="0">
                <a:solidFill>
                  <a:srgbClr val="714370"/>
                </a:solidFill>
                <a:latin typeface="+mj-lt"/>
                <a:cs typeface="Arial" panose="020B0604020202020204" pitchFamily="34" charset="0"/>
              </a:rPr>
              <a:t>In dementia care, there are approaches, care practices, tools, guidance and legislation which enable us to formulate positive, person centred responses.</a:t>
            </a:r>
          </a:p>
          <a:p>
            <a:pPr algn="just">
              <a:lnSpc>
                <a:spcPts val="2220"/>
              </a:lnSpc>
            </a:pPr>
            <a:endParaRPr lang="en-GB" sz="2100" dirty="0">
              <a:solidFill>
                <a:srgbClr val="714370"/>
              </a:solidFill>
              <a:latin typeface="+mj-lt"/>
            </a:endParaRPr>
          </a:p>
        </p:txBody>
      </p:sp>
      <p:sp>
        <p:nvSpPr>
          <p:cNvPr id="5" name="TextBox 4">
            <a:extLst>
              <a:ext uri="{FF2B5EF4-FFF2-40B4-BE49-F238E27FC236}">
                <a16:creationId xmlns:a16="http://schemas.microsoft.com/office/drawing/2014/main" id="{C7BE588D-92E1-4285-B9CD-E902250CA63E}"/>
              </a:ext>
            </a:extLst>
          </p:cNvPr>
          <p:cNvSpPr txBox="1"/>
          <p:nvPr/>
        </p:nvSpPr>
        <p:spPr>
          <a:xfrm>
            <a:off x="11398173" y="21551"/>
            <a:ext cx="766557" cy="276999"/>
          </a:xfrm>
          <a:prstGeom prst="rect">
            <a:avLst/>
          </a:prstGeom>
          <a:noFill/>
        </p:spPr>
        <p:txBody>
          <a:bodyPr wrap="none" rtlCol="0">
            <a:spAutoFit/>
          </a:bodyPr>
          <a:lstStyle/>
          <a:p>
            <a:r>
              <a:rPr lang="en-GB" sz="1200" b="1" dirty="0">
                <a:solidFill>
                  <a:srgbClr val="714370"/>
                </a:solidFill>
                <a:latin typeface="Arial" panose="020B0604020202020204" pitchFamily="34" charset="0"/>
                <a:cs typeface="Arial" panose="020B0604020202020204" pitchFamily="34" charset="0"/>
              </a:rPr>
              <a:t>Slide 50</a:t>
            </a:r>
          </a:p>
        </p:txBody>
      </p:sp>
      <p:pic>
        <p:nvPicPr>
          <p:cNvPr id="6" name="Picture 5" descr="A picture containing text, clipart, vector graphics&#10;&#10;Description automatically generated">
            <a:extLst>
              <a:ext uri="{FF2B5EF4-FFF2-40B4-BE49-F238E27FC236}">
                <a16:creationId xmlns:a16="http://schemas.microsoft.com/office/drawing/2014/main" id="{F93888BF-A2C8-DE44-8F26-8D9693F81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134491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000"/>
                                        <p:tgtEl>
                                          <p:spTgt spid="4">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21322</TotalTime>
  <Words>1299</Words>
  <Application>Microsoft Macintosh PowerPoint</Application>
  <PresentationFormat>Widescreen</PresentationFormat>
  <Paragraphs>114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Who should be supporting people  living with dementia?</vt:lpstr>
      <vt:lpstr>The new culture of dementia care</vt:lpstr>
      <vt:lpstr>Positive and proactive care – reducing  the need for restrictive interventions</vt:lpstr>
      <vt:lpstr>Positive and proactive care – key messages</vt:lpstr>
      <vt:lpstr>PowerPoint Presentation</vt:lpstr>
      <vt:lpstr>What makes individuals who support  people with dementia ‘dynamic’ ?</vt:lpstr>
      <vt:lpstr>What do we do well and what do we do less well?</vt:lpstr>
      <vt:lpstr>Understanding  behaviour viewed  as challenging</vt:lpstr>
      <vt:lpstr>The Biomedical Model</vt:lpstr>
      <vt:lpstr>The Biological Model</vt:lpstr>
      <vt:lpstr>The Psychiatric Model</vt:lpstr>
      <vt:lpstr>The Psychological Model</vt:lpstr>
      <vt:lpstr>Maslow’s Hierarchy of Human Needs</vt:lpstr>
      <vt:lpstr>The person-centred approach  in dementia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Life Well with dementia</dc:title>
  <dc:creator>Tim FM. DTC</dc:creator>
  <cp:keywords>DTC</cp:keywords>
  <cp:lastModifiedBy>Phil Morash</cp:lastModifiedBy>
  <cp:revision>196</cp:revision>
  <cp:lastPrinted>2018-02-13T17:18:12Z</cp:lastPrinted>
  <dcterms:created xsi:type="dcterms:W3CDTF">2018-02-05T11:47:19Z</dcterms:created>
  <dcterms:modified xsi:type="dcterms:W3CDTF">2021-06-29T13:54:25Z</dcterms:modified>
</cp:coreProperties>
</file>