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0" r:id="rId2"/>
    <p:sldId id="369" r:id="rId3"/>
    <p:sldId id="322" r:id="rId4"/>
    <p:sldId id="323" r:id="rId5"/>
    <p:sldId id="342" r:id="rId6"/>
    <p:sldId id="325" r:id="rId7"/>
    <p:sldId id="326" r:id="rId8"/>
    <p:sldId id="327" r:id="rId9"/>
    <p:sldId id="328" r:id="rId10"/>
    <p:sldId id="329" r:id="rId11"/>
    <p:sldId id="331" r:id="rId12"/>
    <p:sldId id="332" r:id="rId13"/>
    <p:sldId id="341" r:id="rId14"/>
    <p:sldId id="343" r:id="rId15"/>
    <p:sldId id="344" r:id="rId16"/>
    <p:sldId id="345" r:id="rId17"/>
    <p:sldId id="346" r:id="rId18"/>
    <p:sldId id="347" r:id="rId19"/>
    <p:sldId id="3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370"/>
    <a:srgbClr val="66FFCC"/>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95" autoAdjust="0"/>
    <p:restoredTop sz="96820" autoAdjust="0"/>
  </p:normalViewPr>
  <p:slideViewPr>
    <p:cSldViewPr snapToGrid="0">
      <p:cViewPr varScale="1">
        <p:scale>
          <a:sx n="93" d="100"/>
          <a:sy n="93" d="100"/>
        </p:scale>
        <p:origin x="240" y="424"/>
      </p:cViewPr>
      <p:guideLst>
        <p:guide orient="horz" pos="2160"/>
        <p:guide pos="3840"/>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50" Type="http://schemas.microsoft.com/office/2018/10/relationships/authors" Targe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4709727-80F5-47D2-A723-47B13D61ED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8912ACE8-60FB-421D-8476-BEBBE9BC2A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8D892E5-C826-41CA-B880-357CA14DF6BD}"/>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E3BCB5-4CAE-4DB2-AC21-C7E9C1E6DBBF}"/>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F21D130A-8620-4A3B-9E42-AC0690F7BA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374703E0-A2C1-4E2A-861D-2A73523944A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057954-41EF-4C3C-9503-2B78EAF1EDB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15E81575-5C0C-4F68-B6C5-F5FD0B3E58A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D15948DB-19F1-4321-BC67-40099401F9E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1334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ACAC41-4FED-4773-B413-79745129EA0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C48A2FB0-E286-4D05-8F0D-C9A0C75928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04EEA2DC-7263-454A-B58E-E4B86BFC9FD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59867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C04A9B-9CF2-4B18-ABA6-87BBF433B5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5E44282A-6983-4633-A929-69E03DF1FE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F888C9B6-34C9-4BCE-B8C6-23ED891D5BF3}"/>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11C2383-743F-46D1-9519-4E52F8E21D41}"/>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1B03C43-0C1A-429B-AF00-6708496D78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EE8551C0-3BA2-4868-ABEC-6D62ED9BAF5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DE01E8DC-4CC8-498E-A447-36BAB49C6E22}"/>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8" name="Footer Placeholder 7">
            <a:extLst>
              <a:ext uri="{FF2B5EF4-FFF2-40B4-BE49-F238E27FC236}">
                <a16:creationId xmlns:a16="http://schemas.microsoft.com/office/drawing/2014/main" xmlns="" id="{3CD346E4-B23D-4941-9362-3E1940C35E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FE24E331-D182-4FAE-A7A5-C6B44C77784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BB54E-F701-4C7E-8205-DF61A92D99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F648FEA-76DC-4BE2-8669-85B07AD8D7AD}"/>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4" name="Footer Placeholder 3">
            <a:extLst>
              <a:ext uri="{FF2B5EF4-FFF2-40B4-BE49-F238E27FC236}">
                <a16:creationId xmlns:a16="http://schemas.microsoft.com/office/drawing/2014/main" xmlns="" id="{A0480DB4-0ED0-4BCD-98D4-41FE9259F0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5EC48901-054E-45C6-8760-88A3AFF3CC1C}"/>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D9121B-C73E-4C07-A1C5-E7C296DC89A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3" name="Footer Placeholder 2">
            <a:extLst>
              <a:ext uri="{FF2B5EF4-FFF2-40B4-BE49-F238E27FC236}">
                <a16:creationId xmlns:a16="http://schemas.microsoft.com/office/drawing/2014/main" xmlns="" id="{B5FADC1D-1A11-49C7-940B-FD3E755B4B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6165B069-E950-4083-B6A4-E0D715B937F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8E1348-0F20-4656-99DF-464E7374FB44}"/>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A7CD2CB-CC74-454A-BCF7-21E8600F5B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D22A435F-790C-4252-A310-D6923AC446A2}"/>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2D4E7C-A1F1-4B27-B741-0D88669B37EA}"/>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B483B767-3352-44D6-A8A3-DEB0D61F4A2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B60B9573-A362-4E83-BF51-AC652A62B5E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xmlns="" id="{876D2A20-3612-A044-8EF7-52623FF139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9" name="TextBox 8">
            <a:extLst>
              <a:ext uri="{FF2B5EF4-FFF2-40B4-BE49-F238E27FC236}">
                <a16:creationId xmlns:a16="http://schemas.microsoft.com/office/drawing/2014/main" xmlns="" id="{E5B1D3E4-C4B4-EA43-95EA-0445894B1E9B}"/>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 vector graphics&#10;&#10;Description automatically generated">
            <a:extLst>
              <a:ext uri="{FF2B5EF4-FFF2-40B4-BE49-F238E27FC236}">
                <a16:creationId xmlns:a16="http://schemas.microsoft.com/office/drawing/2014/main" xmlns="" id="{606DD504-C020-634B-948A-456FEA199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819" y="1165916"/>
            <a:ext cx="2688362" cy="4526168"/>
          </a:xfrm>
          <a:prstGeom prst="rect">
            <a:avLst/>
          </a:prstGeom>
        </p:spPr>
      </p:pic>
      <p:sp>
        <p:nvSpPr>
          <p:cNvPr id="5" name="TextBox 4">
            <a:extLst>
              <a:ext uri="{FF2B5EF4-FFF2-40B4-BE49-F238E27FC236}">
                <a16:creationId xmlns:a16="http://schemas.microsoft.com/office/drawing/2014/main" xmlns="" id="{A51A7906-76FE-3B48-B002-A2EE4FCCB817}"/>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a:t>
            </a:r>
          </a:p>
        </p:txBody>
      </p:sp>
      <p:pic>
        <p:nvPicPr>
          <p:cNvPr id="6" name="Picture 5" descr="A picture containing text, clipart, vector graphics&#10;&#10;Description automatically generated">
            <a:extLst>
              <a:ext uri="{FF2B5EF4-FFF2-40B4-BE49-F238E27FC236}">
                <a16:creationId xmlns:a16="http://schemas.microsoft.com/office/drawing/2014/main" xmlns="" id="{8BA82A9D-1E37-E244-AD52-41DE1397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945742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89348"/>
            <a:ext cx="12192000" cy="1687726"/>
          </a:xfrm>
          <a:ln>
            <a:noFill/>
          </a:ln>
        </p:spPr>
        <p:txBody>
          <a:bodyPr vert="horz" lIns="91440" tIns="45720" rIns="91440" bIns="45720" rtlCol="0" anchor="ctr">
            <a:noAutofit/>
          </a:bodyPr>
          <a:lstStyle/>
          <a:p>
            <a:pPr algn="ctr"/>
            <a:r>
              <a:rPr lang="en-GB" sz="6600" b="1" dirty="0">
                <a:solidFill>
                  <a:srgbClr val="714370"/>
                </a:solidFill>
                <a:latin typeface="Calibri" panose="020F0502020204030204" pitchFamily="34" charset="0"/>
                <a:ea typeface="Calibri" panose="020F0502020204030204" pitchFamily="34" charset="0"/>
                <a:cs typeface="Calibri" panose="020F0502020204030204" pitchFamily="34" charset="0"/>
              </a:rPr>
              <a:t>Being a carer for a </a:t>
            </a:r>
            <a:br>
              <a:rPr lang="en-GB" sz="6600" b="1" dirty="0">
                <a:solidFill>
                  <a:srgbClr val="714370"/>
                </a:solidFill>
                <a:latin typeface="Calibri" panose="020F0502020204030204" pitchFamily="34" charset="0"/>
                <a:ea typeface="Calibri" panose="020F0502020204030204" pitchFamily="34" charset="0"/>
                <a:cs typeface="Calibri" panose="020F0502020204030204" pitchFamily="34" charset="0"/>
              </a:rPr>
            </a:br>
            <a:r>
              <a:rPr lang="en-GB" sz="6600" b="1" dirty="0">
                <a:solidFill>
                  <a:srgbClr val="714370"/>
                </a:solidFill>
                <a:latin typeface="Calibri" panose="020F0502020204030204" pitchFamily="34" charset="0"/>
                <a:ea typeface="Calibri" panose="020F0502020204030204" pitchFamily="34" charset="0"/>
                <a:cs typeface="Calibri" panose="020F0502020204030204" pitchFamily="34" charset="0"/>
              </a:rPr>
              <a:t>person with dementia</a:t>
            </a:r>
            <a:endParaRPr lang="en-US" sz="6600" b="1" kern="1200" dirty="0">
              <a:solidFill>
                <a:srgbClr val="71437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B16BFE67-68E0-4DD3-80DD-95528E20B433}"/>
              </a:ext>
            </a:extLst>
          </p:cNvPr>
          <p:cNvSpPr txBox="1"/>
          <p:nvPr/>
        </p:nvSpPr>
        <p:spPr>
          <a:xfrm rot="20009748">
            <a:off x="711696" y="712676"/>
            <a:ext cx="974754" cy="584775"/>
          </a:xfrm>
          <a:prstGeom prst="rect">
            <a:avLst/>
          </a:prstGeom>
          <a:noFill/>
        </p:spPr>
        <p:txBody>
          <a:bodyPr wrap="none" rtlCol="0">
            <a:spAutoFit/>
          </a:bodyPr>
          <a:lstStyle/>
          <a:p>
            <a:r>
              <a:rPr lang="en-GB" sz="3200" b="1" dirty="0">
                <a:solidFill>
                  <a:srgbClr val="002060"/>
                </a:solidFill>
              </a:rPr>
              <a:t>Love</a:t>
            </a:r>
          </a:p>
        </p:txBody>
      </p:sp>
      <p:sp>
        <p:nvSpPr>
          <p:cNvPr id="4" name="TextBox 3">
            <a:extLst>
              <a:ext uri="{FF2B5EF4-FFF2-40B4-BE49-F238E27FC236}">
                <a16:creationId xmlns:a16="http://schemas.microsoft.com/office/drawing/2014/main" xmlns="" id="{663F52A5-F783-4F8A-A8DF-332A4D08D136}"/>
              </a:ext>
            </a:extLst>
          </p:cNvPr>
          <p:cNvSpPr txBox="1"/>
          <p:nvPr/>
        </p:nvSpPr>
        <p:spPr>
          <a:xfrm rot="705977">
            <a:off x="7930248" y="929592"/>
            <a:ext cx="906017" cy="584775"/>
          </a:xfrm>
          <a:prstGeom prst="rect">
            <a:avLst/>
          </a:prstGeom>
          <a:noFill/>
        </p:spPr>
        <p:txBody>
          <a:bodyPr wrap="none" rtlCol="0">
            <a:spAutoFit/>
          </a:bodyPr>
          <a:lstStyle/>
          <a:p>
            <a:r>
              <a:rPr lang="en-GB" sz="3200" b="1" dirty="0">
                <a:solidFill>
                  <a:srgbClr val="00B050"/>
                </a:solidFill>
              </a:rPr>
              <a:t>Loss</a:t>
            </a:r>
          </a:p>
        </p:txBody>
      </p:sp>
      <p:sp>
        <p:nvSpPr>
          <p:cNvPr id="5" name="TextBox 4">
            <a:extLst>
              <a:ext uri="{FF2B5EF4-FFF2-40B4-BE49-F238E27FC236}">
                <a16:creationId xmlns:a16="http://schemas.microsoft.com/office/drawing/2014/main" xmlns="" id="{19671933-C78E-4843-B277-363BF79D747C}"/>
              </a:ext>
            </a:extLst>
          </p:cNvPr>
          <p:cNvSpPr txBox="1"/>
          <p:nvPr/>
        </p:nvSpPr>
        <p:spPr>
          <a:xfrm rot="778280">
            <a:off x="2597450" y="862225"/>
            <a:ext cx="1924951" cy="584775"/>
          </a:xfrm>
          <a:prstGeom prst="rect">
            <a:avLst/>
          </a:prstGeom>
          <a:noFill/>
        </p:spPr>
        <p:txBody>
          <a:bodyPr wrap="none" rtlCol="0">
            <a:spAutoFit/>
          </a:bodyPr>
          <a:lstStyle/>
          <a:p>
            <a:r>
              <a:rPr lang="en-GB" sz="3200" b="1" dirty="0">
                <a:solidFill>
                  <a:schemeClr val="accent2">
                    <a:lumMod val="75000"/>
                  </a:schemeClr>
                </a:solidFill>
              </a:rPr>
              <a:t>Fulfilment</a:t>
            </a:r>
          </a:p>
        </p:txBody>
      </p:sp>
      <p:sp>
        <p:nvSpPr>
          <p:cNvPr id="6" name="TextBox 5">
            <a:extLst>
              <a:ext uri="{FF2B5EF4-FFF2-40B4-BE49-F238E27FC236}">
                <a16:creationId xmlns:a16="http://schemas.microsoft.com/office/drawing/2014/main" xmlns="" id="{A2A0526B-CC39-4B1F-AA93-31EE2F978763}"/>
              </a:ext>
            </a:extLst>
          </p:cNvPr>
          <p:cNvSpPr txBox="1"/>
          <p:nvPr/>
        </p:nvSpPr>
        <p:spPr>
          <a:xfrm rot="1040608">
            <a:off x="1238016" y="5217854"/>
            <a:ext cx="2121093" cy="584775"/>
          </a:xfrm>
          <a:prstGeom prst="rect">
            <a:avLst/>
          </a:prstGeom>
          <a:noFill/>
        </p:spPr>
        <p:txBody>
          <a:bodyPr wrap="none" rtlCol="0">
            <a:spAutoFit/>
          </a:bodyPr>
          <a:lstStyle/>
          <a:p>
            <a:r>
              <a:rPr lang="en-GB" sz="3200" b="1" dirty="0">
                <a:solidFill>
                  <a:srgbClr val="7030A0"/>
                </a:solidFill>
              </a:rPr>
              <a:t>Giving</a:t>
            </a:r>
            <a:r>
              <a:rPr lang="en-GB" sz="3200" dirty="0">
                <a:solidFill>
                  <a:srgbClr val="7030A0"/>
                </a:solidFill>
              </a:rPr>
              <a:t> </a:t>
            </a:r>
            <a:r>
              <a:rPr lang="en-GB" sz="3200" b="1" dirty="0">
                <a:solidFill>
                  <a:srgbClr val="7030A0"/>
                </a:solidFill>
              </a:rPr>
              <a:t>back</a:t>
            </a:r>
          </a:p>
        </p:txBody>
      </p:sp>
      <p:sp>
        <p:nvSpPr>
          <p:cNvPr id="7" name="TextBox 6">
            <a:extLst>
              <a:ext uri="{FF2B5EF4-FFF2-40B4-BE49-F238E27FC236}">
                <a16:creationId xmlns:a16="http://schemas.microsoft.com/office/drawing/2014/main" xmlns="" id="{47F3FA20-30F7-4ED7-BAB6-1D129CA22B52}"/>
              </a:ext>
            </a:extLst>
          </p:cNvPr>
          <p:cNvSpPr txBox="1"/>
          <p:nvPr/>
        </p:nvSpPr>
        <p:spPr>
          <a:xfrm rot="20062102">
            <a:off x="9504138" y="4209421"/>
            <a:ext cx="2058769" cy="584775"/>
          </a:xfrm>
          <a:prstGeom prst="rect">
            <a:avLst/>
          </a:prstGeom>
          <a:noFill/>
        </p:spPr>
        <p:txBody>
          <a:bodyPr wrap="none" rtlCol="0">
            <a:spAutoFit/>
          </a:bodyPr>
          <a:lstStyle/>
          <a:p>
            <a:r>
              <a:rPr lang="en-GB" sz="3200" b="1" dirty="0">
                <a:solidFill>
                  <a:srgbClr val="C00000"/>
                </a:solidFill>
              </a:rPr>
              <a:t>Exhaustion</a:t>
            </a:r>
          </a:p>
        </p:txBody>
      </p:sp>
      <p:sp>
        <p:nvSpPr>
          <p:cNvPr id="8" name="TextBox 7">
            <a:extLst>
              <a:ext uri="{FF2B5EF4-FFF2-40B4-BE49-F238E27FC236}">
                <a16:creationId xmlns:a16="http://schemas.microsoft.com/office/drawing/2014/main" xmlns="" id="{EA7C9F98-17BB-4F57-BDF1-85C8C0A7AF85}"/>
              </a:ext>
            </a:extLst>
          </p:cNvPr>
          <p:cNvSpPr txBox="1"/>
          <p:nvPr/>
        </p:nvSpPr>
        <p:spPr>
          <a:xfrm rot="21113618">
            <a:off x="3637445" y="4468179"/>
            <a:ext cx="1283982" cy="584775"/>
          </a:xfrm>
          <a:prstGeom prst="rect">
            <a:avLst/>
          </a:prstGeom>
          <a:noFill/>
        </p:spPr>
        <p:txBody>
          <a:bodyPr wrap="square" rtlCol="0">
            <a:spAutoFit/>
          </a:bodyPr>
          <a:lstStyle/>
          <a:p>
            <a:r>
              <a:rPr lang="en-GB" sz="3200" b="1" dirty="0">
                <a:solidFill>
                  <a:schemeClr val="bg2">
                    <a:lumMod val="25000"/>
                  </a:schemeClr>
                </a:solidFill>
              </a:rPr>
              <a:t>Fear</a:t>
            </a:r>
          </a:p>
        </p:txBody>
      </p:sp>
      <p:sp>
        <p:nvSpPr>
          <p:cNvPr id="10" name="TextBox 9">
            <a:extLst>
              <a:ext uri="{FF2B5EF4-FFF2-40B4-BE49-F238E27FC236}">
                <a16:creationId xmlns:a16="http://schemas.microsoft.com/office/drawing/2014/main" xmlns="" id="{A28B50E5-3759-473F-AD2C-60E9AED6E380}"/>
              </a:ext>
            </a:extLst>
          </p:cNvPr>
          <p:cNvSpPr txBox="1"/>
          <p:nvPr/>
        </p:nvSpPr>
        <p:spPr>
          <a:xfrm rot="20822939">
            <a:off x="9684517" y="1009480"/>
            <a:ext cx="1608133" cy="584775"/>
          </a:xfrm>
          <a:prstGeom prst="rect">
            <a:avLst/>
          </a:prstGeom>
          <a:noFill/>
        </p:spPr>
        <p:txBody>
          <a:bodyPr wrap="none" rtlCol="0">
            <a:spAutoFit/>
          </a:bodyPr>
          <a:lstStyle/>
          <a:p>
            <a:r>
              <a:rPr lang="en-GB" sz="3200" b="1" dirty="0">
                <a:solidFill>
                  <a:srgbClr val="FF00FF"/>
                </a:solidFill>
              </a:rPr>
              <a:t>Sacrifice</a:t>
            </a:r>
          </a:p>
        </p:txBody>
      </p:sp>
      <p:sp>
        <p:nvSpPr>
          <p:cNvPr id="11" name="TextBox 10">
            <a:extLst>
              <a:ext uri="{FF2B5EF4-FFF2-40B4-BE49-F238E27FC236}">
                <a16:creationId xmlns:a16="http://schemas.microsoft.com/office/drawing/2014/main" xmlns="" id="{0138C594-5354-401F-AE7B-0BBC2CABB6BC}"/>
              </a:ext>
            </a:extLst>
          </p:cNvPr>
          <p:cNvSpPr txBox="1"/>
          <p:nvPr/>
        </p:nvSpPr>
        <p:spPr>
          <a:xfrm rot="21054910">
            <a:off x="5083394" y="892085"/>
            <a:ext cx="2025211" cy="1077218"/>
          </a:xfrm>
          <a:prstGeom prst="rect">
            <a:avLst/>
          </a:prstGeom>
          <a:noFill/>
        </p:spPr>
        <p:txBody>
          <a:bodyPr wrap="square" rtlCol="0">
            <a:spAutoFit/>
          </a:bodyPr>
          <a:lstStyle/>
          <a:p>
            <a:pPr algn="ctr"/>
            <a:r>
              <a:rPr lang="en-GB" sz="3200" b="1" dirty="0">
                <a:solidFill>
                  <a:srgbClr val="9999FF"/>
                </a:solidFill>
              </a:rPr>
              <a:t>Life changing</a:t>
            </a:r>
          </a:p>
        </p:txBody>
      </p:sp>
      <p:sp>
        <p:nvSpPr>
          <p:cNvPr id="12" name="TextBox 11">
            <a:extLst>
              <a:ext uri="{FF2B5EF4-FFF2-40B4-BE49-F238E27FC236}">
                <a16:creationId xmlns:a16="http://schemas.microsoft.com/office/drawing/2014/main" xmlns="" id="{A4D386B6-2AEF-4942-B828-681C6C71E4C5}"/>
              </a:ext>
            </a:extLst>
          </p:cNvPr>
          <p:cNvSpPr txBox="1"/>
          <p:nvPr/>
        </p:nvSpPr>
        <p:spPr>
          <a:xfrm rot="168195">
            <a:off x="4161194" y="5417605"/>
            <a:ext cx="5150128" cy="584775"/>
          </a:xfrm>
          <a:prstGeom prst="rect">
            <a:avLst/>
          </a:prstGeom>
          <a:noFill/>
        </p:spPr>
        <p:txBody>
          <a:bodyPr wrap="none" rtlCol="0">
            <a:spAutoFit/>
          </a:bodyPr>
          <a:lstStyle/>
          <a:p>
            <a:r>
              <a:rPr lang="en-GB" sz="3200" b="1" dirty="0">
                <a:solidFill>
                  <a:schemeClr val="accent1"/>
                </a:solidFill>
              </a:rPr>
              <a:t>Journey together… but apart</a:t>
            </a:r>
          </a:p>
        </p:txBody>
      </p:sp>
      <p:sp>
        <p:nvSpPr>
          <p:cNvPr id="13" name="TextBox 12">
            <a:extLst>
              <a:ext uri="{FF2B5EF4-FFF2-40B4-BE49-F238E27FC236}">
                <a16:creationId xmlns:a16="http://schemas.microsoft.com/office/drawing/2014/main" xmlns="" id="{2BE2E65A-9E68-4511-A09E-7BB3159BF896}"/>
              </a:ext>
            </a:extLst>
          </p:cNvPr>
          <p:cNvSpPr txBox="1"/>
          <p:nvPr/>
        </p:nvSpPr>
        <p:spPr>
          <a:xfrm rot="19718994">
            <a:off x="210873" y="4470043"/>
            <a:ext cx="1075936" cy="584775"/>
          </a:xfrm>
          <a:prstGeom prst="rect">
            <a:avLst/>
          </a:prstGeom>
          <a:noFill/>
        </p:spPr>
        <p:txBody>
          <a:bodyPr wrap="none" rtlCol="0">
            <a:spAutoFit/>
          </a:bodyPr>
          <a:lstStyle/>
          <a:p>
            <a:r>
              <a:rPr lang="en-GB" sz="3200" b="1" dirty="0">
                <a:solidFill>
                  <a:srgbClr val="66FFCC"/>
                </a:solidFill>
              </a:rPr>
              <a:t>Pride</a:t>
            </a:r>
          </a:p>
        </p:txBody>
      </p:sp>
      <p:sp>
        <p:nvSpPr>
          <p:cNvPr id="14" name="TextBox 13">
            <a:extLst>
              <a:ext uri="{FF2B5EF4-FFF2-40B4-BE49-F238E27FC236}">
                <a16:creationId xmlns:a16="http://schemas.microsoft.com/office/drawing/2014/main" xmlns="" id="{53BD29C7-5633-4D89-B598-E314A9A9C115}"/>
              </a:ext>
            </a:extLst>
          </p:cNvPr>
          <p:cNvSpPr txBox="1"/>
          <p:nvPr/>
        </p:nvSpPr>
        <p:spPr>
          <a:xfrm rot="941444">
            <a:off x="7054368" y="4468179"/>
            <a:ext cx="998991" cy="584775"/>
          </a:xfrm>
          <a:prstGeom prst="rect">
            <a:avLst/>
          </a:prstGeom>
          <a:noFill/>
        </p:spPr>
        <p:txBody>
          <a:bodyPr wrap="none" rtlCol="0">
            <a:spAutoFit/>
          </a:bodyPr>
          <a:lstStyle/>
          <a:p>
            <a:r>
              <a:rPr lang="en-GB" sz="3200" b="1" dirty="0">
                <a:solidFill>
                  <a:schemeClr val="accent6">
                    <a:lumMod val="75000"/>
                  </a:schemeClr>
                </a:solidFill>
              </a:rPr>
              <a:t>Duty</a:t>
            </a:r>
          </a:p>
        </p:txBody>
      </p:sp>
      <p:pic>
        <p:nvPicPr>
          <p:cNvPr id="15" name="Picture 14" descr="A picture containing text, clipart, vector graphics&#10;&#10;Description automatically generated">
            <a:extLst>
              <a:ext uri="{FF2B5EF4-FFF2-40B4-BE49-F238E27FC236}">
                <a16:creationId xmlns:a16="http://schemas.microsoft.com/office/drawing/2014/main" xmlns="" id="{FA118F3C-3B53-C542-B174-D328B36A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6" name="TextBox 15">
            <a:extLst>
              <a:ext uri="{FF2B5EF4-FFF2-40B4-BE49-F238E27FC236}">
                <a16:creationId xmlns:a16="http://schemas.microsoft.com/office/drawing/2014/main" xmlns="" id="{ED9D959A-BB1A-0645-B805-FE92D4D7EEE5}"/>
              </a:ext>
            </a:extLst>
          </p:cNvPr>
          <p:cNvSpPr txBox="1"/>
          <p:nvPr/>
        </p:nvSpPr>
        <p:spPr>
          <a:xfrm>
            <a:off x="11398173" y="21551"/>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10</a:t>
            </a: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00869"/>
            <a:ext cx="12156266" cy="2447887"/>
          </a:xfrm>
          <a:ln>
            <a:noFill/>
          </a:ln>
        </p:spPr>
        <p:txBody>
          <a:bodyPr vert="horz" lIns="91440" tIns="45720" rIns="91440" bIns="45720" rtlCol="0" anchor="ctr">
            <a:normAutofit/>
          </a:bodyPr>
          <a:lstStyle/>
          <a:p>
            <a:pPr algn="ctr"/>
            <a:r>
              <a:rPr lang="en-GB" sz="66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Dementia in the family: </a:t>
            </a:r>
            <a:br>
              <a:rPr lang="en-GB" sz="66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66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the impact on carers</a:t>
            </a:r>
            <a:endParaRPr lang="en-US" sz="6600" b="1" kern="1200" dirty="0">
              <a:solidFill>
                <a:srgbClr val="71437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6A25DA0B-ED7D-4A23-94F0-F0AFC2A7F5F8}"/>
              </a:ext>
            </a:extLst>
          </p:cNvPr>
          <p:cNvSpPr txBox="1"/>
          <p:nvPr/>
        </p:nvSpPr>
        <p:spPr>
          <a:xfrm>
            <a:off x="11398173" y="9436"/>
            <a:ext cx="758093"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11</a:t>
            </a:r>
          </a:p>
        </p:txBody>
      </p:sp>
      <p:pic>
        <p:nvPicPr>
          <p:cNvPr id="4" name="Picture 3" descr="A picture containing text, clipart, vector graphics&#10;&#10;Description automatically generated">
            <a:extLst>
              <a:ext uri="{FF2B5EF4-FFF2-40B4-BE49-F238E27FC236}">
                <a16:creationId xmlns:a16="http://schemas.microsoft.com/office/drawing/2014/main" xmlns="" id="{6175CBEA-00F5-1A41-921E-5D11B96CC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A25DA0B-ED7D-4A23-94F0-F0AFC2A7F5F8}"/>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12</a:t>
            </a:r>
          </a:p>
        </p:txBody>
      </p:sp>
      <p:sp>
        <p:nvSpPr>
          <p:cNvPr id="6" name="TextBox 5">
            <a:extLst>
              <a:ext uri="{FF2B5EF4-FFF2-40B4-BE49-F238E27FC236}">
                <a16:creationId xmlns:a16="http://schemas.microsoft.com/office/drawing/2014/main" xmlns="" id="{3D48AC6B-9296-4ABC-9FAF-BF1EF175A624}"/>
              </a:ext>
            </a:extLst>
          </p:cNvPr>
          <p:cNvSpPr txBox="1"/>
          <p:nvPr/>
        </p:nvSpPr>
        <p:spPr>
          <a:xfrm>
            <a:off x="851263" y="1332875"/>
            <a:ext cx="10767489" cy="4662815"/>
          </a:xfrm>
          <a:prstGeom prst="rect">
            <a:avLst/>
          </a:prstGeom>
          <a:noFill/>
          <a:ln>
            <a:noFill/>
          </a:ln>
        </p:spPr>
        <p:txBody>
          <a:bodyPr wrap="square">
            <a:spAutoFit/>
          </a:bodyPr>
          <a:lstStyle/>
          <a:p>
            <a:pPr>
              <a:spcAft>
                <a:spcPts val="1200"/>
              </a:spcAft>
            </a:pPr>
            <a:r>
              <a:rPr lang="en-GB" sz="2050" dirty="0">
                <a:solidFill>
                  <a:srgbClr val="714370"/>
                </a:solidFill>
              </a:rPr>
              <a:t>Across the four carers there was a limited awareness of the pathological deterioration involved in dementia, which was closely linked to understanding of the biological processes behind the diseases that cause it. Some carers regarded dementia as simply a decline in memory, whereas others believed that all aspects of cognitive functioning were affected. Their understanding of this aspect of the condition was directly related to the symptoms that they had seen their loved one exhibit. Recent research supports this finding, and suggests that </a:t>
            </a:r>
            <a:r>
              <a:rPr lang="en-GB" sz="2050" b="1" dirty="0">
                <a:solidFill>
                  <a:srgbClr val="714370"/>
                </a:solidFill>
              </a:rPr>
              <a:t>many carers do not attribute some symptoms to the condition because of a lack of understanding</a:t>
            </a:r>
            <a:r>
              <a:rPr lang="en-GB" sz="2050" dirty="0">
                <a:solidFill>
                  <a:srgbClr val="714370"/>
                </a:solidFill>
              </a:rPr>
              <a:t>.</a:t>
            </a:r>
          </a:p>
          <a:p>
            <a:r>
              <a:rPr lang="en-GB" sz="2050" dirty="0">
                <a:solidFill>
                  <a:srgbClr val="714370"/>
                </a:solidFill>
              </a:rPr>
              <a:t>Existing evidence suggests that </a:t>
            </a:r>
            <a:r>
              <a:rPr lang="en-GB" sz="2050" b="1" dirty="0">
                <a:solidFill>
                  <a:srgbClr val="714370"/>
                </a:solidFill>
              </a:rPr>
              <a:t>by increasing their knowledge of the condition, both from a biological and caring perspective, carers can improve the quality of care they provide and increase their own ability to manage the situation</a:t>
            </a:r>
            <a:r>
              <a:rPr lang="en-GB" sz="2050" dirty="0">
                <a:solidFill>
                  <a:srgbClr val="714370"/>
                </a:solidFill>
              </a:rPr>
              <a:t>. However, there was little appetite amongst family carers to deepen their knowledge of the disease. News articles were the most accessible source of information, but most had little time, energy or appetite to absorb new information, and some appeared not to want to find out more. </a:t>
            </a:r>
            <a:r>
              <a:rPr lang="en-GB" sz="2050" b="1" dirty="0">
                <a:solidFill>
                  <a:srgbClr val="714370"/>
                </a:solidFill>
              </a:rPr>
              <a:t>The prospect of learning more about the condition was linked to an unhappy vision for the future </a:t>
            </a:r>
            <a:r>
              <a:rPr lang="en-GB" sz="2050" dirty="0">
                <a:solidFill>
                  <a:srgbClr val="714370"/>
                </a:solidFill>
              </a:rPr>
              <a:t>that would only exacerbate worry and unhappiness. </a:t>
            </a:r>
          </a:p>
        </p:txBody>
      </p:sp>
      <p:sp>
        <p:nvSpPr>
          <p:cNvPr id="3" name="TextBox 2">
            <a:extLst>
              <a:ext uri="{FF2B5EF4-FFF2-40B4-BE49-F238E27FC236}">
                <a16:creationId xmlns:a16="http://schemas.microsoft.com/office/drawing/2014/main" xmlns="" id="{9D79D9AE-C67F-AA45-A3E2-5B285EE1F175}"/>
              </a:ext>
            </a:extLst>
          </p:cNvPr>
          <p:cNvSpPr txBox="1"/>
          <p:nvPr/>
        </p:nvSpPr>
        <p:spPr>
          <a:xfrm>
            <a:off x="0" y="286435"/>
            <a:ext cx="12192000" cy="769441"/>
          </a:xfrm>
          <a:prstGeom prst="rect">
            <a:avLst/>
          </a:prstGeom>
          <a:noFill/>
        </p:spPr>
        <p:txBody>
          <a:bodyPr wrap="square" rtlCol="0">
            <a:spAutoFit/>
          </a:bodyPr>
          <a:lstStyle/>
          <a:p>
            <a:pPr algn="ctr"/>
            <a:r>
              <a:rPr lang="en-GB" sz="4400" dirty="0">
                <a:solidFill>
                  <a:srgbClr val="714370"/>
                </a:solidFill>
                <a:ea typeface="Calibri" panose="020F0502020204030204" pitchFamily="34" charset="0"/>
              </a:rPr>
              <a:t>Carers’ awareness of the pathology of dementia</a:t>
            </a:r>
          </a:p>
        </p:txBody>
      </p:sp>
      <p:pic>
        <p:nvPicPr>
          <p:cNvPr id="9" name="Picture 8" descr="A picture containing text, clipart, vector graphics&#10;&#10;Description automatically generated">
            <a:extLst>
              <a:ext uri="{FF2B5EF4-FFF2-40B4-BE49-F238E27FC236}">
                <a16:creationId xmlns:a16="http://schemas.microsoft.com/office/drawing/2014/main" xmlns="" id="{152E6BD8-CBC4-FB49-A7FF-0591578FA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repeatCount="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92AF75-51FF-44BB-BE08-B6E46FA676FB}"/>
              </a:ext>
            </a:extLst>
          </p:cNvPr>
          <p:cNvSpPr txBox="1"/>
          <p:nvPr/>
        </p:nvSpPr>
        <p:spPr>
          <a:xfrm>
            <a:off x="585163" y="1058593"/>
            <a:ext cx="11125264" cy="5232202"/>
          </a:xfrm>
          <a:prstGeom prst="rect">
            <a:avLst/>
          </a:prstGeom>
          <a:noFill/>
          <a:ln>
            <a:noFill/>
          </a:ln>
        </p:spPr>
        <p:txBody>
          <a:bodyPr wrap="square" rtlCol="0">
            <a:spAutoFit/>
          </a:bodyPr>
          <a:lstStyle/>
          <a:p>
            <a:pPr>
              <a:spcAft>
                <a:spcPts val="1200"/>
              </a:spcAft>
            </a:pPr>
            <a:r>
              <a:rPr lang="en-GB" sz="1850" dirty="0">
                <a:solidFill>
                  <a:srgbClr val="714370"/>
                </a:solidFill>
              </a:rPr>
              <a:t>Caring for their loved one also affected the carers’ relationships with other family members, because of the </a:t>
            </a:r>
            <a:r>
              <a:rPr lang="en-GB" sz="1850" b="1" dirty="0">
                <a:solidFill>
                  <a:srgbClr val="714370"/>
                </a:solidFill>
              </a:rPr>
              <a:t>resentment and guilt </a:t>
            </a:r>
            <a:r>
              <a:rPr lang="en-GB" sz="1850" dirty="0">
                <a:solidFill>
                  <a:srgbClr val="714370"/>
                </a:solidFill>
              </a:rPr>
              <a:t>caused by one family member taking on the vast majority of the caring responsibility.</a:t>
            </a:r>
          </a:p>
          <a:p>
            <a:pPr>
              <a:spcAft>
                <a:spcPts val="1200"/>
              </a:spcAft>
            </a:pPr>
            <a:r>
              <a:rPr lang="en-GB" sz="1850" dirty="0">
                <a:solidFill>
                  <a:srgbClr val="714370"/>
                </a:solidFill>
              </a:rPr>
              <a:t>Existing research shows that family carers often </a:t>
            </a:r>
            <a:r>
              <a:rPr lang="en-GB" sz="1850" b="1" dirty="0">
                <a:solidFill>
                  <a:srgbClr val="714370"/>
                </a:solidFill>
              </a:rPr>
              <a:t>treat their loved one in a different, more infantile way </a:t>
            </a:r>
            <a:r>
              <a:rPr lang="en-GB" sz="1850" dirty="0">
                <a:solidFill>
                  <a:srgbClr val="714370"/>
                </a:solidFill>
              </a:rPr>
              <a:t>because of the impact of the condition on their behaviour and personality. The carers we spoke to all demonstrated this to an extent, and they particularly struggled to cope with behaviours such as anger and frustration, which sometimes in turn led to physical violence by the person with dementia. The emotional impact of all these factors </a:t>
            </a:r>
            <a:r>
              <a:rPr lang="en-GB" sz="1850" b="1" dirty="0">
                <a:solidFill>
                  <a:srgbClr val="714370"/>
                </a:solidFill>
              </a:rPr>
              <a:t>led carers to become frustrated and depressed</a:t>
            </a:r>
            <a:r>
              <a:rPr lang="en-GB" sz="1850" dirty="0">
                <a:solidFill>
                  <a:srgbClr val="714370"/>
                </a:solidFill>
              </a:rPr>
              <a:t>. </a:t>
            </a:r>
          </a:p>
          <a:p>
            <a:pPr>
              <a:spcAft>
                <a:spcPts val="1200"/>
              </a:spcAft>
            </a:pPr>
            <a:r>
              <a:rPr lang="en-GB" sz="1850" dirty="0">
                <a:solidFill>
                  <a:srgbClr val="714370"/>
                </a:solidFill>
              </a:rPr>
              <a:t>Carers’ relationships with siblings typically became strained as the amount of care required increased. This led to some siblings falling out with each other and to feelings of resentment. </a:t>
            </a:r>
            <a:r>
              <a:rPr lang="en-GB" sz="1850" b="1" dirty="0">
                <a:solidFill>
                  <a:srgbClr val="714370"/>
                </a:solidFill>
              </a:rPr>
              <a:t>Carers UK suggest that 57% of carers lose touch with family or friends as a result of their caring responsibilities</a:t>
            </a:r>
            <a:r>
              <a:rPr lang="en-GB" sz="1850" dirty="0">
                <a:solidFill>
                  <a:srgbClr val="714370"/>
                </a:solidFill>
              </a:rPr>
              <a:t>, leading to increased isolation and emotional distress. Carers also felt that other family members did not understand the physical and emotional strain that caring places on them, which led to further resentment.</a:t>
            </a:r>
          </a:p>
          <a:p>
            <a:pPr>
              <a:spcAft>
                <a:spcPts val="1200"/>
              </a:spcAft>
            </a:pPr>
            <a:r>
              <a:rPr lang="en-GB" sz="1850" dirty="0">
                <a:solidFill>
                  <a:srgbClr val="714370"/>
                </a:solidFill>
              </a:rPr>
              <a:t>Despite the challenges and frequent negative impact, </a:t>
            </a:r>
            <a:r>
              <a:rPr lang="en-GB" sz="1850" b="1" dirty="0">
                <a:solidFill>
                  <a:srgbClr val="714370"/>
                </a:solidFill>
              </a:rPr>
              <a:t>caring is often a very rewarding experience that can strengthen the bonds in a relationship. </a:t>
            </a:r>
            <a:r>
              <a:rPr lang="en-GB" sz="1850" dirty="0">
                <a:solidFill>
                  <a:srgbClr val="714370"/>
                </a:solidFill>
              </a:rPr>
              <a:t>There were elements of caring that the carers we spoke to viewed in </a:t>
            </a:r>
            <a:br>
              <a:rPr lang="en-GB" sz="1850" dirty="0">
                <a:solidFill>
                  <a:srgbClr val="714370"/>
                </a:solidFill>
              </a:rPr>
            </a:br>
            <a:r>
              <a:rPr lang="en-GB" sz="1850" dirty="0">
                <a:solidFill>
                  <a:srgbClr val="714370"/>
                </a:solidFill>
              </a:rPr>
              <a:t>a far more positive light. This included seeing behaviours which reminded them of the family member before </a:t>
            </a:r>
            <a:br>
              <a:rPr lang="en-GB" sz="1850" dirty="0">
                <a:solidFill>
                  <a:srgbClr val="714370"/>
                </a:solidFill>
              </a:rPr>
            </a:br>
            <a:r>
              <a:rPr lang="en-GB" sz="1850" dirty="0">
                <a:solidFill>
                  <a:srgbClr val="714370"/>
                </a:solidFill>
              </a:rPr>
              <a:t>the onset of the condition, and the bond created through the close and intimate relationship they now shared.</a:t>
            </a:r>
          </a:p>
        </p:txBody>
      </p:sp>
      <p:sp>
        <p:nvSpPr>
          <p:cNvPr id="7" name="TextBox 6">
            <a:extLst>
              <a:ext uri="{FF2B5EF4-FFF2-40B4-BE49-F238E27FC236}">
                <a16:creationId xmlns:a16="http://schemas.microsoft.com/office/drawing/2014/main" xmlns="" id="{E8337AFE-8F54-A241-AD05-7C81C3158A05}"/>
              </a:ext>
            </a:extLst>
          </p:cNvPr>
          <p:cNvSpPr txBox="1"/>
          <p:nvPr/>
        </p:nvSpPr>
        <p:spPr>
          <a:xfrm>
            <a:off x="0" y="209253"/>
            <a:ext cx="12156266" cy="769441"/>
          </a:xfrm>
          <a:prstGeom prst="rect">
            <a:avLst/>
          </a:prstGeom>
          <a:noFill/>
        </p:spPr>
        <p:txBody>
          <a:bodyPr wrap="square">
            <a:spAutoFit/>
          </a:bodyPr>
          <a:lstStyle/>
          <a:p>
            <a:pPr algn="ctr"/>
            <a:r>
              <a:rPr lang="en-GB" sz="4400" dirty="0">
                <a:solidFill>
                  <a:srgbClr val="714370"/>
                </a:solidFill>
              </a:rPr>
              <a:t>Changing relationships</a:t>
            </a:r>
          </a:p>
        </p:txBody>
      </p:sp>
      <p:sp>
        <p:nvSpPr>
          <p:cNvPr id="9" name="TextBox 8">
            <a:extLst>
              <a:ext uri="{FF2B5EF4-FFF2-40B4-BE49-F238E27FC236}">
                <a16:creationId xmlns:a16="http://schemas.microsoft.com/office/drawing/2014/main" xmlns="" id="{BD314AC6-9238-6B48-AAA5-A46DCF2B2046}"/>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13</a:t>
            </a:r>
          </a:p>
        </p:txBody>
      </p:sp>
      <p:pic>
        <p:nvPicPr>
          <p:cNvPr id="10" name="Picture 9" descr="A picture containing text, clipart, vector graphics&#10;&#10;Description automatically generated">
            <a:extLst>
              <a:ext uri="{FF2B5EF4-FFF2-40B4-BE49-F238E27FC236}">
                <a16:creationId xmlns:a16="http://schemas.microsoft.com/office/drawing/2014/main" xmlns="" id="{B70E2F80-C2B0-0D46-9763-F3BCC62C2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3120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76B11B8-2BC6-4B71-8583-85EB54D1DDD3}"/>
              </a:ext>
            </a:extLst>
          </p:cNvPr>
          <p:cNvSpPr txBox="1"/>
          <p:nvPr/>
        </p:nvSpPr>
        <p:spPr>
          <a:xfrm>
            <a:off x="1137172" y="1309353"/>
            <a:ext cx="10104076" cy="4678204"/>
          </a:xfrm>
          <a:prstGeom prst="rect">
            <a:avLst/>
          </a:prstGeom>
          <a:noFill/>
          <a:ln>
            <a:noFill/>
          </a:ln>
        </p:spPr>
        <p:txBody>
          <a:bodyPr wrap="square" rtlCol="0">
            <a:spAutoFit/>
          </a:bodyPr>
          <a:lstStyle/>
          <a:p>
            <a:pPr>
              <a:spcAft>
                <a:spcPts val="1200"/>
              </a:spcAft>
            </a:pPr>
            <a:r>
              <a:rPr lang="en-GB" sz="2400" dirty="0">
                <a:solidFill>
                  <a:srgbClr val="714370"/>
                </a:solidFill>
              </a:rPr>
              <a:t>This is not unusual; according to Carers UK, 83% of </a:t>
            </a:r>
            <a:r>
              <a:rPr lang="en-GB" sz="2400" b="1" dirty="0">
                <a:solidFill>
                  <a:srgbClr val="714370"/>
                </a:solidFill>
              </a:rPr>
              <a:t>carers have felt lonely or socially isolated </a:t>
            </a:r>
            <a:r>
              <a:rPr lang="en-GB" sz="2400" dirty="0">
                <a:solidFill>
                  <a:srgbClr val="714370"/>
                </a:solidFill>
              </a:rPr>
              <a:t>as a result of their caring responsibilities. Despite this isolation, the</a:t>
            </a:r>
            <a:r>
              <a:rPr lang="en-GB" sz="2400" b="1" dirty="0">
                <a:solidFill>
                  <a:srgbClr val="714370"/>
                </a:solidFill>
              </a:rPr>
              <a:t> carers strongly emphasised the positive aspects</a:t>
            </a:r>
            <a:r>
              <a:rPr lang="en-GB" sz="2400" dirty="0">
                <a:solidFill>
                  <a:srgbClr val="714370"/>
                </a:solidFill>
              </a:rPr>
              <a:t> of being able to provide support at such a crucial time in their loved one’s life. </a:t>
            </a:r>
          </a:p>
          <a:p>
            <a:pPr>
              <a:spcAft>
                <a:spcPts val="1200"/>
              </a:spcAft>
            </a:pPr>
            <a:r>
              <a:rPr lang="en-GB" sz="2400" dirty="0">
                <a:solidFill>
                  <a:srgbClr val="714370"/>
                </a:solidFill>
              </a:rPr>
              <a:t>The absence of a social life was a sacrifice recognised by carers, but they considered it their</a:t>
            </a:r>
            <a:r>
              <a:rPr lang="en-GB" sz="2400" b="1" dirty="0">
                <a:solidFill>
                  <a:srgbClr val="714370"/>
                </a:solidFill>
              </a:rPr>
              <a:t> duty and responsibility</a:t>
            </a:r>
            <a:r>
              <a:rPr lang="en-GB" sz="2400" dirty="0">
                <a:solidFill>
                  <a:srgbClr val="714370"/>
                </a:solidFill>
              </a:rPr>
              <a:t> to look after their loved one. Care for their family member was</a:t>
            </a:r>
            <a:r>
              <a:rPr lang="en-GB" sz="2400" b="1" dirty="0">
                <a:solidFill>
                  <a:srgbClr val="714370"/>
                </a:solidFill>
              </a:rPr>
              <a:t> prioritised over their own well-being</a:t>
            </a:r>
            <a:r>
              <a:rPr lang="en-GB" sz="2400" dirty="0">
                <a:solidFill>
                  <a:srgbClr val="714370"/>
                </a:solidFill>
              </a:rPr>
              <a:t>, and this finding corresponds to the findings from other studies. It was clear that all four carers sacrificed their social lives to  provide round the clock care for their loved one, but this was justified through a strong sense of duty and responsibility. They prioritised their caring responsibilities over personal time, holidays and romantic relationships.</a:t>
            </a:r>
            <a:endParaRPr lang="en-GB" b="1" dirty="0">
              <a:solidFill>
                <a:srgbClr val="002060"/>
              </a:solidFill>
            </a:endParaRPr>
          </a:p>
        </p:txBody>
      </p:sp>
      <p:sp>
        <p:nvSpPr>
          <p:cNvPr id="6" name="TextBox 5">
            <a:extLst>
              <a:ext uri="{FF2B5EF4-FFF2-40B4-BE49-F238E27FC236}">
                <a16:creationId xmlns:a16="http://schemas.microsoft.com/office/drawing/2014/main" xmlns="" id="{22932E1A-F4A5-B94A-BA3E-BC5A3CC5CF59}"/>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14</a:t>
            </a:r>
          </a:p>
        </p:txBody>
      </p:sp>
      <p:sp>
        <p:nvSpPr>
          <p:cNvPr id="7" name="TextBox 6">
            <a:extLst>
              <a:ext uri="{FF2B5EF4-FFF2-40B4-BE49-F238E27FC236}">
                <a16:creationId xmlns:a16="http://schemas.microsoft.com/office/drawing/2014/main" xmlns="" id="{8D14B0D5-B1A9-8A47-9008-C8046C9653AC}"/>
              </a:ext>
            </a:extLst>
          </p:cNvPr>
          <p:cNvSpPr txBox="1"/>
          <p:nvPr/>
        </p:nvSpPr>
        <p:spPr>
          <a:xfrm>
            <a:off x="0" y="305991"/>
            <a:ext cx="12192000" cy="769441"/>
          </a:xfrm>
          <a:prstGeom prst="rect">
            <a:avLst/>
          </a:prstGeom>
          <a:noFill/>
        </p:spPr>
        <p:txBody>
          <a:bodyPr wrap="square">
            <a:spAutoFit/>
          </a:bodyPr>
          <a:lstStyle/>
          <a:p>
            <a:pPr algn="ctr"/>
            <a:r>
              <a:rPr lang="en-GB" sz="4400" dirty="0">
                <a:solidFill>
                  <a:srgbClr val="714370"/>
                </a:solidFill>
              </a:rPr>
              <a:t>Social isolation</a:t>
            </a:r>
          </a:p>
        </p:txBody>
      </p:sp>
      <p:pic>
        <p:nvPicPr>
          <p:cNvPr id="8" name="Picture 7" descr="A picture containing text, clipart, vector graphics&#10;&#10;Description automatically generated">
            <a:extLst>
              <a:ext uri="{FF2B5EF4-FFF2-40B4-BE49-F238E27FC236}">
                <a16:creationId xmlns:a16="http://schemas.microsoft.com/office/drawing/2014/main" xmlns="" id="{E7A04AA7-FDC0-0240-A9B4-74F02ED39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4133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C2B334-6873-4812-8E37-1942B12C836A}"/>
              </a:ext>
            </a:extLst>
          </p:cNvPr>
          <p:cNvSpPr txBox="1"/>
          <p:nvPr/>
        </p:nvSpPr>
        <p:spPr>
          <a:xfrm>
            <a:off x="712938" y="1348574"/>
            <a:ext cx="11248324" cy="4555093"/>
          </a:xfrm>
          <a:prstGeom prst="rect">
            <a:avLst/>
          </a:prstGeom>
          <a:noFill/>
          <a:ln>
            <a:noFill/>
          </a:ln>
        </p:spPr>
        <p:txBody>
          <a:bodyPr wrap="square" rtlCol="0">
            <a:spAutoFit/>
          </a:bodyPr>
          <a:lstStyle/>
          <a:p>
            <a:pPr>
              <a:spcAft>
                <a:spcPts val="1200"/>
              </a:spcAft>
            </a:pPr>
            <a:r>
              <a:rPr lang="en-GB" sz="2000" dirty="0">
                <a:solidFill>
                  <a:srgbClr val="714370"/>
                </a:solidFill>
              </a:rPr>
              <a:t>Existing research suggests that </a:t>
            </a:r>
            <a:r>
              <a:rPr lang="en-GB" sz="2000" b="1" dirty="0">
                <a:solidFill>
                  <a:srgbClr val="714370"/>
                </a:solidFill>
              </a:rPr>
              <a:t>stress </a:t>
            </a:r>
            <a:r>
              <a:rPr lang="en-GB" sz="2000" dirty="0">
                <a:solidFill>
                  <a:srgbClr val="714370"/>
                </a:solidFill>
              </a:rPr>
              <a:t>is a common problem for carers of people with dementia. The responsibility of providing round the clock care had a negative impact on the carers’ psychological well-being, and this was exacerbated by </a:t>
            </a:r>
            <a:r>
              <a:rPr lang="en-GB" sz="2000" b="1" dirty="0">
                <a:solidFill>
                  <a:srgbClr val="714370"/>
                </a:solidFill>
              </a:rPr>
              <a:t>the sadness of feeling that they were gradually losing their loved one. </a:t>
            </a:r>
          </a:p>
          <a:p>
            <a:pPr>
              <a:spcAft>
                <a:spcPts val="1200"/>
              </a:spcAft>
            </a:pPr>
            <a:r>
              <a:rPr lang="en-GB" sz="2000" b="1" dirty="0">
                <a:solidFill>
                  <a:srgbClr val="714370"/>
                </a:solidFill>
              </a:rPr>
              <a:t>Changes in the behaviour and personality of the person with dementia </a:t>
            </a:r>
            <a:r>
              <a:rPr lang="en-GB" sz="2000" dirty="0">
                <a:solidFill>
                  <a:srgbClr val="714370"/>
                </a:solidFill>
              </a:rPr>
              <a:t>also caused stress and frustration. Carers have to </a:t>
            </a:r>
            <a:r>
              <a:rPr lang="en-GB" sz="2000" b="1" dirty="0">
                <a:solidFill>
                  <a:srgbClr val="714370"/>
                </a:solidFill>
              </a:rPr>
              <a:t>constantly adapt</a:t>
            </a:r>
            <a:r>
              <a:rPr lang="en-GB" sz="2000" dirty="0">
                <a:solidFill>
                  <a:srgbClr val="714370"/>
                </a:solidFill>
              </a:rPr>
              <a:t> their emotional and physical relationship to the shifting needs of the person with dementia.</a:t>
            </a:r>
          </a:p>
          <a:p>
            <a:pPr>
              <a:spcAft>
                <a:spcPts val="1200"/>
              </a:spcAft>
            </a:pPr>
            <a:r>
              <a:rPr lang="en-GB" sz="2000" dirty="0">
                <a:solidFill>
                  <a:srgbClr val="714370"/>
                </a:solidFill>
              </a:rPr>
              <a:t>The physical health of carers is often poor. They may be </a:t>
            </a:r>
            <a:r>
              <a:rPr lang="en-GB" sz="2000" b="1" dirty="0">
                <a:solidFill>
                  <a:srgbClr val="714370"/>
                </a:solidFill>
              </a:rPr>
              <a:t>exhausted </a:t>
            </a:r>
            <a:r>
              <a:rPr lang="en-GB" sz="2000" dirty="0">
                <a:solidFill>
                  <a:srgbClr val="714370"/>
                </a:solidFill>
              </a:rPr>
              <a:t>as a result of </a:t>
            </a:r>
            <a:r>
              <a:rPr lang="en-GB" sz="2000" b="1" dirty="0">
                <a:solidFill>
                  <a:srgbClr val="714370"/>
                </a:solidFill>
              </a:rPr>
              <a:t>sleep deprivation</a:t>
            </a:r>
            <a:r>
              <a:rPr lang="en-GB" sz="2000" dirty="0">
                <a:solidFill>
                  <a:srgbClr val="714370"/>
                </a:solidFill>
              </a:rPr>
              <a:t>, carrying out household </a:t>
            </a:r>
            <a:r>
              <a:rPr lang="en-GB" sz="2000" b="1" dirty="0">
                <a:solidFill>
                  <a:srgbClr val="714370"/>
                </a:solidFill>
              </a:rPr>
              <a:t>chores, extra cleaning and laundry </a:t>
            </a:r>
            <a:r>
              <a:rPr lang="en-GB" sz="2000" dirty="0">
                <a:solidFill>
                  <a:srgbClr val="714370"/>
                </a:solidFill>
              </a:rPr>
              <a:t>as well as </a:t>
            </a:r>
            <a:r>
              <a:rPr lang="en-GB" sz="2000" b="1" dirty="0">
                <a:solidFill>
                  <a:srgbClr val="714370"/>
                </a:solidFill>
              </a:rPr>
              <a:t>moving or </a:t>
            </a:r>
            <a:r>
              <a:rPr lang="en-GB" sz="2000" dirty="0">
                <a:solidFill>
                  <a:srgbClr val="714370"/>
                </a:solidFill>
              </a:rPr>
              <a:t>lifting their loved one. </a:t>
            </a:r>
          </a:p>
          <a:p>
            <a:pPr>
              <a:spcAft>
                <a:spcPts val="1200"/>
              </a:spcAft>
            </a:pPr>
            <a:r>
              <a:rPr lang="en-GB" sz="2000" dirty="0">
                <a:solidFill>
                  <a:srgbClr val="714370"/>
                </a:solidFill>
              </a:rPr>
              <a:t>The </a:t>
            </a:r>
            <a:r>
              <a:rPr lang="en-GB" sz="2000" b="1" dirty="0">
                <a:solidFill>
                  <a:srgbClr val="714370"/>
                </a:solidFill>
              </a:rPr>
              <a:t>high level of responsibility </a:t>
            </a:r>
            <a:r>
              <a:rPr lang="en-GB" sz="2000" dirty="0">
                <a:solidFill>
                  <a:srgbClr val="714370"/>
                </a:solidFill>
              </a:rPr>
              <a:t>carers feel towards their caring duties, in combination with </a:t>
            </a:r>
            <a:r>
              <a:rPr lang="en-GB" sz="2000" b="1" dirty="0">
                <a:solidFill>
                  <a:srgbClr val="714370"/>
                </a:solidFill>
              </a:rPr>
              <a:t>selflessness</a:t>
            </a:r>
            <a:r>
              <a:rPr lang="en-GB" sz="2000" dirty="0">
                <a:solidFill>
                  <a:srgbClr val="714370"/>
                </a:solidFill>
              </a:rPr>
              <a:t>, </a:t>
            </a:r>
            <a:br>
              <a:rPr lang="en-GB" sz="2000" dirty="0">
                <a:solidFill>
                  <a:srgbClr val="714370"/>
                </a:solidFill>
              </a:rPr>
            </a:br>
            <a:r>
              <a:rPr lang="en-GB" sz="2000" dirty="0">
                <a:solidFill>
                  <a:srgbClr val="714370"/>
                </a:solidFill>
              </a:rPr>
              <a:t>leaves some carers feeling </a:t>
            </a:r>
            <a:r>
              <a:rPr lang="en-GB" sz="2000" b="1" dirty="0">
                <a:solidFill>
                  <a:srgbClr val="714370"/>
                </a:solidFill>
              </a:rPr>
              <a:t>ambivalent towards the maintenance of their own health</a:t>
            </a:r>
            <a:r>
              <a:rPr lang="en-GB" sz="2000" dirty="0">
                <a:solidFill>
                  <a:srgbClr val="714370"/>
                </a:solidFill>
              </a:rPr>
              <a:t>. This lack of self-care </a:t>
            </a:r>
            <a:br>
              <a:rPr lang="en-GB" sz="2000" dirty="0">
                <a:solidFill>
                  <a:srgbClr val="714370"/>
                </a:solidFill>
              </a:rPr>
            </a:br>
            <a:r>
              <a:rPr lang="en-GB" sz="2000" dirty="0">
                <a:solidFill>
                  <a:srgbClr val="714370"/>
                </a:solidFill>
              </a:rPr>
              <a:t>is alarming, as evidence shows that a carer’s ability to provide high quality care decreases in line with </a:t>
            </a:r>
            <a:br>
              <a:rPr lang="en-GB" sz="2000" dirty="0">
                <a:solidFill>
                  <a:srgbClr val="714370"/>
                </a:solidFill>
              </a:rPr>
            </a:br>
            <a:r>
              <a:rPr lang="en-GB" sz="2000" dirty="0">
                <a:solidFill>
                  <a:srgbClr val="714370"/>
                </a:solidFill>
              </a:rPr>
              <a:t>their own health. Despite wishing to prioritise the health of their loved one, if their own health deteriorates then this will </a:t>
            </a:r>
            <a:r>
              <a:rPr lang="en-GB" sz="2000" b="1" dirty="0">
                <a:solidFill>
                  <a:srgbClr val="714370"/>
                </a:solidFill>
              </a:rPr>
              <a:t>ultimately have a detrimental impact on their ability to care for them.</a:t>
            </a:r>
            <a:endParaRPr lang="en-GB" sz="2400" b="1" dirty="0">
              <a:solidFill>
                <a:srgbClr val="002060"/>
              </a:solidFill>
            </a:endParaRPr>
          </a:p>
        </p:txBody>
      </p:sp>
      <p:sp>
        <p:nvSpPr>
          <p:cNvPr id="8" name="TextBox 7">
            <a:extLst>
              <a:ext uri="{FF2B5EF4-FFF2-40B4-BE49-F238E27FC236}">
                <a16:creationId xmlns:a16="http://schemas.microsoft.com/office/drawing/2014/main" xmlns="" id="{49C48E60-5C81-E14C-8EE7-6DD7172E096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15</a:t>
            </a:r>
          </a:p>
        </p:txBody>
      </p:sp>
      <p:sp>
        <p:nvSpPr>
          <p:cNvPr id="9" name="TextBox 8">
            <a:extLst>
              <a:ext uri="{FF2B5EF4-FFF2-40B4-BE49-F238E27FC236}">
                <a16:creationId xmlns:a16="http://schemas.microsoft.com/office/drawing/2014/main" xmlns="" id="{3BB0B0C1-D4DD-2A4C-BE37-C99FE152B1E9}"/>
              </a:ext>
            </a:extLst>
          </p:cNvPr>
          <p:cNvSpPr txBox="1"/>
          <p:nvPr/>
        </p:nvSpPr>
        <p:spPr>
          <a:xfrm>
            <a:off x="27270" y="249491"/>
            <a:ext cx="12164730" cy="769441"/>
          </a:xfrm>
          <a:prstGeom prst="rect">
            <a:avLst/>
          </a:prstGeom>
          <a:noFill/>
        </p:spPr>
        <p:txBody>
          <a:bodyPr wrap="square">
            <a:spAutoFit/>
          </a:bodyPr>
          <a:lstStyle/>
          <a:p>
            <a:pPr algn="ctr"/>
            <a:r>
              <a:rPr lang="en-GB" sz="4400" dirty="0">
                <a:solidFill>
                  <a:srgbClr val="714370"/>
                </a:solidFill>
              </a:rPr>
              <a:t>Physical and psychological health</a:t>
            </a:r>
          </a:p>
        </p:txBody>
      </p:sp>
      <p:pic>
        <p:nvPicPr>
          <p:cNvPr id="10" name="Picture 9" descr="A picture containing text, clipart, vector graphics&#10;&#10;Description automatically generated">
            <a:extLst>
              <a:ext uri="{FF2B5EF4-FFF2-40B4-BE49-F238E27FC236}">
                <a16:creationId xmlns:a16="http://schemas.microsoft.com/office/drawing/2014/main" xmlns="" id="{5FFC676B-ACDD-2247-B64E-36A1D4745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5491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034AF7-FD5A-4D20-A9F7-8C2D4E7E792E}"/>
              </a:ext>
            </a:extLst>
          </p:cNvPr>
          <p:cNvSpPr txBox="1"/>
          <p:nvPr/>
        </p:nvSpPr>
        <p:spPr>
          <a:xfrm>
            <a:off x="808829" y="1332877"/>
            <a:ext cx="10764335" cy="4708981"/>
          </a:xfrm>
          <a:prstGeom prst="rect">
            <a:avLst/>
          </a:prstGeom>
          <a:noFill/>
          <a:ln>
            <a:noFill/>
          </a:ln>
        </p:spPr>
        <p:txBody>
          <a:bodyPr wrap="square" rtlCol="0">
            <a:spAutoFit/>
          </a:bodyPr>
          <a:lstStyle/>
          <a:p>
            <a:pPr>
              <a:spcAft>
                <a:spcPts val="1200"/>
              </a:spcAft>
            </a:pPr>
            <a:r>
              <a:rPr lang="en-GB" sz="2000" dirty="0">
                <a:solidFill>
                  <a:srgbClr val="714370"/>
                </a:solidFill>
              </a:rPr>
              <a:t>Carers may </a:t>
            </a:r>
            <a:r>
              <a:rPr lang="en-GB" sz="2000" b="1" dirty="0">
                <a:solidFill>
                  <a:srgbClr val="714370"/>
                </a:solidFill>
              </a:rPr>
              <a:t>need to turn down job opportunities, </a:t>
            </a:r>
            <a:r>
              <a:rPr lang="en-GB" sz="2000" dirty="0">
                <a:solidFill>
                  <a:srgbClr val="714370"/>
                </a:solidFill>
              </a:rPr>
              <a:t>promotions and so on if the potential new role is not flexible enough to meet the needs of their caring role.</a:t>
            </a:r>
          </a:p>
          <a:p>
            <a:r>
              <a:rPr lang="en-GB" sz="2000" dirty="0">
                <a:solidFill>
                  <a:srgbClr val="714370"/>
                </a:solidFill>
              </a:rPr>
              <a:t>In addition to </a:t>
            </a:r>
            <a:r>
              <a:rPr lang="en-GB" sz="2000" b="1" dirty="0">
                <a:solidFill>
                  <a:srgbClr val="714370"/>
                </a:solidFill>
              </a:rPr>
              <a:t>reduced work opportunities and income</a:t>
            </a:r>
            <a:r>
              <a:rPr lang="en-GB" sz="2000" dirty="0">
                <a:solidFill>
                  <a:srgbClr val="714370"/>
                </a:solidFill>
              </a:rPr>
              <a:t>, there </a:t>
            </a:r>
            <a:r>
              <a:rPr lang="en-GB" sz="2000" b="1" dirty="0">
                <a:solidFill>
                  <a:srgbClr val="714370"/>
                </a:solidFill>
              </a:rPr>
              <a:t>are direct financial costs </a:t>
            </a:r>
            <a:r>
              <a:rPr lang="en-GB" sz="2000" dirty="0">
                <a:solidFill>
                  <a:srgbClr val="714370"/>
                </a:solidFill>
              </a:rPr>
              <a:t>to providing care. These include:</a:t>
            </a:r>
          </a:p>
          <a:p>
            <a:r>
              <a:rPr lang="en-GB" sz="2000" dirty="0">
                <a:solidFill>
                  <a:srgbClr val="714370"/>
                </a:solidFill>
              </a:rPr>
              <a:t>• higher energy bills</a:t>
            </a:r>
          </a:p>
          <a:p>
            <a:r>
              <a:rPr lang="en-GB" sz="2000" dirty="0">
                <a:solidFill>
                  <a:srgbClr val="714370"/>
                </a:solidFill>
              </a:rPr>
              <a:t>• specialist food</a:t>
            </a:r>
          </a:p>
          <a:p>
            <a:r>
              <a:rPr lang="en-GB" sz="2000" dirty="0">
                <a:solidFill>
                  <a:srgbClr val="714370"/>
                </a:solidFill>
              </a:rPr>
              <a:t>• higher phone bills</a:t>
            </a:r>
          </a:p>
          <a:p>
            <a:r>
              <a:rPr lang="en-GB" sz="2000" dirty="0">
                <a:solidFill>
                  <a:srgbClr val="714370"/>
                </a:solidFill>
              </a:rPr>
              <a:t>• higher transport costs</a:t>
            </a:r>
          </a:p>
          <a:p>
            <a:r>
              <a:rPr lang="en-GB" sz="2000" dirty="0">
                <a:solidFill>
                  <a:srgbClr val="714370"/>
                </a:solidFill>
              </a:rPr>
              <a:t>• care products</a:t>
            </a:r>
          </a:p>
          <a:p>
            <a:pPr>
              <a:spcAft>
                <a:spcPts val="1200"/>
              </a:spcAft>
            </a:pPr>
            <a:r>
              <a:rPr lang="en-GB" sz="2000" dirty="0">
                <a:solidFill>
                  <a:srgbClr val="714370"/>
                </a:solidFill>
              </a:rPr>
              <a:t>• equipment and adaptations</a:t>
            </a:r>
          </a:p>
          <a:p>
            <a:pPr>
              <a:spcAft>
                <a:spcPts val="1200"/>
              </a:spcAft>
            </a:pPr>
            <a:r>
              <a:rPr lang="en-GB" sz="2000" dirty="0">
                <a:solidFill>
                  <a:srgbClr val="714370"/>
                </a:solidFill>
              </a:rPr>
              <a:t>Among the biggest </a:t>
            </a:r>
            <a:r>
              <a:rPr lang="en-GB" sz="2000" b="1" dirty="0">
                <a:solidFill>
                  <a:srgbClr val="714370"/>
                </a:solidFill>
              </a:rPr>
              <a:t>increased costs </a:t>
            </a:r>
            <a:r>
              <a:rPr lang="en-GB" sz="2000" dirty="0">
                <a:solidFill>
                  <a:srgbClr val="714370"/>
                </a:solidFill>
              </a:rPr>
              <a:t>experienced by the carers was increased use of utilities because the family were at home most of the day, as well as increased levels of washing due to incontinence. </a:t>
            </a:r>
          </a:p>
          <a:p>
            <a:r>
              <a:rPr lang="en-GB" sz="2000" dirty="0">
                <a:solidFill>
                  <a:srgbClr val="714370"/>
                </a:solidFill>
              </a:rPr>
              <a:t>Carers report </a:t>
            </a:r>
            <a:r>
              <a:rPr lang="en-GB" sz="2000" b="1" dirty="0">
                <a:solidFill>
                  <a:srgbClr val="714370"/>
                </a:solidFill>
              </a:rPr>
              <a:t>using up their savings </a:t>
            </a:r>
            <a:r>
              <a:rPr lang="en-GB" sz="2000" dirty="0">
                <a:solidFill>
                  <a:srgbClr val="714370"/>
                </a:solidFill>
              </a:rPr>
              <a:t>to meet the additional costs.</a:t>
            </a:r>
            <a:endParaRPr lang="en-GB" b="1" dirty="0">
              <a:solidFill>
                <a:srgbClr val="002060"/>
              </a:solidFill>
            </a:endParaRPr>
          </a:p>
        </p:txBody>
      </p:sp>
      <p:sp>
        <p:nvSpPr>
          <p:cNvPr id="6" name="TextBox 5">
            <a:extLst>
              <a:ext uri="{FF2B5EF4-FFF2-40B4-BE49-F238E27FC236}">
                <a16:creationId xmlns:a16="http://schemas.microsoft.com/office/drawing/2014/main" xmlns="" id="{D4F50B56-74D1-B145-BE6D-44DDBC17061A}"/>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16</a:t>
            </a:r>
          </a:p>
        </p:txBody>
      </p:sp>
      <p:sp>
        <p:nvSpPr>
          <p:cNvPr id="7" name="TextBox 6">
            <a:extLst>
              <a:ext uri="{FF2B5EF4-FFF2-40B4-BE49-F238E27FC236}">
                <a16:creationId xmlns:a16="http://schemas.microsoft.com/office/drawing/2014/main" xmlns="" id="{700B403F-C3F8-9B49-8092-5C73367DF244}"/>
              </a:ext>
            </a:extLst>
          </p:cNvPr>
          <p:cNvSpPr txBox="1"/>
          <p:nvPr/>
        </p:nvSpPr>
        <p:spPr>
          <a:xfrm>
            <a:off x="27269" y="249491"/>
            <a:ext cx="12131537" cy="769441"/>
          </a:xfrm>
          <a:prstGeom prst="rect">
            <a:avLst/>
          </a:prstGeom>
          <a:noFill/>
        </p:spPr>
        <p:txBody>
          <a:bodyPr wrap="square">
            <a:spAutoFit/>
          </a:bodyPr>
          <a:lstStyle/>
          <a:p>
            <a:pPr algn="ctr"/>
            <a:r>
              <a:rPr lang="en-GB" sz="4400" dirty="0">
                <a:solidFill>
                  <a:srgbClr val="714370"/>
                </a:solidFill>
              </a:rPr>
              <a:t>The financial cost</a:t>
            </a:r>
          </a:p>
        </p:txBody>
      </p:sp>
      <p:pic>
        <p:nvPicPr>
          <p:cNvPr id="10" name="Picture 9" descr="A picture containing text, clipart, vector graphics&#10;&#10;Description automatically generated">
            <a:extLst>
              <a:ext uri="{FF2B5EF4-FFF2-40B4-BE49-F238E27FC236}">
                <a16:creationId xmlns:a16="http://schemas.microsoft.com/office/drawing/2014/main" xmlns="" id="{39BE8333-160F-4645-BCCD-A7DBE978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0089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1D6C04-DDD3-4C5B-8434-59516CD73321}"/>
              </a:ext>
            </a:extLst>
          </p:cNvPr>
          <p:cNvSpPr txBox="1"/>
          <p:nvPr/>
        </p:nvSpPr>
        <p:spPr>
          <a:xfrm>
            <a:off x="0" y="390133"/>
            <a:ext cx="12192000" cy="769441"/>
          </a:xfrm>
          <a:prstGeom prst="rect">
            <a:avLst/>
          </a:prstGeom>
          <a:noFill/>
          <a:ln>
            <a:noFill/>
          </a:ln>
        </p:spPr>
        <p:txBody>
          <a:bodyPr wrap="square" rtlCol="0">
            <a:spAutoFit/>
          </a:bodyPr>
          <a:lstStyle/>
          <a:p>
            <a:pPr algn="ctr"/>
            <a:r>
              <a:rPr lang="en-GB" sz="4400" dirty="0">
                <a:solidFill>
                  <a:srgbClr val="714370"/>
                </a:solidFill>
                <a:effectLst/>
                <a:ea typeface="Times New Roman" panose="02020603050405020304" pitchFamily="18" charset="0"/>
              </a:rPr>
              <a:t>Sharing the journey but taking different paths</a:t>
            </a:r>
            <a:endParaRPr lang="en-GB" sz="3200" dirty="0">
              <a:solidFill>
                <a:srgbClr val="002060"/>
              </a:solidFill>
            </a:endParaRPr>
          </a:p>
        </p:txBody>
      </p:sp>
      <p:sp>
        <p:nvSpPr>
          <p:cNvPr id="6" name="TextBox 5">
            <a:extLst>
              <a:ext uri="{FF2B5EF4-FFF2-40B4-BE49-F238E27FC236}">
                <a16:creationId xmlns:a16="http://schemas.microsoft.com/office/drawing/2014/main" xmlns="" id="{DD3B8F6D-9B36-294A-BBC2-0C7B3253C1CA}"/>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17</a:t>
            </a:r>
          </a:p>
        </p:txBody>
      </p:sp>
      <p:pic>
        <p:nvPicPr>
          <p:cNvPr id="8" name="Picture 7" descr="A picture containing tree, outdoor, road, person&#10;&#10;Description automatically generated">
            <a:extLst>
              <a:ext uri="{FF2B5EF4-FFF2-40B4-BE49-F238E27FC236}">
                <a16:creationId xmlns:a16="http://schemas.microsoft.com/office/drawing/2014/main" xmlns="" id="{7FB6BA16-2B85-844D-B80C-33FB7CDDC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6" y="1531992"/>
            <a:ext cx="5815294" cy="3875460"/>
          </a:xfrm>
          <a:prstGeom prst="rect">
            <a:avLst/>
          </a:prstGeom>
        </p:spPr>
      </p:pic>
      <p:pic>
        <p:nvPicPr>
          <p:cNvPr id="10" name="Picture 9" descr="A picture containing tree, outdoor, grass, person&#10;&#10;Description automatically generated">
            <a:extLst>
              <a:ext uri="{FF2B5EF4-FFF2-40B4-BE49-F238E27FC236}">
                <a16:creationId xmlns:a16="http://schemas.microsoft.com/office/drawing/2014/main" xmlns="" id="{937038AE-8965-7941-9AFA-4AD6E6C70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517" y="1531992"/>
            <a:ext cx="5815294" cy="3876863"/>
          </a:xfrm>
          <a:prstGeom prst="rect">
            <a:avLst/>
          </a:prstGeom>
        </p:spPr>
      </p:pic>
      <p:pic>
        <p:nvPicPr>
          <p:cNvPr id="11" name="Picture 10" descr="A picture containing text, clipart, vector graphics&#10;&#10;Description automatically generated">
            <a:extLst>
              <a:ext uri="{FF2B5EF4-FFF2-40B4-BE49-F238E27FC236}">
                <a16:creationId xmlns:a16="http://schemas.microsoft.com/office/drawing/2014/main" xmlns="" id="{723043DF-925A-3143-9816-A811DBA89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816595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BBA874-3C72-456B-A744-70C91F6EA2C4}"/>
              </a:ext>
            </a:extLst>
          </p:cNvPr>
          <p:cNvSpPr txBox="1"/>
          <p:nvPr/>
        </p:nvSpPr>
        <p:spPr>
          <a:xfrm>
            <a:off x="1055689" y="1744820"/>
            <a:ext cx="10342484" cy="4385816"/>
          </a:xfrm>
          <a:prstGeom prst="rect">
            <a:avLst/>
          </a:prstGeom>
          <a:noFill/>
          <a:ln>
            <a:noFill/>
          </a:ln>
        </p:spPr>
        <p:txBody>
          <a:bodyPr wrap="square" rtlCol="0">
            <a:spAutoFit/>
          </a:bodyPr>
          <a:lstStyle/>
          <a:p>
            <a:r>
              <a:rPr lang="en-GB" sz="2200" b="1" dirty="0">
                <a:solidFill>
                  <a:srgbClr val="714370"/>
                </a:solidFill>
              </a:rPr>
              <a:t>Vision: </a:t>
            </a:r>
          </a:p>
          <a:p>
            <a:pPr>
              <a:spcAft>
                <a:spcPts val="600"/>
              </a:spcAft>
            </a:pPr>
            <a:r>
              <a:rPr lang="en-GB" sz="2000" dirty="0">
                <a:solidFill>
                  <a:srgbClr val="714370"/>
                </a:solidFill>
              </a:rPr>
              <a:t>Carers will be universally recognised and valued as being fundamental to strong families and stable communities. Support will be tailored to meet individuals’ needs, enabling carers to maintain a balance between their caring responsibilities and a life outside caring, while enabling the person they support to be a full and equal citizen. </a:t>
            </a:r>
            <a:endParaRPr lang="en-GB" sz="2200" b="1" dirty="0">
              <a:solidFill>
                <a:srgbClr val="714370"/>
              </a:solidFill>
            </a:endParaRPr>
          </a:p>
          <a:p>
            <a:r>
              <a:rPr lang="en-GB" sz="2200" b="1" dirty="0">
                <a:solidFill>
                  <a:srgbClr val="714370"/>
                </a:solidFill>
              </a:rPr>
              <a:t>Outcomes: </a:t>
            </a:r>
          </a:p>
          <a:p>
            <a:pPr marL="342900" indent="-342900">
              <a:buSzPct val="130000"/>
              <a:buFont typeface="Arial" panose="020B0604020202020204" pitchFamily="34" charset="0"/>
              <a:buChar char="•"/>
            </a:pPr>
            <a:r>
              <a:rPr lang="en-GB" sz="2000" dirty="0">
                <a:solidFill>
                  <a:srgbClr val="714370"/>
                </a:solidFill>
              </a:rPr>
              <a:t>Carers will be respected as expert care partners and will have access to the integrated and personalised services they need to support them in their caring role. </a:t>
            </a:r>
          </a:p>
          <a:p>
            <a:pPr marL="342900" indent="-342900">
              <a:buSzPct val="130000"/>
              <a:buFont typeface="Arial" panose="020B0604020202020204" pitchFamily="34" charset="0"/>
              <a:buChar char="•"/>
            </a:pPr>
            <a:r>
              <a:rPr lang="en-GB" sz="2000" dirty="0">
                <a:solidFill>
                  <a:srgbClr val="714370"/>
                </a:solidFill>
              </a:rPr>
              <a:t>Carers will be able to have a life of their own alongside their caring role. </a:t>
            </a:r>
          </a:p>
          <a:p>
            <a:pPr marL="342900" indent="-342900">
              <a:buSzPct val="130000"/>
              <a:buFont typeface="Arial" panose="020B0604020202020204" pitchFamily="34" charset="0"/>
              <a:buChar char="•"/>
            </a:pPr>
            <a:r>
              <a:rPr lang="en-GB" sz="2000" dirty="0">
                <a:solidFill>
                  <a:srgbClr val="714370"/>
                </a:solidFill>
              </a:rPr>
              <a:t>Carers will be supported so that they are not forced into financial hardship by their caring role. </a:t>
            </a:r>
          </a:p>
          <a:p>
            <a:pPr marL="342900" indent="-342900">
              <a:buSzPct val="130000"/>
              <a:buFont typeface="Arial" panose="020B0604020202020204" pitchFamily="34" charset="0"/>
              <a:buChar char="•"/>
            </a:pPr>
            <a:r>
              <a:rPr lang="en-GB" sz="2000" dirty="0">
                <a:solidFill>
                  <a:srgbClr val="714370"/>
                </a:solidFill>
              </a:rPr>
              <a:t>Carers will be supported to stay mentally and physically well and treated with dignity. </a:t>
            </a:r>
          </a:p>
          <a:p>
            <a:pPr marL="342900" indent="-342900">
              <a:buSzPct val="130000"/>
              <a:buFont typeface="Arial" panose="020B0604020202020204" pitchFamily="34" charset="0"/>
              <a:buChar char="•"/>
            </a:pPr>
            <a:r>
              <a:rPr lang="en-GB" sz="2000" dirty="0">
                <a:solidFill>
                  <a:srgbClr val="714370"/>
                </a:solidFill>
              </a:rPr>
              <a:t>Children and young people will be protected from inappropriate caring and have the support they need to learn, develop and thrive and to enjoy positive childhoods.</a:t>
            </a:r>
          </a:p>
        </p:txBody>
      </p:sp>
      <p:sp>
        <p:nvSpPr>
          <p:cNvPr id="4" name="TextBox 3">
            <a:extLst>
              <a:ext uri="{FF2B5EF4-FFF2-40B4-BE49-F238E27FC236}">
                <a16:creationId xmlns:a16="http://schemas.microsoft.com/office/drawing/2014/main" xmlns="" id="{67EF71B1-B441-9F46-8117-BF7B2443E85E}"/>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18</a:t>
            </a:r>
          </a:p>
        </p:txBody>
      </p:sp>
      <p:sp>
        <p:nvSpPr>
          <p:cNvPr id="6" name="TextBox 5">
            <a:extLst>
              <a:ext uri="{FF2B5EF4-FFF2-40B4-BE49-F238E27FC236}">
                <a16:creationId xmlns:a16="http://schemas.microsoft.com/office/drawing/2014/main" xmlns="" id="{4D4903E0-1C45-8046-9F57-E729CE684593}"/>
              </a:ext>
            </a:extLst>
          </p:cNvPr>
          <p:cNvSpPr txBox="1"/>
          <p:nvPr/>
        </p:nvSpPr>
        <p:spPr>
          <a:xfrm>
            <a:off x="0" y="147935"/>
            <a:ext cx="12192000" cy="1446550"/>
          </a:xfrm>
          <a:prstGeom prst="rect">
            <a:avLst/>
          </a:prstGeom>
          <a:noFill/>
        </p:spPr>
        <p:txBody>
          <a:bodyPr wrap="square">
            <a:spAutoFit/>
          </a:bodyPr>
          <a:lstStyle/>
          <a:p>
            <a:pPr algn="ctr"/>
            <a:r>
              <a:rPr lang="en-GB" sz="4400" dirty="0">
                <a:solidFill>
                  <a:srgbClr val="714370"/>
                </a:solidFill>
              </a:rPr>
              <a:t>Recognised</a:t>
            </a:r>
            <a:r>
              <a:rPr lang="en-GB" sz="4400">
                <a:solidFill>
                  <a:srgbClr val="714370"/>
                </a:solidFill>
              </a:rPr>
              <a:t>, valued and </a:t>
            </a:r>
            <a:r>
              <a:rPr lang="en-GB" sz="4400" dirty="0">
                <a:solidFill>
                  <a:srgbClr val="714370"/>
                </a:solidFill>
              </a:rPr>
              <a:t>supported – </a:t>
            </a:r>
          </a:p>
          <a:p>
            <a:pPr algn="ctr"/>
            <a:r>
              <a:rPr lang="en-GB" sz="4400" dirty="0">
                <a:solidFill>
                  <a:srgbClr val="714370"/>
                </a:solidFill>
              </a:rPr>
              <a:t> next steps for the Carer’s Strategy</a:t>
            </a:r>
          </a:p>
        </p:txBody>
      </p:sp>
      <p:pic>
        <p:nvPicPr>
          <p:cNvPr id="7" name="Picture 6" descr="A picture containing text, clipart, vector graphics&#10;&#10;Description automatically generated">
            <a:extLst>
              <a:ext uri="{FF2B5EF4-FFF2-40B4-BE49-F238E27FC236}">
                <a16:creationId xmlns:a16="http://schemas.microsoft.com/office/drawing/2014/main" xmlns="" id="{AD65BB71-0EF5-604A-A491-2F0567221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9950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19</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9" name="TextBox 8">
            <a:extLst>
              <a:ext uri="{FF2B5EF4-FFF2-40B4-BE49-F238E27FC236}">
                <a16:creationId xmlns:a16="http://schemas.microsoft.com/office/drawing/2014/main" xmlns="" id="{7B5A683C-21AC-FD43-9045-6F47F35B7AD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714370"/>
                </a:solidFill>
                <a:latin typeface="+mj-lt"/>
              </a:rPr>
              <a:t>End of </a:t>
            </a:r>
            <a:br>
              <a:rPr lang="en-GB" sz="6600" b="1" dirty="0">
                <a:solidFill>
                  <a:srgbClr val="714370"/>
                </a:solidFill>
                <a:latin typeface="+mj-lt"/>
              </a:rPr>
            </a:br>
            <a:r>
              <a:rPr lang="en-GB" sz="6600" b="1" dirty="0">
                <a:solidFill>
                  <a:srgbClr val="714370"/>
                </a:solidFill>
                <a:latin typeface="+mj-lt"/>
              </a:rPr>
              <a:t>Session 1</a:t>
            </a:r>
          </a:p>
          <a:p>
            <a:pPr algn="ctr"/>
            <a:endParaRPr lang="en-GB" sz="4800" b="1" dirty="0">
              <a:solidFill>
                <a:srgbClr val="714370"/>
              </a:solidFill>
              <a:latin typeface="+mj-lt"/>
            </a:endParaRPr>
          </a:p>
          <a:p>
            <a:pPr algn="ctr"/>
            <a:r>
              <a:rPr lang="en-GB" sz="4400" b="1" dirty="0">
                <a:solidFill>
                  <a:srgbClr val="714370"/>
                </a:solidFill>
                <a:latin typeface="+mj-lt"/>
              </a:rPr>
              <a:t>Thank you!</a:t>
            </a:r>
          </a:p>
        </p:txBody>
      </p:sp>
    </p:spTree>
    <p:extLst>
      <p:ext uri="{BB962C8B-B14F-4D97-AF65-F5344CB8AC3E}">
        <p14:creationId xmlns:p14="http://schemas.microsoft.com/office/powerpoint/2010/main" val="211453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6AE32E98-80D9-B14E-BC83-9746B7B38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6"/>
            <a:ext cx="12192000" cy="6413500"/>
          </a:xfrm>
          <a:prstGeom prst="rect">
            <a:avLst/>
          </a:prstGeom>
        </p:spPr>
      </p:pic>
      <p:pic>
        <p:nvPicPr>
          <p:cNvPr id="3" name="Picture 2" descr="Icon&#10;&#10;Description automatically generated">
            <a:extLst>
              <a:ext uri="{FF2B5EF4-FFF2-40B4-BE49-F238E27FC236}">
                <a16:creationId xmlns:a16="http://schemas.microsoft.com/office/drawing/2014/main" xmlns="" id="{3E61B7F5-471A-6F40-98AE-0A8DB653F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3"/>
          </a:xfrm>
          <a:prstGeom prst="rect">
            <a:avLst/>
          </a:prstGeom>
        </p:spPr>
      </p:pic>
      <p:sp>
        <p:nvSpPr>
          <p:cNvPr id="4" name="TextBox 3">
            <a:extLst>
              <a:ext uri="{FF2B5EF4-FFF2-40B4-BE49-F238E27FC236}">
                <a16:creationId xmlns:a16="http://schemas.microsoft.com/office/drawing/2014/main" xmlns="" id="{14533539-DD8B-EE42-86A2-C7D96CFA6BC0}"/>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a:t>
            </a:r>
          </a:p>
        </p:txBody>
      </p:sp>
    </p:spTree>
    <p:extLst>
      <p:ext uri="{BB962C8B-B14F-4D97-AF65-F5344CB8AC3E}">
        <p14:creationId xmlns:p14="http://schemas.microsoft.com/office/powerpoint/2010/main" val="107239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A25DA0B-ED7D-4A23-94F0-F0AFC2A7F5F8}"/>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a:t>
            </a:r>
          </a:p>
        </p:txBody>
      </p:sp>
      <p:sp>
        <p:nvSpPr>
          <p:cNvPr id="6" name="Title 1">
            <a:extLst>
              <a:ext uri="{FF2B5EF4-FFF2-40B4-BE49-F238E27FC236}">
                <a16:creationId xmlns:a16="http://schemas.microsoft.com/office/drawing/2014/main" xmlns="" id="{F70AF26F-EA5C-F843-96F7-B825CF92FFD5}"/>
              </a:ext>
            </a:extLst>
          </p:cNvPr>
          <p:cNvSpPr txBox="1">
            <a:spLocks/>
          </p:cNvSpPr>
          <p:nvPr/>
        </p:nvSpPr>
        <p:spPr>
          <a:xfrm>
            <a:off x="6682252" y="1957775"/>
            <a:ext cx="5241391" cy="2393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714370"/>
                </a:solidFill>
              </a:rPr>
              <a:t>Module 4:</a:t>
            </a:r>
            <a:br>
              <a:rPr lang="en-US" sz="6000" b="1" dirty="0">
                <a:solidFill>
                  <a:srgbClr val="714370"/>
                </a:solidFill>
              </a:rPr>
            </a:br>
            <a:r>
              <a:rPr lang="en-US" sz="6000" b="1" dirty="0">
                <a:solidFill>
                  <a:srgbClr val="714370"/>
                </a:solidFill>
              </a:rPr>
              <a:t>Working </a:t>
            </a:r>
            <a:br>
              <a:rPr lang="en-US" sz="6000" b="1" dirty="0">
                <a:solidFill>
                  <a:srgbClr val="714370"/>
                </a:solidFill>
              </a:rPr>
            </a:br>
            <a:r>
              <a:rPr lang="en-US" sz="6000" b="1" dirty="0">
                <a:solidFill>
                  <a:srgbClr val="714370"/>
                </a:solidFill>
              </a:rPr>
              <a:t>with Families</a:t>
            </a:r>
            <a:endParaRPr lang="en-US" sz="6000" b="1" dirty="0">
              <a:solidFill>
                <a:srgbClr val="714370"/>
              </a:solidFill>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xmlns="" id="{813139CB-3413-1F40-9CB0-D98DF0AF4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3"/>
          </a:xfrm>
          <a:prstGeom prst="rect">
            <a:avLst/>
          </a:prstGeom>
        </p:spPr>
      </p:pic>
      <p:pic>
        <p:nvPicPr>
          <p:cNvPr id="10" name="Picture 13">
            <a:extLst>
              <a:ext uri="{FF2B5EF4-FFF2-40B4-BE49-F238E27FC236}">
                <a16:creationId xmlns:a16="http://schemas.microsoft.com/office/drawing/2014/main" xmlns="" id="{4DA4DBED-5EFC-D642-86D1-6FCC4FA57576}"/>
              </a:ext>
            </a:extLst>
          </p:cNvPr>
          <p:cNvPicPr>
            <a:picLocks noChangeAspect="1" noChangeArrowheads="1"/>
          </p:cNvPicPr>
          <p:nvPr/>
        </p:nvPicPr>
        <p:blipFill>
          <a:blip r:embed="rId3"/>
          <a:srcRect/>
          <a:stretch/>
        </p:blipFill>
        <p:spPr bwMode="auto">
          <a:xfrm>
            <a:off x="46010" y="9436"/>
            <a:ext cx="6414425" cy="6414425"/>
          </a:xfrm>
          <a:prstGeom prst="rect">
            <a:avLst/>
          </a:prstGeom>
          <a:ln w="381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4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A25DA0B-ED7D-4A23-94F0-F0AFC2A7F5F8}"/>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a:t>
            </a:r>
          </a:p>
        </p:txBody>
      </p:sp>
      <p:pic>
        <p:nvPicPr>
          <p:cNvPr id="6" name="Picture 5" descr="A picture containing text&#10;&#10;Description automatically generated">
            <a:extLst>
              <a:ext uri="{FF2B5EF4-FFF2-40B4-BE49-F238E27FC236}">
                <a16:creationId xmlns:a16="http://schemas.microsoft.com/office/drawing/2014/main" xmlns="" id="{74FA90F3-8A3A-F441-B641-4092791E2580}"/>
              </a:ext>
            </a:extLst>
          </p:cNvPr>
          <p:cNvPicPr>
            <a:picLocks noChangeAspect="1"/>
          </p:cNvPicPr>
          <p:nvPr/>
        </p:nvPicPr>
        <p:blipFill rotWithShape="1">
          <a:blip r:embed="rId2">
            <a:extLst>
              <a:ext uri="{28A0092B-C50C-407E-A947-70E740481C1C}">
                <a14:useLocalDpi xmlns:a14="http://schemas.microsoft.com/office/drawing/2010/main" val="0"/>
              </a:ext>
            </a:extLst>
          </a:blip>
          <a:srcRect l="9756" r="8871"/>
          <a:stretch/>
        </p:blipFill>
        <p:spPr>
          <a:xfrm>
            <a:off x="0" y="2025863"/>
            <a:ext cx="5940000" cy="3649980"/>
          </a:xfrm>
          <a:prstGeom prst="rect">
            <a:avLst/>
          </a:prstGeom>
        </p:spPr>
      </p:pic>
      <p:sp>
        <p:nvSpPr>
          <p:cNvPr id="7" name="Title 1">
            <a:extLst>
              <a:ext uri="{FF2B5EF4-FFF2-40B4-BE49-F238E27FC236}">
                <a16:creationId xmlns:a16="http://schemas.microsoft.com/office/drawing/2014/main" xmlns="" id="{EF9AA6FC-03A3-5D4D-B149-ED88870D434C}"/>
              </a:ext>
            </a:extLst>
          </p:cNvPr>
          <p:cNvSpPr txBox="1">
            <a:spLocks/>
          </p:cNvSpPr>
          <p:nvPr/>
        </p:nvSpPr>
        <p:spPr>
          <a:xfrm>
            <a:off x="5981446" y="571812"/>
            <a:ext cx="6017514"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14370"/>
                </a:solidFill>
                <a:cs typeface="Arial" panose="020B0604020202020204" pitchFamily="34" charset="0"/>
              </a:rPr>
              <a:t>Learning outcomes</a:t>
            </a:r>
          </a:p>
        </p:txBody>
      </p:sp>
      <p:sp>
        <p:nvSpPr>
          <p:cNvPr id="8" name="Content Placeholder 2">
            <a:extLst>
              <a:ext uri="{FF2B5EF4-FFF2-40B4-BE49-F238E27FC236}">
                <a16:creationId xmlns:a16="http://schemas.microsoft.com/office/drawing/2014/main" xmlns="" id="{23530395-65A4-EC49-AF82-703EE6F9E6A8}"/>
              </a:ext>
            </a:extLst>
          </p:cNvPr>
          <p:cNvSpPr txBox="1">
            <a:spLocks/>
          </p:cNvSpPr>
          <p:nvPr/>
        </p:nvSpPr>
        <p:spPr>
          <a:xfrm>
            <a:off x="6096000" y="1930009"/>
            <a:ext cx="5836920" cy="46364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269240" indent="0">
              <a:lnSpc>
                <a:spcPct val="115000"/>
              </a:lnSpc>
              <a:buFont typeface="Arial" panose="020B0604020202020204" pitchFamily="34" charset="0"/>
              <a:buNone/>
            </a:pPr>
            <a:r>
              <a:rPr lang="en-GB" sz="1800" b="1" dirty="0">
                <a:solidFill>
                  <a:srgbClr val="714370"/>
                </a:solidFill>
                <a:latin typeface="Calibri" panose="020F0502020204030204" pitchFamily="34" charset="0"/>
                <a:ea typeface="Calibri" panose="020F0502020204030204" pitchFamily="34" charset="0"/>
                <a:cs typeface="Calibri" panose="020F0502020204030204" pitchFamily="34" charset="0"/>
              </a:rPr>
              <a:t>By completing this Module, the learner will be able to:</a:t>
            </a:r>
          </a:p>
          <a:p>
            <a:r>
              <a:rPr lang="en-GB" sz="1800" dirty="0">
                <a:solidFill>
                  <a:srgbClr val="714370"/>
                </a:solidFill>
                <a:latin typeface="Calibri" panose="020F0502020204030204" pitchFamily="34" charset="0"/>
                <a:cs typeface="Calibri" panose="020F0502020204030204" pitchFamily="34" charset="0"/>
              </a:rPr>
              <a:t>Explore the impact of caring for a person with dementia, and the diverse and complex needs of families and carers.</a:t>
            </a:r>
          </a:p>
          <a:p>
            <a:r>
              <a:rPr lang="en-GB" sz="1800" dirty="0">
                <a:solidFill>
                  <a:srgbClr val="714370"/>
                </a:solidFill>
                <a:latin typeface="Calibri" panose="020F0502020204030204" pitchFamily="34" charset="0"/>
                <a:cs typeface="Calibri" panose="020F0502020204030204" pitchFamily="34" charset="0"/>
              </a:rPr>
              <a:t>Understand the importance of developing partnerships with family members and carers.</a:t>
            </a:r>
          </a:p>
          <a:p>
            <a:r>
              <a:rPr lang="en-GB" sz="1800" dirty="0">
                <a:solidFill>
                  <a:srgbClr val="714370"/>
                </a:solidFill>
                <a:latin typeface="Calibri" panose="020F0502020204030204" pitchFamily="34" charset="0"/>
                <a:cs typeface="Calibri" panose="020F0502020204030204" pitchFamily="34" charset="0"/>
              </a:rPr>
              <a:t>Understand the importance of recognising and assessing a carer’s own needs.</a:t>
            </a:r>
          </a:p>
          <a:p>
            <a:r>
              <a:rPr lang="en-GB" sz="1800" dirty="0">
                <a:solidFill>
                  <a:srgbClr val="714370"/>
                </a:solidFill>
                <a:latin typeface="Calibri" panose="020F0502020204030204" pitchFamily="34" charset="0"/>
                <a:cs typeface="Calibri" panose="020F0502020204030204" pitchFamily="34" charset="0"/>
              </a:rPr>
              <a:t>Support the families and carers of people with dementia to live well.</a:t>
            </a:r>
          </a:p>
          <a:p>
            <a:pPr marR="269240" indent="0">
              <a:lnSpc>
                <a:spcPct val="115000"/>
              </a:lnSpc>
              <a:buFont typeface="Arial" panose="020B0604020202020204" pitchFamily="34" charset="0"/>
              <a:buNone/>
            </a:pPr>
            <a:endParaRPr lang="en-GB" sz="1800" b="1" dirty="0">
              <a:solidFill>
                <a:srgbClr val="714370"/>
              </a:solidFill>
              <a:latin typeface="+mj-lt"/>
              <a:ea typeface="Calibri" panose="020F0502020204030204" pitchFamily="34" charset="0"/>
              <a:cs typeface="Arial" panose="020B0604020202020204" pitchFamily="34" charset="0"/>
            </a:endParaRPr>
          </a:p>
          <a:p>
            <a:endParaRPr lang="en-US" sz="1800" dirty="0">
              <a:solidFill>
                <a:srgbClr val="714370"/>
              </a:solidFill>
              <a:latin typeface="+mj-lt"/>
            </a:endParaRPr>
          </a:p>
        </p:txBody>
      </p:sp>
      <p:pic>
        <p:nvPicPr>
          <p:cNvPr id="9" name="Picture 8" descr="Icon&#10;&#10;Description automatically generated">
            <a:extLst>
              <a:ext uri="{FF2B5EF4-FFF2-40B4-BE49-F238E27FC236}">
                <a16:creationId xmlns:a16="http://schemas.microsoft.com/office/drawing/2014/main" xmlns="" id="{51FB9587-8B9C-C041-AB30-791D4E031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3"/>
          </a:xfrm>
          <a:prstGeom prst="rect">
            <a:avLst/>
          </a:prstGeom>
        </p:spPr>
      </p:pic>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5CE98AD-9A8A-D744-B2A1-1DE845D95502}"/>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5</a:t>
            </a:r>
          </a:p>
        </p:txBody>
      </p:sp>
      <p:pic>
        <p:nvPicPr>
          <p:cNvPr id="9" name="Picture 8" descr="A picture containing text, clipart, vector graphics&#10;&#10;Description automatically generated">
            <a:extLst>
              <a:ext uri="{FF2B5EF4-FFF2-40B4-BE49-F238E27FC236}">
                <a16:creationId xmlns:a16="http://schemas.microsoft.com/office/drawing/2014/main" xmlns="" id="{80E68AAC-C689-F14B-997B-C87F16301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0" name="Title 1">
            <a:extLst>
              <a:ext uri="{FF2B5EF4-FFF2-40B4-BE49-F238E27FC236}">
                <a16:creationId xmlns:a16="http://schemas.microsoft.com/office/drawing/2014/main" xmlns="" id="{0FF98657-4CAC-3E4E-A988-8B008D89EA26}"/>
              </a:ext>
            </a:extLst>
          </p:cNvPr>
          <p:cNvSpPr txBox="1">
            <a:spLocks/>
          </p:cNvSpPr>
          <p:nvPr/>
        </p:nvSpPr>
        <p:spPr>
          <a:xfrm>
            <a:off x="6779333" y="1243259"/>
            <a:ext cx="5412667"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714370"/>
                </a:solidFill>
                <a:ea typeface="Calibri" panose="020F0502020204030204" pitchFamily="34" charset="0"/>
              </a:rPr>
              <a:t>Session 1: </a:t>
            </a:r>
            <a:br>
              <a:rPr lang="en-GB" sz="4800" b="1" dirty="0">
                <a:solidFill>
                  <a:srgbClr val="714370"/>
                </a:solidFill>
                <a:ea typeface="Calibri" panose="020F0502020204030204" pitchFamily="34" charset="0"/>
              </a:rPr>
            </a:br>
            <a:r>
              <a:rPr lang="en-GB" b="1" dirty="0">
                <a:solidFill>
                  <a:srgbClr val="714370"/>
                </a:solidFill>
              </a:rPr>
              <a:t>The impact </a:t>
            </a:r>
            <a:br>
              <a:rPr lang="en-GB" b="1" dirty="0">
                <a:solidFill>
                  <a:srgbClr val="714370"/>
                </a:solidFill>
              </a:rPr>
            </a:br>
            <a:r>
              <a:rPr lang="en-GB" b="1" dirty="0">
                <a:solidFill>
                  <a:srgbClr val="714370"/>
                </a:solidFill>
              </a:rPr>
              <a:t>of caring for a </a:t>
            </a:r>
            <a:br>
              <a:rPr lang="en-GB" b="1" dirty="0">
                <a:solidFill>
                  <a:srgbClr val="714370"/>
                </a:solidFill>
              </a:rPr>
            </a:br>
            <a:r>
              <a:rPr lang="en-GB" b="1" dirty="0">
                <a:solidFill>
                  <a:srgbClr val="714370"/>
                </a:solidFill>
              </a:rPr>
              <a:t>family member </a:t>
            </a:r>
            <a:br>
              <a:rPr lang="en-GB" b="1" dirty="0">
                <a:solidFill>
                  <a:srgbClr val="714370"/>
                </a:solidFill>
              </a:rPr>
            </a:br>
            <a:r>
              <a:rPr lang="en-GB" b="1" dirty="0">
                <a:solidFill>
                  <a:srgbClr val="714370"/>
                </a:solidFill>
              </a:rPr>
              <a:t>with dementia</a:t>
            </a:r>
          </a:p>
        </p:txBody>
      </p:sp>
      <p:pic>
        <p:nvPicPr>
          <p:cNvPr id="11" name="Picture 10" descr="A close-up of a person's hands&#10;&#10;Description automatically generated with low confidence">
            <a:extLst>
              <a:ext uri="{FF2B5EF4-FFF2-40B4-BE49-F238E27FC236}">
                <a16:creationId xmlns:a16="http://schemas.microsoft.com/office/drawing/2014/main" xmlns="" id="{16A752B9-2CA5-474B-A3B8-4146BE2FC781}"/>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12890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7696" y="1641455"/>
            <a:ext cx="9436608" cy="3954673"/>
          </a:xfrm>
          <a:ln>
            <a:noFill/>
          </a:ln>
        </p:spPr>
        <p:txBody>
          <a:bodyPr vert="horz" lIns="91440" tIns="45720" rIns="91440" bIns="45720" rtlCol="0" anchor="ctr">
            <a:noAutofit/>
          </a:bodyPr>
          <a:lstStyle/>
          <a:p>
            <a:pPr algn="ctr">
              <a:lnSpc>
                <a:spcPct val="106000"/>
              </a:lnSpc>
            </a:pP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As a verb:</a:t>
            </a:r>
            <a:b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If you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care about</a:t>
            </a: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something, you feel that it is important</a:t>
            </a:r>
            <a:b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If you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care</a:t>
            </a: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for</a:t>
            </a: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someone, you feel a lot of affection for them</a:t>
            </a:r>
            <a:b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3000" dirty="0">
                <a:solidFill>
                  <a:srgbClr val="714370"/>
                </a:solidFill>
                <a:effectLst/>
                <a:ea typeface="Calibri" panose="020F0502020204030204" pitchFamily="34" charset="0"/>
                <a:cs typeface="Times New Roman" panose="02020603050405020304" pitchFamily="18" charset="0"/>
              </a:rPr>
              <a:t> </a:t>
            </a:r>
            <a:br>
              <a:rPr lang="en-GB" sz="3000" dirty="0">
                <a:solidFill>
                  <a:srgbClr val="714370"/>
                </a:solidFill>
                <a:effectLst/>
                <a:ea typeface="Calibri" panose="020F0502020204030204" pitchFamily="34" charset="0"/>
                <a:cs typeface="Times New Roman" panose="02020603050405020304" pitchFamily="18" charset="0"/>
              </a:rPr>
            </a:b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As a noun:</a:t>
            </a:r>
            <a:b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You might specialise in the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care of </a:t>
            </a: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people with dementia</a:t>
            </a:r>
            <a:b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We take great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care</a:t>
            </a:r>
            <a:r>
              <a:rPr lang="en-GB" sz="3000" b="1" dirty="0">
                <a:solidFill>
                  <a:srgbClr val="714370"/>
                </a:solidFill>
                <a:effectLst/>
                <a:ea typeface="Calibri" panose="020F0502020204030204" pitchFamily="34" charset="0"/>
                <a:cs typeface="Times New Roman" panose="02020603050405020304" pitchFamily="18" charset="0"/>
              </a:rPr>
              <a:t> </a:t>
            </a:r>
            <a:r>
              <a:rPr lang="en-GB" sz="3000" b="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in </a:t>
            </a:r>
            <a:r>
              <a:rPr lang="en-GB" sz="3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walking across the road </a:t>
            </a:r>
          </a:p>
        </p:txBody>
      </p:sp>
      <p:sp>
        <p:nvSpPr>
          <p:cNvPr id="4" name="TextBox 3">
            <a:extLst>
              <a:ext uri="{FF2B5EF4-FFF2-40B4-BE49-F238E27FC236}">
                <a16:creationId xmlns:a16="http://schemas.microsoft.com/office/drawing/2014/main" xmlns="" id="{8684532D-C7C4-F744-9EE6-449AE5558DB7}"/>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6</a:t>
            </a:r>
          </a:p>
        </p:txBody>
      </p:sp>
      <p:sp>
        <p:nvSpPr>
          <p:cNvPr id="8" name="TextBox 7">
            <a:extLst>
              <a:ext uri="{FF2B5EF4-FFF2-40B4-BE49-F238E27FC236}">
                <a16:creationId xmlns:a16="http://schemas.microsoft.com/office/drawing/2014/main" xmlns="" id="{E3293DE1-DAF5-2443-9492-659928F00506}"/>
              </a:ext>
            </a:extLst>
          </p:cNvPr>
          <p:cNvSpPr txBox="1"/>
          <p:nvPr/>
        </p:nvSpPr>
        <p:spPr>
          <a:xfrm>
            <a:off x="0" y="352151"/>
            <a:ext cx="12192000" cy="769441"/>
          </a:xfrm>
          <a:prstGeom prst="rect">
            <a:avLst/>
          </a:prstGeom>
          <a:noFill/>
        </p:spPr>
        <p:txBody>
          <a:bodyPr wrap="square">
            <a:spAutoFit/>
          </a:bodyPr>
          <a:lstStyle/>
          <a:p>
            <a:pPr algn="ctr"/>
            <a:r>
              <a:rPr lang="en-GB" sz="4400" dirty="0">
                <a:solidFill>
                  <a:srgbClr val="714370"/>
                </a:solidFill>
                <a:effectLst/>
                <a:ea typeface="Calibri" panose="020F0502020204030204" pitchFamily="34" charset="0"/>
                <a:cs typeface="Times New Roman" panose="02020603050405020304" pitchFamily="18" charset="0"/>
              </a:rPr>
              <a:t>Defining the word ‘care’</a:t>
            </a:r>
            <a:endParaRPr lang="en-US" sz="4400" dirty="0"/>
          </a:p>
        </p:txBody>
      </p:sp>
      <p:pic>
        <p:nvPicPr>
          <p:cNvPr id="9" name="Picture 8" descr="A picture containing text, clipart, vector graphics&#10;&#10;Description automatically generated">
            <a:extLst>
              <a:ext uri="{FF2B5EF4-FFF2-40B4-BE49-F238E27FC236}">
                <a16:creationId xmlns:a16="http://schemas.microsoft.com/office/drawing/2014/main" xmlns="" id="{CA9F7C63-18AF-024B-80C3-149EB7EA2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5090" y="1306721"/>
            <a:ext cx="9410550" cy="4800288"/>
          </a:xfrm>
          <a:prstGeom prst="rect">
            <a:avLst/>
          </a:prstGeom>
          <a:ln>
            <a:noFill/>
          </a:ln>
        </p:spPr>
        <p:txBody>
          <a:bodyPr wrap="square">
            <a:spAutoFit/>
          </a:bodyPr>
          <a:lstStyle/>
          <a:p>
            <a:pPr indent="-540385" fontAlgn="base">
              <a:lnSpc>
                <a:spcPct val="115000"/>
              </a:lnSpc>
              <a:spcAft>
                <a:spcPts val="1000"/>
              </a:spcAft>
              <a:tabLst>
                <a:tab pos="2865755" algn="ctr"/>
                <a:tab pos="5731510" algn="r"/>
              </a:tabLst>
            </a:pPr>
            <a:r>
              <a:rPr lang="en-GB" sz="2400" dirty="0">
                <a:solidFill>
                  <a:srgbClr val="714370"/>
                </a:solidFill>
                <a:latin typeface="Calibri" panose="020F0502020204030204" pitchFamily="34" charset="0"/>
                <a:ea typeface="Times New Roman" panose="02020603050405020304" pitchFamily="18" charset="0"/>
                <a:cs typeface="Calibri" panose="020F0502020204030204" pitchFamily="34" charset="0"/>
              </a:rPr>
              <a:t>“</a:t>
            </a:r>
            <a:r>
              <a:rPr lang="en-GB" sz="24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A carer is anyone, including children and adults, who looks after a family member, partner or friend who needs help because of their illness, frailty, disability, a mental health problem or an addiction and cannot cope without their support. The care they give is unpaid.</a:t>
            </a:r>
            <a:r>
              <a:rPr lang="en-GB" sz="2400"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a:t>
            </a:r>
            <a:r>
              <a:rPr lang="en-GB" sz="24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 </a:t>
            </a:r>
            <a:r>
              <a:rPr lang="en-GB"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(NHS England)</a:t>
            </a:r>
          </a:p>
          <a:p>
            <a:pPr indent="-540385" fontAlgn="base">
              <a:lnSpc>
                <a:spcPct val="115000"/>
              </a:lnSpc>
              <a:spcAft>
                <a:spcPts val="1000"/>
              </a:spcAft>
              <a:tabLst>
                <a:tab pos="2865755" algn="ctr"/>
                <a:tab pos="5731510" algn="r"/>
              </a:tabLst>
            </a:pPr>
            <a:endParaRPr lang="en-GB" sz="200" dirty="0">
              <a:solidFill>
                <a:srgbClr val="714370"/>
              </a:solidFill>
              <a:latin typeface="+mj-lt"/>
              <a:ea typeface="Times New Roman" panose="02020603050405020304" pitchFamily="18" charset="0"/>
              <a:cs typeface="Times New Roman" panose="02020603050405020304" pitchFamily="18" charset="0"/>
            </a:endParaRPr>
          </a:p>
          <a:p>
            <a:pPr indent="-540385" fontAlgn="base">
              <a:lnSpc>
                <a:spcPct val="115000"/>
              </a:lnSpc>
              <a:spcAft>
                <a:spcPts val="1000"/>
              </a:spcAft>
              <a:tabLst>
                <a:tab pos="2865755" algn="ctr"/>
                <a:tab pos="5731510" algn="r"/>
              </a:tabLst>
            </a:pPr>
            <a:endParaRPr lang="en-GB" sz="200" dirty="0">
              <a:solidFill>
                <a:srgbClr val="714370"/>
              </a:solidFill>
              <a:effectLst/>
              <a:latin typeface="+mj-lt"/>
              <a:ea typeface="Times New Roman" panose="02020603050405020304" pitchFamily="18" charset="0"/>
              <a:cs typeface="Times New Roman" panose="02020603050405020304" pitchFamily="18" charset="0"/>
            </a:endParaRPr>
          </a:p>
          <a:p>
            <a:pPr indent="-540385" fontAlgn="base">
              <a:lnSpc>
                <a:spcPct val="115000"/>
              </a:lnSpc>
              <a:spcAft>
                <a:spcPts val="1000"/>
              </a:spcAft>
              <a:tabLst>
                <a:tab pos="2865755" algn="ctr"/>
                <a:tab pos="5731510" algn="r"/>
              </a:tabLst>
            </a:pPr>
            <a:r>
              <a:rPr lang="en-GB" sz="2400" dirty="0">
                <a:solidFill>
                  <a:srgbClr val="714370"/>
                </a:solidFill>
                <a:latin typeface="Calibri" panose="020F0502020204030204" pitchFamily="34" charset="0"/>
                <a:ea typeface="Times New Roman" panose="02020603050405020304" pitchFamily="18" charset="0"/>
                <a:cs typeface="Calibri" panose="020F0502020204030204" pitchFamily="34" charset="0"/>
              </a:rPr>
              <a:t>“</a:t>
            </a:r>
            <a:r>
              <a:rPr lang="en-GB" sz="24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You’re probably a carer if all of the following apply:</a:t>
            </a:r>
          </a:p>
          <a:p>
            <a:pPr marL="342900" lvl="0" indent="-342900">
              <a:spcAft>
                <a:spcPts val="400"/>
              </a:spcAft>
              <a:buSzPct val="100000"/>
              <a:buFont typeface="Symbol" panose="05050102010706020507" pitchFamily="18" charset="2"/>
              <a:buChar char=""/>
              <a:tabLst>
                <a:tab pos="457200" algn="l"/>
              </a:tabLst>
            </a:pPr>
            <a:r>
              <a:rPr lang="en-GB" sz="2000" i="1" dirty="0">
                <a:solidFill>
                  <a:srgbClr val="714370"/>
                </a:solidFill>
                <a:latin typeface="Calibri" panose="020F0502020204030204" pitchFamily="34" charset="0"/>
                <a:ea typeface="Times New Roman" panose="02020603050405020304" pitchFamily="18" charset="0"/>
                <a:cs typeface="Calibri" panose="020F0502020204030204" pitchFamily="34" charset="0"/>
              </a:rPr>
              <a:t>Y</a:t>
            </a:r>
            <a:r>
              <a:rPr lang="en-GB" sz="20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ou do things like helping someone to wash, dress and eat; taking them to regular appointments, doing their shopping or keeping them company.</a:t>
            </a:r>
          </a:p>
          <a:p>
            <a:pPr marL="342900" lvl="0" indent="-342900">
              <a:spcAft>
                <a:spcPts val="400"/>
              </a:spcAft>
              <a:buSzPct val="100000"/>
              <a:buFont typeface="Symbol" panose="05050102010706020507" pitchFamily="18" charset="2"/>
              <a:buChar char=""/>
              <a:tabLst>
                <a:tab pos="457200" algn="l"/>
              </a:tabLst>
            </a:pPr>
            <a:r>
              <a:rPr lang="en-GB" sz="2000" i="1" dirty="0">
                <a:solidFill>
                  <a:srgbClr val="714370"/>
                </a:solidFill>
                <a:latin typeface="Calibri" panose="020F0502020204030204" pitchFamily="34" charset="0"/>
                <a:ea typeface="Times New Roman" panose="02020603050405020304" pitchFamily="18" charset="0"/>
                <a:cs typeface="Calibri" panose="020F0502020204030204" pitchFamily="34" charset="0"/>
              </a:rPr>
              <a:t>Y</a:t>
            </a:r>
            <a:r>
              <a:rPr lang="en-GB" sz="20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ou aren’t paid to look after the person you’re caring for.</a:t>
            </a:r>
          </a:p>
          <a:p>
            <a:pPr marL="342900" lvl="0" indent="-342900">
              <a:spcAft>
                <a:spcPts val="400"/>
              </a:spcAft>
              <a:buSzPct val="100000"/>
              <a:buFont typeface="Symbol" panose="05050102010706020507" pitchFamily="18" charset="2"/>
              <a:buChar char=""/>
              <a:tabLst>
                <a:tab pos="457200" algn="l"/>
              </a:tabLst>
            </a:pPr>
            <a:r>
              <a:rPr lang="en-GB" sz="2000" i="1" dirty="0">
                <a:solidFill>
                  <a:srgbClr val="714370"/>
                </a:solidFill>
                <a:latin typeface="Calibri" panose="020F0502020204030204" pitchFamily="34" charset="0"/>
                <a:ea typeface="Times New Roman" panose="02020603050405020304" pitchFamily="18" charset="0"/>
                <a:cs typeface="Calibri" panose="020F0502020204030204" pitchFamily="34" charset="0"/>
              </a:rPr>
              <a:t>Y</a:t>
            </a:r>
            <a:r>
              <a:rPr lang="en-GB" sz="20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ou spend a lot of time caring for the person - there’s no legal definition of this, but it could mean anything from a few hours a day, to 24 hours a day, 7 days a week.</a:t>
            </a:r>
          </a:p>
          <a:p>
            <a:pPr marL="342900" lvl="0" indent="-342900">
              <a:spcAft>
                <a:spcPts val="400"/>
              </a:spcAft>
              <a:buSzPct val="100000"/>
              <a:buFont typeface="Symbol" panose="05050102010706020507" pitchFamily="18" charset="2"/>
              <a:buChar char=""/>
              <a:tabLst>
                <a:tab pos="457200" algn="l"/>
              </a:tabLst>
            </a:pPr>
            <a:r>
              <a:rPr lang="en-GB" sz="2000" i="1" dirty="0">
                <a:solidFill>
                  <a:srgbClr val="714370"/>
                </a:solidFill>
                <a:latin typeface="Calibri" panose="020F0502020204030204" pitchFamily="34" charset="0"/>
                <a:ea typeface="Times New Roman" panose="02020603050405020304" pitchFamily="18" charset="0"/>
                <a:cs typeface="Calibri" panose="020F0502020204030204" pitchFamily="34" charset="0"/>
              </a:rPr>
              <a:t>Y</a:t>
            </a:r>
            <a:r>
              <a:rPr lang="en-GB" sz="20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ou may or may not live with the person you’re caring for</a:t>
            </a:r>
            <a:r>
              <a:rPr lang="en-GB" sz="2000" dirty="0">
                <a:solidFill>
                  <a:srgbClr val="714370"/>
                </a:solidFill>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(Citizen’s Advice)</a:t>
            </a:r>
            <a:endParaRPr lang="en-GB" sz="1400" baseline="30000" dirty="0">
              <a:solidFill>
                <a:srgbClr val="71437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descr="A picture containing text, clipart, vector graphics&#10;&#10;Description automatically generated">
            <a:extLst>
              <a:ext uri="{FF2B5EF4-FFF2-40B4-BE49-F238E27FC236}">
                <a16:creationId xmlns:a16="http://schemas.microsoft.com/office/drawing/2014/main" xmlns="" id="{6D187F2F-20CD-0B4F-8BD4-B52E4FC02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6" name="TextBox 5">
            <a:extLst>
              <a:ext uri="{FF2B5EF4-FFF2-40B4-BE49-F238E27FC236}">
                <a16:creationId xmlns:a16="http://schemas.microsoft.com/office/drawing/2014/main" xmlns="" id="{C9BC07F4-A447-8D41-B41B-B4C982791B4B}"/>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7</a:t>
            </a:r>
          </a:p>
        </p:txBody>
      </p:sp>
      <p:sp>
        <p:nvSpPr>
          <p:cNvPr id="7" name="TextBox 6">
            <a:extLst>
              <a:ext uri="{FF2B5EF4-FFF2-40B4-BE49-F238E27FC236}">
                <a16:creationId xmlns:a16="http://schemas.microsoft.com/office/drawing/2014/main" xmlns="" id="{35A66C25-D70B-5C4A-A28F-B14A432D2815}"/>
              </a:ext>
            </a:extLst>
          </p:cNvPr>
          <p:cNvSpPr txBox="1"/>
          <p:nvPr/>
        </p:nvSpPr>
        <p:spPr>
          <a:xfrm>
            <a:off x="0" y="298550"/>
            <a:ext cx="12192000" cy="825291"/>
          </a:xfrm>
          <a:prstGeom prst="rect">
            <a:avLst/>
          </a:prstGeom>
          <a:noFill/>
        </p:spPr>
        <p:txBody>
          <a:bodyPr wrap="square">
            <a:spAutoFit/>
          </a:bodyPr>
          <a:lstStyle/>
          <a:p>
            <a:pPr indent="-540385" algn="ctr" fontAlgn="base">
              <a:lnSpc>
                <a:spcPct val="115000"/>
              </a:lnSpc>
              <a:spcAft>
                <a:spcPts val="1000"/>
              </a:spcAft>
              <a:tabLst>
                <a:tab pos="2865755" algn="ctr"/>
                <a:tab pos="5731510" algn="r"/>
              </a:tabLst>
            </a:pPr>
            <a:r>
              <a:rPr lang="en-GB" sz="4400" b="1" dirty="0">
                <a:solidFill>
                  <a:srgbClr val="714370"/>
                </a:solidFill>
                <a:latin typeface="+mj-lt"/>
              </a:rPr>
              <a:t>Definitions of a ‘carer’ (1)</a:t>
            </a:r>
          </a:p>
        </p:txBody>
      </p:sp>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heel(1)">
                                      <p:cBhvr>
                                        <p:cTn id="12" dur="2000"/>
                                        <p:tgtEl>
                                          <p:spTgt spid="4">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heel(1)">
                                      <p:cBhvr>
                                        <p:cTn id="15" dur="2000"/>
                                        <p:tgtEl>
                                          <p:spTgt spid="4">
                                            <p:txEl>
                                              <p:pRg st="4" end="4"/>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wheel(1)">
                                      <p:cBhvr>
                                        <p:cTn id="18" dur="2000"/>
                                        <p:tgtEl>
                                          <p:spTgt spid="4">
                                            <p:txEl>
                                              <p:pRg st="5" end="5"/>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wheel(1)">
                                      <p:cBhvr>
                                        <p:cTn id="21" dur="2000"/>
                                        <p:tgtEl>
                                          <p:spTgt spid="4">
                                            <p:txEl>
                                              <p:pRg st="6" end="6"/>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wheel(1)">
                                      <p:cBhvr>
                                        <p:cTn id="24"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666C950-B2C6-4699-9DA3-73AB0F284712}"/>
              </a:ext>
            </a:extLst>
          </p:cNvPr>
          <p:cNvSpPr/>
          <p:nvPr/>
        </p:nvSpPr>
        <p:spPr>
          <a:xfrm>
            <a:off x="1036943" y="1300172"/>
            <a:ext cx="10506309" cy="4803046"/>
          </a:xfrm>
          <a:prstGeom prst="rect">
            <a:avLst/>
          </a:prstGeom>
          <a:noFill/>
          <a:ln>
            <a:noFill/>
          </a:ln>
        </p:spPr>
        <p:txBody>
          <a:bodyPr wrap="square">
            <a:spAutoFit/>
          </a:bodyPr>
          <a:lstStyle/>
          <a:p>
            <a:r>
              <a:rPr lang="en-GB" sz="2400" dirty="0">
                <a:solidFill>
                  <a:srgbClr val="714370"/>
                </a:solidFill>
                <a:latin typeface="Calibri" panose="020F0502020204030204" pitchFamily="34" charset="0"/>
                <a:ea typeface="Times New Roman" panose="02020603050405020304" pitchFamily="18" charset="0"/>
                <a:cs typeface="Calibri" panose="020F0502020204030204" pitchFamily="34" charset="0"/>
              </a:rPr>
              <a:t>“</a:t>
            </a:r>
            <a:r>
              <a:rPr lang="en-GB" sz="24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Put simply, a carer is anyone who looks after a family member, friend or partner who needs extra help. This could be because they’re ill, or have a disability or mental health problem. Carers are usually unpaid and can provide all sorts of emotional and practical support. Unpaid carers are different to paid care workers who earn money for looking after</a:t>
            </a:r>
            <a:r>
              <a:rPr lang="en-GB" sz="2400"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 </a:t>
            </a:r>
            <a:r>
              <a:rPr lang="en-GB" sz="2400" i="1"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someone</a:t>
            </a:r>
            <a:r>
              <a:rPr lang="en-GB" sz="2400" dirty="0">
                <a:solidFill>
                  <a:srgbClr val="714370"/>
                </a:solidFill>
                <a:latin typeface="Calibri" panose="020F0502020204030204" pitchFamily="34" charset="0"/>
                <a:ea typeface="Times New Roman" panose="02020603050405020304" pitchFamily="18" charset="0"/>
                <a:cs typeface="Calibri" panose="020F0502020204030204" pitchFamily="34" charset="0"/>
              </a:rPr>
              <a:t>.”</a:t>
            </a:r>
            <a:r>
              <a:rPr lang="en-GB" sz="2400"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 </a:t>
            </a:r>
            <a:r>
              <a:rPr lang="en-GB" dirty="0">
                <a:solidFill>
                  <a:srgbClr val="714370"/>
                </a:solidFill>
                <a:effectLst/>
                <a:latin typeface="Calibri" panose="020F0502020204030204" pitchFamily="34" charset="0"/>
                <a:ea typeface="Times New Roman" panose="02020603050405020304" pitchFamily="18" charset="0"/>
                <a:cs typeface="Calibri" panose="020F0502020204030204" pitchFamily="34" charset="0"/>
              </a:rPr>
              <a:t>(Marie Curie)</a:t>
            </a:r>
            <a:endParaRPr lang="es-ES_tradnl" sz="1200" dirty="0">
              <a:solidFill>
                <a:srgbClr val="714370"/>
              </a:solidFill>
              <a:latin typeface="Calibri" panose="020F0502020204030204" pitchFamily="34" charset="0"/>
              <a:ea typeface="Calibri" panose="020F0502020204030204" pitchFamily="34" charset="0"/>
              <a:cs typeface="Calibri" panose="020F0502020204030204" pitchFamily="34" charset="0"/>
            </a:endParaRPr>
          </a:p>
          <a:p>
            <a:pPr indent="-540385" fontAlgn="base">
              <a:lnSpc>
                <a:spcPct val="115000"/>
              </a:lnSpc>
              <a:spcAft>
                <a:spcPts val="1000"/>
              </a:spcAft>
              <a:tabLst>
                <a:tab pos="2865755" algn="ctr"/>
                <a:tab pos="5731510" algn="r"/>
              </a:tabLst>
            </a:pPr>
            <a:endParaRPr lang="es-ES_tradnl" sz="1200" dirty="0">
              <a:solidFill>
                <a:srgbClr val="714370"/>
              </a:solidFill>
              <a:latin typeface="Calibri" panose="020F0502020204030204" pitchFamily="34" charset="0"/>
              <a:ea typeface="Calibri" panose="020F0502020204030204" pitchFamily="34" charset="0"/>
              <a:cs typeface="Calibri" panose="020F0502020204030204" pitchFamily="34" charset="0"/>
            </a:endParaRPr>
          </a:p>
          <a:p>
            <a:pPr indent="-540385" fontAlgn="base">
              <a:lnSpc>
                <a:spcPct val="115000"/>
              </a:lnSpc>
              <a:spcAft>
                <a:spcPts val="1000"/>
              </a:spcAft>
              <a:tabLst>
                <a:tab pos="2865755" algn="ctr"/>
                <a:tab pos="5731510" algn="r"/>
              </a:tabLst>
            </a:pPr>
            <a:r>
              <a:rPr lang="es-ES_tradnl" sz="2400" dirty="0">
                <a:solidFill>
                  <a:srgbClr val="714370"/>
                </a:solidFill>
                <a:latin typeface="Calibri" panose="020F0502020204030204" pitchFamily="34" charset="0"/>
                <a:ea typeface="Calibri" panose="020F0502020204030204" pitchFamily="34" charset="0"/>
                <a:cs typeface="Calibri" panose="020F0502020204030204" pitchFamily="34" charset="0"/>
              </a:rPr>
              <a:t>“</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In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every</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country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around</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the</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world</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individuals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with</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disabilities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chronic</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health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issues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or</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frailty</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rely</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on</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unpaid</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care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from</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family</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and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friends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Known</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as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unpaid</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carers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their</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role can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range</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from</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helping</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with</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daily</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activities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to more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complex</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medical care.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Although</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there</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are invaluable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emotional</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benefits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to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providing</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care,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being</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an</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unpaid</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carer</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can be time-</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consuming</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and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take</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 heavy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toll</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on</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the</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carer’s</a:t>
            </a:r>
            <a:r>
              <a:rPr lang="es-ES_tradnl" sz="2400" i="1"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health and </a:t>
            </a:r>
            <a:r>
              <a:rPr lang="es-ES_tradnl" sz="2400" i="1"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well-being</a:t>
            </a:r>
            <a:r>
              <a:rPr lang="es-ES_tradnl" sz="24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a:t>
            </a:r>
            <a:r>
              <a:rPr lang="es-ES_tradnl"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Embracing</a:t>
            </a:r>
            <a:r>
              <a:rPr lang="es-ES_tradnl"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r>
              <a:rPr lang="es-ES_tradnl" dirty="0" err="1">
                <a:solidFill>
                  <a:srgbClr val="714370"/>
                </a:solidFill>
                <a:effectLst/>
                <a:latin typeface="Calibri" panose="020F0502020204030204" pitchFamily="34" charset="0"/>
                <a:ea typeface="Calibri" panose="020F0502020204030204" pitchFamily="34" charset="0"/>
                <a:cs typeface="Calibri" panose="020F0502020204030204" pitchFamily="34" charset="0"/>
              </a:rPr>
              <a:t>Carers</a:t>
            </a:r>
            <a:r>
              <a:rPr lang="es-ES_tradnl"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 </a:t>
            </a:r>
            <a:endParaRPr lang="es-ES_tradnl" sz="1600" dirty="0">
              <a:solidFill>
                <a:srgbClr val="71437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xmlns="" id="{06D17F17-B243-0642-8D7E-C233DC1AD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B2C1C9A7-436B-BA4F-95AA-F884319816CF}"/>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8</a:t>
            </a:r>
          </a:p>
        </p:txBody>
      </p:sp>
      <p:sp>
        <p:nvSpPr>
          <p:cNvPr id="8" name="TextBox 7">
            <a:extLst>
              <a:ext uri="{FF2B5EF4-FFF2-40B4-BE49-F238E27FC236}">
                <a16:creationId xmlns:a16="http://schemas.microsoft.com/office/drawing/2014/main" xmlns="" id="{FD49969C-433E-C94E-9D32-FC9B2828DAD9}"/>
              </a:ext>
            </a:extLst>
          </p:cNvPr>
          <p:cNvSpPr txBox="1"/>
          <p:nvPr/>
        </p:nvSpPr>
        <p:spPr>
          <a:xfrm>
            <a:off x="0" y="298550"/>
            <a:ext cx="12192000" cy="825291"/>
          </a:xfrm>
          <a:prstGeom prst="rect">
            <a:avLst/>
          </a:prstGeom>
          <a:noFill/>
        </p:spPr>
        <p:txBody>
          <a:bodyPr wrap="square">
            <a:spAutoFit/>
          </a:bodyPr>
          <a:lstStyle/>
          <a:p>
            <a:pPr indent="-540385" algn="ctr" fontAlgn="base">
              <a:lnSpc>
                <a:spcPct val="115000"/>
              </a:lnSpc>
              <a:spcAft>
                <a:spcPts val="1000"/>
              </a:spcAft>
              <a:tabLst>
                <a:tab pos="2865755" algn="ctr"/>
                <a:tab pos="5731510" algn="r"/>
              </a:tabLst>
            </a:pPr>
            <a:r>
              <a:rPr lang="en-GB" sz="4400" b="1" dirty="0">
                <a:solidFill>
                  <a:srgbClr val="714370"/>
                </a:solidFill>
                <a:latin typeface="+mj-lt"/>
              </a:rPr>
              <a:t>Definitions of a ‘carer’ (2)</a:t>
            </a:r>
            <a:endParaRPr lang="en-GB" sz="2800" dirty="0">
              <a:solidFill>
                <a:srgbClr val="71437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heel(1)">
                                      <p:cBhvr>
                                        <p:cTn id="1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997BA54-DE66-4993-8A3D-5DCC779C773C}"/>
              </a:ext>
            </a:extLst>
          </p:cNvPr>
          <p:cNvPicPr>
            <a:picLocks noChangeAspect="1"/>
          </p:cNvPicPr>
          <p:nvPr/>
        </p:nvPicPr>
        <p:blipFill>
          <a:blip r:embed="rId2"/>
          <a:stretch>
            <a:fillRect/>
          </a:stretch>
        </p:blipFill>
        <p:spPr>
          <a:xfrm>
            <a:off x="708031" y="1746350"/>
            <a:ext cx="3058738" cy="4325507"/>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xmlns="" id="{65C63E58-F1CE-2142-9CA3-F6A1322FA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516C7E69-B10A-BC4A-BCD1-C7852DF68D9B}"/>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9</a:t>
            </a:r>
          </a:p>
        </p:txBody>
      </p:sp>
      <p:sp>
        <p:nvSpPr>
          <p:cNvPr id="8" name="Title 1">
            <a:extLst>
              <a:ext uri="{FF2B5EF4-FFF2-40B4-BE49-F238E27FC236}">
                <a16:creationId xmlns:a16="http://schemas.microsoft.com/office/drawing/2014/main" xmlns="" id="{D2CB3C5C-4C72-8D4D-8F1C-D4E2BF116FBE}"/>
              </a:ext>
            </a:extLst>
          </p:cNvPr>
          <p:cNvSpPr txBox="1">
            <a:spLocks/>
          </p:cNvSpPr>
          <p:nvPr/>
        </p:nvSpPr>
        <p:spPr>
          <a:xfrm>
            <a:off x="4344979" y="1628782"/>
            <a:ext cx="7213037" cy="4560642"/>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rgbClr val="714370"/>
                </a:solidFill>
                <a:latin typeface="Calibri" panose="020F0502020204030204" pitchFamily="34" charset="0"/>
                <a:cs typeface="Calibri" panose="020F0502020204030204" pitchFamily="34" charset="0"/>
              </a:rPr>
              <a:t>World Alzheimer Report 2013</a:t>
            </a:r>
            <a:br>
              <a:rPr lang="en-GB" sz="2800" dirty="0">
                <a:solidFill>
                  <a:srgbClr val="714370"/>
                </a:solidFill>
                <a:latin typeface="Calibri" panose="020F0502020204030204" pitchFamily="34" charset="0"/>
                <a:cs typeface="Calibri" panose="020F0502020204030204" pitchFamily="34" charset="0"/>
              </a:rPr>
            </a:br>
            <a:r>
              <a:rPr lang="en-GB" sz="2800" dirty="0">
                <a:solidFill>
                  <a:srgbClr val="714370"/>
                </a:solidFill>
                <a:latin typeface="Calibri" panose="020F0502020204030204" pitchFamily="34" charset="0"/>
                <a:cs typeface="Calibri" panose="020F0502020204030204" pitchFamily="34" charset="0"/>
              </a:rPr>
              <a:t>‘Journey of Caring: An analysis of long-term care for dementia’</a:t>
            </a:r>
            <a:br>
              <a:rPr lang="en-GB" sz="2800" dirty="0">
                <a:solidFill>
                  <a:srgbClr val="714370"/>
                </a:solidFill>
                <a:latin typeface="Calibri" panose="020F0502020204030204" pitchFamily="34" charset="0"/>
                <a:cs typeface="Calibri" panose="020F0502020204030204" pitchFamily="34" charset="0"/>
              </a:rPr>
            </a:br>
            <a:r>
              <a:rPr lang="en-GB" sz="2800" dirty="0">
                <a:solidFill>
                  <a:srgbClr val="714370"/>
                </a:solidFill>
                <a:latin typeface="Calibri" panose="020F0502020204030204" pitchFamily="34" charset="0"/>
                <a:cs typeface="Calibri" panose="020F0502020204030204" pitchFamily="34" charset="0"/>
              </a:rPr>
              <a:t/>
            </a:r>
            <a:br>
              <a:rPr lang="en-GB" sz="2800" dirty="0">
                <a:solidFill>
                  <a:srgbClr val="714370"/>
                </a:solidFill>
                <a:latin typeface="Calibri" panose="020F0502020204030204" pitchFamily="34" charset="0"/>
                <a:cs typeface="Calibri" panose="020F0502020204030204" pitchFamily="34" charset="0"/>
              </a:rPr>
            </a:br>
            <a:r>
              <a:rPr lang="en-GB" sz="2800" i="1" dirty="0">
                <a:solidFill>
                  <a:srgbClr val="714370"/>
                </a:solidFill>
                <a:latin typeface="Calibri" panose="020F0502020204030204" pitchFamily="34" charset="0"/>
                <a:cs typeface="Calibri" panose="020F0502020204030204" pitchFamily="34" charset="0"/>
              </a:rPr>
              <a:t>“It is common to distinguish between care provided unpaid by family, friends and community, and care provided by paid care workers. Unpaid care provided by family is generally referred to as ‘informal’ care and paid care as ‘formal’ care</a:t>
            </a:r>
            <a:r>
              <a:rPr lang="en-GB" sz="2800" dirty="0">
                <a:solidFill>
                  <a:srgbClr val="714370"/>
                </a:solidFill>
                <a:latin typeface="Calibri" panose="020F0502020204030204" pitchFamily="34" charset="0"/>
                <a:cs typeface="Calibri" panose="020F0502020204030204" pitchFamily="34" charset="0"/>
              </a:rPr>
              <a:t>.”</a:t>
            </a:r>
            <a:endParaRPr lang="en-US" sz="3200" baseline="30000" dirty="0">
              <a:solidFill>
                <a:srgbClr val="71437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281B9F42-771E-2B4E-B655-6720E157C752}"/>
              </a:ext>
            </a:extLst>
          </p:cNvPr>
          <p:cNvSpPr txBox="1"/>
          <p:nvPr/>
        </p:nvSpPr>
        <p:spPr>
          <a:xfrm>
            <a:off x="-3048" y="226495"/>
            <a:ext cx="12195048" cy="1446550"/>
          </a:xfrm>
          <a:prstGeom prst="rect">
            <a:avLst/>
          </a:prstGeom>
          <a:noFill/>
        </p:spPr>
        <p:txBody>
          <a:bodyPr wrap="square">
            <a:spAutoFit/>
          </a:bodyPr>
          <a:lstStyle/>
          <a:p>
            <a:pPr algn="ctr"/>
            <a:r>
              <a:rPr lang="en-GB" sz="4400" dirty="0">
                <a:solidFill>
                  <a:srgbClr val="714370"/>
                </a:solidFill>
                <a:cs typeface="Arial" panose="020B0604020202020204" pitchFamily="34" charset="0"/>
              </a:rPr>
              <a:t>Alzheimer’s Disease International</a:t>
            </a:r>
            <a:r>
              <a:rPr lang="en-GB" sz="4400" dirty="0">
                <a:solidFill>
                  <a:srgbClr val="714370"/>
                </a:solidFill>
              </a:rPr>
              <a:t>'s</a:t>
            </a:r>
            <a:r>
              <a:rPr lang="en-GB" sz="4400" dirty="0">
                <a:solidFill>
                  <a:srgbClr val="714370"/>
                </a:solidFill>
                <a:cs typeface="Arial" panose="020B0604020202020204" pitchFamily="34" charset="0"/>
              </a:rPr>
              <a:t> </a:t>
            </a:r>
            <a:br>
              <a:rPr lang="en-GB" sz="4400" dirty="0">
                <a:solidFill>
                  <a:srgbClr val="714370"/>
                </a:solidFill>
                <a:cs typeface="Arial" panose="020B0604020202020204" pitchFamily="34" charset="0"/>
              </a:rPr>
            </a:br>
            <a:r>
              <a:rPr lang="en-US" sz="4400" dirty="0">
                <a:solidFill>
                  <a:srgbClr val="714370"/>
                </a:solidFill>
                <a:ea typeface="Arial Unicode MS"/>
                <a:cs typeface="Times New Roman" panose="02020603050405020304" pitchFamily="18" charset="0"/>
              </a:rPr>
              <a:t>definition of a </a:t>
            </a:r>
            <a:r>
              <a:rPr lang="en-US" sz="4400" dirty="0" err="1">
                <a:solidFill>
                  <a:srgbClr val="714370"/>
                </a:solidFill>
                <a:ea typeface="Arial Unicode MS"/>
                <a:cs typeface="Times New Roman" panose="02020603050405020304" pitchFamily="18" charset="0"/>
              </a:rPr>
              <a:t>carer</a:t>
            </a:r>
            <a:endParaRPr lang="en-US" sz="4400" dirty="0"/>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7702</TotalTime>
  <Words>1593</Words>
  <Application>Microsoft Macintosh PowerPoint</Application>
  <PresentationFormat>Widescreen</PresentationFormat>
  <Paragraphs>98</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Unicode MS</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As a verb: If you care about something, you feel that it is important If you care for someone, you feel a lot of affection for them   As a noun: You might specialise in the care of people with dementia We take great care in walking across the road </vt:lpstr>
      <vt:lpstr>PowerPoint Presentation</vt:lpstr>
      <vt:lpstr>PowerPoint Presentation</vt:lpstr>
      <vt:lpstr>PowerPoint Presentation</vt:lpstr>
      <vt:lpstr>Being a carer for a  person with dementia</vt:lpstr>
      <vt:lpstr>Dementia in the family:  the impact on carers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Microsoft Office User</cp:lastModifiedBy>
  <cp:revision>180</cp:revision>
  <dcterms:created xsi:type="dcterms:W3CDTF">2019-04-29T10:28:40Z</dcterms:created>
  <dcterms:modified xsi:type="dcterms:W3CDTF">2023-03-29T08:24:58Z</dcterms:modified>
</cp:coreProperties>
</file>