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6" r:id="rId1"/>
  </p:sldMasterIdLst>
  <p:notesMasterIdLst>
    <p:notesMasterId r:id="rId16"/>
  </p:notesMasterIdLst>
  <p:handoutMasterIdLst>
    <p:handoutMasterId r:id="rId17"/>
  </p:handoutMasterIdLst>
  <p:sldIdLst>
    <p:sldId id="601" r:id="rId2"/>
    <p:sldId id="602" r:id="rId3"/>
    <p:sldId id="289" r:id="rId4"/>
    <p:sldId id="321" r:id="rId5"/>
    <p:sldId id="342" r:id="rId6"/>
    <p:sldId id="257" r:id="rId7"/>
    <p:sldId id="564" r:id="rId8"/>
    <p:sldId id="256" r:id="rId9"/>
    <p:sldId id="603" r:id="rId10"/>
    <p:sldId id="292" r:id="rId11"/>
    <p:sldId id="569" r:id="rId12"/>
    <p:sldId id="576" r:id="rId13"/>
    <p:sldId id="577" r:id="rId14"/>
    <p:sldId id="583" r:id="rId15"/>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8E727E-5AB6-552D-AC4E-BEBD648B469D}" name="Timothy Forester Morgan" initials="TFM" userId="5be159c61268ccaf" providerId="Windows Live"/>
  <p188:author id="{0F04519F-26AD-C61F-DDD1-322B04CE47C2}" name="Ruth Chalmers" initials="RC" userId="S::ruthc@olmgroup.com::9c800780-8781-49fa-9105-99a62668eb5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714370"/>
    <a:srgbClr val="9B5D9A"/>
    <a:srgbClr val="FFFFFF"/>
    <a:srgbClr val="725B72"/>
    <a:srgbClr val="FF0066"/>
    <a:srgbClr val="00B0F0"/>
    <a:srgbClr val="F8F8F8"/>
    <a:srgbClr val="008EEE"/>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66" autoAdjust="0"/>
    <p:restoredTop sz="93878" autoAdjust="0"/>
  </p:normalViewPr>
  <p:slideViewPr>
    <p:cSldViewPr snapToGrid="0" snapToObjects="1">
      <p:cViewPr varScale="1">
        <p:scale>
          <a:sx n="90" d="100"/>
          <a:sy n="90" d="100"/>
        </p:scale>
        <p:origin x="224" y="480"/>
      </p:cViewPr>
      <p:guideLst/>
    </p:cSldViewPr>
  </p:slideViewPr>
  <p:notesTextViewPr>
    <p:cViewPr>
      <p:scale>
        <a:sx n="1" d="1"/>
        <a:sy n="1" d="1"/>
      </p:scale>
      <p:origin x="0" y="0"/>
    </p:cViewPr>
  </p:notesTextViewPr>
  <p:sorterViewPr>
    <p:cViewPr>
      <p:scale>
        <a:sx n="561" d="1000"/>
        <a:sy n="561" d="10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39" Type="http://schemas.microsoft.com/office/2018/10/relationships/authors" Target="author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36B4FAAC-8D04-4E61-9F0A-9CF1FB9F7EEE}"/>
              </a:ext>
            </a:extLst>
          </p:cNvPr>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GB"/>
          </a:p>
        </p:txBody>
      </p:sp>
      <p:sp>
        <p:nvSpPr>
          <p:cNvPr id="3" name="Date Placeholder 2">
            <a:extLst>
              <a:ext uri="{FF2B5EF4-FFF2-40B4-BE49-F238E27FC236}">
                <a16:creationId xmlns="" xmlns:a16="http://schemas.microsoft.com/office/drawing/2014/main" id="{08FDBF1C-304C-453C-8D6C-7D4AA688D72E}"/>
              </a:ext>
            </a:extLst>
          </p:cNvPr>
          <p:cNvSpPr>
            <a:spLocks noGrp="1"/>
          </p:cNvSpPr>
          <p:nvPr>
            <p:ph type="dt" sz="quarter" idx="1"/>
          </p:nvPr>
        </p:nvSpPr>
        <p:spPr>
          <a:xfrm>
            <a:off x="3901698" y="0"/>
            <a:ext cx="2984871" cy="502755"/>
          </a:xfrm>
          <a:prstGeom prst="rect">
            <a:avLst/>
          </a:prstGeom>
        </p:spPr>
        <p:txBody>
          <a:bodyPr vert="horz" lIns="96616" tIns="48308" rIns="96616" bIns="48308" rtlCol="0"/>
          <a:lstStyle>
            <a:lvl1pPr algn="r">
              <a:defRPr sz="1300"/>
            </a:lvl1pPr>
          </a:lstStyle>
          <a:p>
            <a:fld id="{5F7A5245-1391-446A-9381-129815BDCCC3}" type="datetimeFigureOut">
              <a:rPr lang="en-GB" smtClean="0"/>
              <a:t>28/03/2023</a:t>
            </a:fld>
            <a:endParaRPr lang="en-GB"/>
          </a:p>
        </p:txBody>
      </p:sp>
      <p:sp>
        <p:nvSpPr>
          <p:cNvPr id="4" name="Footer Placeholder 3">
            <a:extLst>
              <a:ext uri="{FF2B5EF4-FFF2-40B4-BE49-F238E27FC236}">
                <a16:creationId xmlns="" xmlns:a16="http://schemas.microsoft.com/office/drawing/2014/main" id="{AF60A33F-3BA1-40A6-AE3B-1FAD45C2C787}"/>
              </a:ext>
            </a:extLst>
          </p:cNvPr>
          <p:cNvSpPr>
            <a:spLocks noGrp="1"/>
          </p:cNvSpPr>
          <p:nvPr>
            <p:ph type="ftr" sz="quarter" idx="2"/>
          </p:nvPr>
        </p:nvSpPr>
        <p:spPr>
          <a:xfrm>
            <a:off x="0" y="9517547"/>
            <a:ext cx="2984871" cy="502754"/>
          </a:xfrm>
          <a:prstGeom prst="rect">
            <a:avLst/>
          </a:prstGeom>
        </p:spPr>
        <p:txBody>
          <a:bodyPr vert="horz" lIns="96616" tIns="48308" rIns="96616" bIns="48308" rtlCol="0" anchor="b"/>
          <a:lstStyle>
            <a:lvl1pPr algn="l">
              <a:defRPr sz="1300"/>
            </a:lvl1pPr>
          </a:lstStyle>
          <a:p>
            <a:endParaRPr lang="en-GB"/>
          </a:p>
        </p:txBody>
      </p:sp>
      <p:sp>
        <p:nvSpPr>
          <p:cNvPr id="5" name="Slide Number Placeholder 4">
            <a:extLst>
              <a:ext uri="{FF2B5EF4-FFF2-40B4-BE49-F238E27FC236}">
                <a16:creationId xmlns="" xmlns:a16="http://schemas.microsoft.com/office/drawing/2014/main" id="{7ADBA6C9-7780-4A70-B3F7-2F41193D0CDD}"/>
              </a:ext>
            </a:extLst>
          </p:cNvPr>
          <p:cNvSpPr>
            <a:spLocks noGrp="1"/>
          </p:cNvSpPr>
          <p:nvPr>
            <p:ph type="sldNum" sz="quarter" idx="3"/>
          </p:nvPr>
        </p:nvSpPr>
        <p:spPr>
          <a:xfrm>
            <a:off x="3901698" y="9517547"/>
            <a:ext cx="2984871" cy="502754"/>
          </a:xfrm>
          <a:prstGeom prst="rect">
            <a:avLst/>
          </a:prstGeom>
        </p:spPr>
        <p:txBody>
          <a:bodyPr vert="horz" lIns="96616" tIns="48308" rIns="96616" bIns="48308" rtlCol="0" anchor="b"/>
          <a:lstStyle>
            <a:lvl1pPr algn="r">
              <a:defRPr sz="1300"/>
            </a:lvl1pPr>
          </a:lstStyle>
          <a:p>
            <a:fld id="{44C7551E-F02D-4931-B7E5-E852B932230E}" type="slidenum">
              <a:rPr lang="en-GB" smtClean="0"/>
              <a:t>‹#›</a:t>
            </a:fld>
            <a:endParaRPr lang="en-GB"/>
          </a:p>
        </p:txBody>
      </p:sp>
    </p:spTree>
    <p:extLst>
      <p:ext uri="{BB962C8B-B14F-4D97-AF65-F5344CB8AC3E}">
        <p14:creationId xmlns:p14="http://schemas.microsoft.com/office/powerpoint/2010/main" val="1574358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US"/>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22C9DBC8-A3AD-9040-A808-D69B4E0348A1}" type="datetimeFigureOut">
              <a:rPr lang="en-US" smtClean="0"/>
              <a:t>3/28/23</a:t>
            </a:fld>
            <a:endParaRPr lang="en-US"/>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US"/>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US"/>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4D7650BA-9255-914E-9988-A2F62E980BD5}" type="slidenum">
              <a:rPr lang="en-US" smtClean="0"/>
              <a:t>‹#›</a:t>
            </a:fld>
            <a:endParaRPr lang="en-US"/>
          </a:p>
        </p:txBody>
      </p:sp>
    </p:spTree>
    <p:extLst>
      <p:ext uri="{BB962C8B-B14F-4D97-AF65-F5344CB8AC3E}">
        <p14:creationId xmlns:p14="http://schemas.microsoft.com/office/powerpoint/2010/main" val="2142836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997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7650BA-9255-914E-9988-A2F62E980BD5}" type="slidenum">
              <a:rPr lang="en-US" smtClean="0"/>
              <a:t>13</a:t>
            </a:fld>
            <a:endParaRPr lang="en-US"/>
          </a:p>
        </p:txBody>
      </p:sp>
    </p:spTree>
    <p:extLst>
      <p:ext uri="{BB962C8B-B14F-4D97-AF65-F5344CB8AC3E}">
        <p14:creationId xmlns:p14="http://schemas.microsoft.com/office/powerpoint/2010/main" val="4058314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8BE360-FC13-4B18-A54C-7A21532960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3D7E99E0-9AD8-47BF-B10F-77CD63E927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4277B5EA-55A8-4042-A568-9792B423227A}"/>
              </a:ext>
            </a:extLst>
          </p:cNvPr>
          <p:cNvSpPr>
            <a:spLocks noGrp="1"/>
          </p:cNvSpPr>
          <p:nvPr>
            <p:ph type="dt" sz="half" idx="10"/>
          </p:nvPr>
        </p:nvSpPr>
        <p:spPr>
          <a:xfrm>
            <a:off x="838200" y="6356350"/>
            <a:ext cx="2743200" cy="365125"/>
          </a:xfrm>
          <a:prstGeom prst="rect">
            <a:avLst/>
          </a:prstGeom>
        </p:spPr>
        <p:txBody>
          <a:bodyPr/>
          <a:lstStyle/>
          <a:p>
            <a:fld id="{B6917A53-AE42-1341-B3E2-202B546CF044}" type="datetimeFigureOut">
              <a:rPr lang="en-US" smtClean="0"/>
              <a:t>3/28/23</a:t>
            </a:fld>
            <a:endParaRPr lang="en-US"/>
          </a:p>
        </p:txBody>
      </p:sp>
      <p:sp>
        <p:nvSpPr>
          <p:cNvPr id="5" name="Footer Placeholder 4">
            <a:extLst>
              <a:ext uri="{FF2B5EF4-FFF2-40B4-BE49-F238E27FC236}">
                <a16:creationId xmlns="" xmlns:a16="http://schemas.microsoft.com/office/drawing/2014/main" id="{D58A94C5-45B9-40F0-944F-59C385EDC7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2C4C2543-79BE-4C65-B558-C93369431374}"/>
              </a:ext>
            </a:extLst>
          </p:cNvPr>
          <p:cNvSpPr>
            <a:spLocks noGrp="1"/>
          </p:cNvSpPr>
          <p:nvPr>
            <p:ph type="sldNum" sz="quarter" idx="12"/>
          </p:nvPr>
        </p:nvSpPr>
        <p:spPr>
          <a:xfrm>
            <a:off x="8610600" y="6356350"/>
            <a:ext cx="2743200" cy="365125"/>
          </a:xfrm>
          <a:prstGeom prst="rect">
            <a:avLst/>
          </a:prstGeom>
        </p:spPr>
        <p:txBody>
          <a:bodyPr/>
          <a:lstStyle/>
          <a:p>
            <a:fld id="{796150A4-09F2-2B44-8364-BE29963D54FE}" type="slidenum">
              <a:rPr lang="en-US" smtClean="0"/>
              <a:t>‹#›</a:t>
            </a:fld>
            <a:endParaRPr lang="en-US"/>
          </a:p>
        </p:txBody>
      </p:sp>
    </p:spTree>
    <p:extLst>
      <p:ext uri="{BB962C8B-B14F-4D97-AF65-F5344CB8AC3E}">
        <p14:creationId xmlns:p14="http://schemas.microsoft.com/office/powerpoint/2010/main" val="91801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3287F1-FD5F-4616-B885-A20619914E4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85E70C48-F70D-400C-895E-38F32725C0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2064F782-5432-4403-9D4B-95782C4C2588}"/>
              </a:ext>
            </a:extLst>
          </p:cNvPr>
          <p:cNvSpPr>
            <a:spLocks noGrp="1"/>
          </p:cNvSpPr>
          <p:nvPr>
            <p:ph type="dt" sz="half" idx="10"/>
          </p:nvPr>
        </p:nvSpPr>
        <p:spPr>
          <a:xfrm>
            <a:off x="838200" y="6356350"/>
            <a:ext cx="2743200" cy="365125"/>
          </a:xfrm>
          <a:prstGeom prst="rect">
            <a:avLst/>
          </a:prstGeom>
        </p:spPr>
        <p:txBody>
          <a:bodyPr/>
          <a:lstStyle/>
          <a:p>
            <a:fld id="{B6917A53-AE42-1341-B3E2-202B546CF044}" type="datetimeFigureOut">
              <a:rPr lang="en-US" smtClean="0"/>
              <a:t>3/28/23</a:t>
            </a:fld>
            <a:endParaRPr lang="en-US"/>
          </a:p>
        </p:txBody>
      </p:sp>
      <p:sp>
        <p:nvSpPr>
          <p:cNvPr id="5" name="Footer Placeholder 4">
            <a:extLst>
              <a:ext uri="{FF2B5EF4-FFF2-40B4-BE49-F238E27FC236}">
                <a16:creationId xmlns="" xmlns:a16="http://schemas.microsoft.com/office/drawing/2014/main" id="{F13AD8AE-E9CC-41AB-8AE8-98ED61CC22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DC2B31F-3004-4989-AD32-2FEFE1388C04}"/>
              </a:ext>
            </a:extLst>
          </p:cNvPr>
          <p:cNvSpPr>
            <a:spLocks noGrp="1"/>
          </p:cNvSpPr>
          <p:nvPr>
            <p:ph type="sldNum" sz="quarter" idx="12"/>
          </p:nvPr>
        </p:nvSpPr>
        <p:spPr>
          <a:xfrm>
            <a:off x="8610600" y="6356350"/>
            <a:ext cx="2743200" cy="365125"/>
          </a:xfrm>
          <a:prstGeom prst="rect">
            <a:avLst/>
          </a:prstGeom>
        </p:spPr>
        <p:txBody>
          <a:bodyPr/>
          <a:lstStyle/>
          <a:p>
            <a:fld id="{796150A4-09F2-2B44-8364-BE29963D54FE}" type="slidenum">
              <a:rPr lang="en-US" smtClean="0"/>
              <a:t>‹#›</a:t>
            </a:fld>
            <a:endParaRPr lang="en-US"/>
          </a:p>
        </p:txBody>
      </p:sp>
    </p:spTree>
    <p:extLst>
      <p:ext uri="{BB962C8B-B14F-4D97-AF65-F5344CB8AC3E}">
        <p14:creationId xmlns:p14="http://schemas.microsoft.com/office/powerpoint/2010/main" val="377978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D06ED2A-AAED-4D7F-9803-509A0B3C0C1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606D82D9-95C3-4314-A164-FDCDD39635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EE4FDDBF-F3D2-43EA-B9B2-8BFF51F2A862}"/>
              </a:ext>
            </a:extLst>
          </p:cNvPr>
          <p:cNvSpPr>
            <a:spLocks noGrp="1"/>
          </p:cNvSpPr>
          <p:nvPr>
            <p:ph type="dt" sz="half" idx="10"/>
          </p:nvPr>
        </p:nvSpPr>
        <p:spPr>
          <a:xfrm>
            <a:off x="838200" y="6356350"/>
            <a:ext cx="2743200" cy="365125"/>
          </a:xfrm>
          <a:prstGeom prst="rect">
            <a:avLst/>
          </a:prstGeom>
        </p:spPr>
        <p:txBody>
          <a:bodyPr/>
          <a:lstStyle/>
          <a:p>
            <a:fld id="{B6917A53-AE42-1341-B3E2-202B546CF044}" type="datetimeFigureOut">
              <a:rPr lang="en-US" smtClean="0"/>
              <a:t>3/28/23</a:t>
            </a:fld>
            <a:endParaRPr lang="en-US"/>
          </a:p>
        </p:txBody>
      </p:sp>
      <p:sp>
        <p:nvSpPr>
          <p:cNvPr id="5" name="Footer Placeholder 4">
            <a:extLst>
              <a:ext uri="{FF2B5EF4-FFF2-40B4-BE49-F238E27FC236}">
                <a16:creationId xmlns="" xmlns:a16="http://schemas.microsoft.com/office/drawing/2014/main" id="{0CBA664E-5E4D-4BF4-858A-FE70DD3775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77810508-02D8-4EF8-9DAE-2588FA32D228}"/>
              </a:ext>
            </a:extLst>
          </p:cNvPr>
          <p:cNvSpPr>
            <a:spLocks noGrp="1"/>
          </p:cNvSpPr>
          <p:nvPr>
            <p:ph type="sldNum" sz="quarter" idx="12"/>
          </p:nvPr>
        </p:nvSpPr>
        <p:spPr>
          <a:xfrm>
            <a:off x="8610600" y="6356350"/>
            <a:ext cx="2743200" cy="365125"/>
          </a:xfrm>
          <a:prstGeom prst="rect">
            <a:avLst/>
          </a:prstGeom>
        </p:spPr>
        <p:txBody>
          <a:bodyPr/>
          <a:lstStyle/>
          <a:p>
            <a:fld id="{796150A4-09F2-2B44-8364-BE29963D54FE}" type="slidenum">
              <a:rPr lang="en-US" smtClean="0"/>
              <a:t>‹#›</a:t>
            </a:fld>
            <a:endParaRPr lang="en-US"/>
          </a:p>
        </p:txBody>
      </p:sp>
    </p:spTree>
    <p:extLst>
      <p:ext uri="{BB962C8B-B14F-4D97-AF65-F5344CB8AC3E}">
        <p14:creationId xmlns:p14="http://schemas.microsoft.com/office/powerpoint/2010/main" val="8067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 xmlns:a16="http://schemas.microsoft.com/office/drawing/2014/main" id="{286EDA10-D605-4514-B840-A3D582F93B78}"/>
              </a:ext>
            </a:extLst>
          </p:cNvPr>
          <p:cNvSpPr>
            <a:spLocks noGrp="1"/>
          </p:cNvSpPr>
          <p:nvPr>
            <p:ph type="dt" sz="half" idx="14"/>
          </p:nvPr>
        </p:nvSpPr>
        <p:spPr>
          <a:xfrm>
            <a:off x="838200" y="6356350"/>
            <a:ext cx="2743200" cy="365125"/>
          </a:xfrm>
          <a:prstGeom prst="rect">
            <a:avLst/>
          </a:prstGeom>
        </p:spPr>
        <p:txBody>
          <a:bodyPr/>
          <a:lstStyle>
            <a:lvl1pPr>
              <a:defRPr/>
            </a:lvl1pPr>
          </a:lstStyle>
          <a:p>
            <a:pPr>
              <a:defRPr/>
            </a:pPr>
            <a:fld id="{3229B034-F723-4202-9DC9-671B11C30FF2}" type="datetimeFigureOut">
              <a:rPr lang="en-GB"/>
              <a:pPr>
                <a:defRPr/>
              </a:pPr>
              <a:t>28/03/2023</a:t>
            </a:fld>
            <a:endParaRPr lang="en-GB"/>
          </a:p>
        </p:txBody>
      </p:sp>
      <p:sp>
        <p:nvSpPr>
          <p:cNvPr id="5" name="Footer Placeholder 4">
            <a:extLst>
              <a:ext uri="{FF2B5EF4-FFF2-40B4-BE49-F238E27FC236}">
                <a16:creationId xmlns="" xmlns:a16="http://schemas.microsoft.com/office/drawing/2014/main" id="{DF63B1FC-8385-4EE3-916D-53038BC43386}"/>
              </a:ext>
            </a:extLst>
          </p:cNvPr>
          <p:cNvSpPr>
            <a:spLocks noGrp="1"/>
          </p:cNvSpPr>
          <p:nvPr>
            <p:ph type="ftr" sz="quarter" idx="15"/>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EFA9F0FF-0882-4321-8445-9FDD1D19C509}"/>
              </a:ext>
            </a:extLst>
          </p:cNvPr>
          <p:cNvSpPr>
            <a:spLocks noGrp="1"/>
          </p:cNvSpPr>
          <p:nvPr>
            <p:ph type="sldNum" sz="quarter" idx="16"/>
          </p:nvPr>
        </p:nvSpPr>
        <p:spPr>
          <a:xfrm>
            <a:off x="8610600" y="6356350"/>
            <a:ext cx="2743200" cy="365125"/>
          </a:xfrm>
          <a:prstGeom prst="rect">
            <a:avLst/>
          </a:prstGeom>
          <a:ln/>
        </p:spPr>
        <p:txBody>
          <a:bodyPr/>
          <a:lstStyle>
            <a:lvl1pPr>
              <a:defRPr/>
            </a:lvl1pPr>
          </a:lstStyle>
          <a:p>
            <a:fld id="{D313ED98-459C-47E6-A0B3-8C5295F298CE}" type="slidenum">
              <a:rPr lang="en-GB" altLang="en-US"/>
              <a:pPr/>
              <a:t>‹#›</a:t>
            </a:fld>
            <a:endParaRPr lang="en-GB" altLang="en-US"/>
          </a:p>
        </p:txBody>
      </p:sp>
    </p:spTree>
    <p:extLst>
      <p:ext uri="{BB962C8B-B14F-4D97-AF65-F5344CB8AC3E}">
        <p14:creationId xmlns:p14="http://schemas.microsoft.com/office/powerpoint/2010/main" val="189403322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A6FE48-A2F2-426E-8F16-0DD16A4FD5E3}"/>
              </a:ext>
            </a:extLst>
          </p:cNvPr>
          <p:cNvSpPr>
            <a:spLocks noGrp="1"/>
          </p:cNvSpPr>
          <p:nvPr>
            <p:ph type="title"/>
          </p:nvPr>
        </p:nvSpPr>
        <p:spPr/>
        <p:txBody>
          <a:bodyPr/>
          <a:lstStyle>
            <a:lvl1pPr>
              <a:defRPr>
                <a:solidFill>
                  <a:srgbClr val="714370"/>
                </a:solidFill>
              </a:defRPr>
            </a:lvl1pPr>
          </a:lstStyle>
          <a:p>
            <a:r>
              <a:rPr lang="en-US" dirty="0"/>
              <a:t>Click to edit Master title style</a:t>
            </a:r>
            <a:endParaRPr lang="en-GB" dirty="0"/>
          </a:p>
        </p:txBody>
      </p:sp>
      <p:sp>
        <p:nvSpPr>
          <p:cNvPr id="3" name="Content Placeholder 2">
            <a:extLst>
              <a:ext uri="{FF2B5EF4-FFF2-40B4-BE49-F238E27FC236}">
                <a16:creationId xmlns="" xmlns:a16="http://schemas.microsoft.com/office/drawing/2014/main" id="{2203C3A6-03B3-47FD-A4B9-F98C3472F7A8}"/>
              </a:ext>
            </a:extLst>
          </p:cNvPr>
          <p:cNvSpPr>
            <a:spLocks noGrp="1"/>
          </p:cNvSpPr>
          <p:nvPr>
            <p:ph idx="1"/>
          </p:nvPr>
        </p:nvSpPr>
        <p:spPr/>
        <p:txBody>
          <a:bodyPr/>
          <a:lstStyle>
            <a:lvl1pPr>
              <a:defRPr>
                <a:solidFill>
                  <a:srgbClr val="714370"/>
                </a:solidFill>
              </a:defRPr>
            </a:lvl1pPr>
            <a:lvl2pPr>
              <a:defRPr>
                <a:solidFill>
                  <a:srgbClr val="714370"/>
                </a:solidFill>
              </a:defRPr>
            </a:lvl2pPr>
            <a:lvl3pPr>
              <a:defRPr>
                <a:solidFill>
                  <a:srgbClr val="714370"/>
                </a:solidFill>
              </a:defRPr>
            </a:lvl3pPr>
            <a:lvl4pPr>
              <a:defRPr>
                <a:solidFill>
                  <a:srgbClr val="714370"/>
                </a:solidFill>
              </a:defRPr>
            </a:lvl4pPr>
            <a:lvl5pPr>
              <a:defRPr>
                <a:solidFill>
                  <a:srgbClr val="71437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 xmlns:a16="http://schemas.microsoft.com/office/drawing/2014/main" id="{DB8FAE24-D5E2-4B44-B662-1E606E35149A}"/>
              </a:ext>
            </a:extLst>
          </p:cNvPr>
          <p:cNvSpPr>
            <a:spLocks noGrp="1"/>
          </p:cNvSpPr>
          <p:nvPr>
            <p:ph type="dt" sz="half" idx="10"/>
          </p:nvPr>
        </p:nvSpPr>
        <p:spPr>
          <a:xfrm>
            <a:off x="838200" y="6356350"/>
            <a:ext cx="2743200" cy="365125"/>
          </a:xfrm>
          <a:prstGeom prst="rect">
            <a:avLst/>
          </a:prstGeom>
        </p:spPr>
        <p:txBody>
          <a:bodyPr/>
          <a:lstStyle/>
          <a:p>
            <a:fld id="{B6917A53-AE42-1341-B3E2-202B546CF044}" type="datetimeFigureOut">
              <a:rPr lang="en-US" smtClean="0"/>
              <a:t>3/28/23</a:t>
            </a:fld>
            <a:endParaRPr lang="en-US"/>
          </a:p>
        </p:txBody>
      </p:sp>
      <p:sp>
        <p:nvSpPr>
          <p:cNvPr id="5" name="Footer Placeholder 4">
            <a:extLst>
              <a:ext uri="{FF2B5EF4-FFF2-40B4-BE49-F238E27FC236}">
                <a16:creationId xmlns="" xmlns:a16="http://schemas.microsoft.com/office/drawing/2014/main" id="{A5CE64B3-FDDE-44ED-A47F-DF60484F28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F922A549-AE87-40FF-AAEC-3B52C5E10A5B}"/>
              </a:ext>
            </a:extLst>
          </p:cNvPr>
          <p:cNvSpPr>
            <a:spLocks noGrp="1"/>
          </p:cNvSpPr>
          <p:nvPr>
            <p:ph type="sldNum" sz="quarter" idx="12"/>
          </p:nvPr>
        </p:nvSpPr>
        <p:spPr>
          <a:xfrm>
            <a:off x="8610600" y="6356350"/>
            <a:ext cx="2743200" cy="365125"/>
          </a:xfrm>
          <a:prstGeom prst="rect">
            <a:avLst/>
          </a:prstGeom>
        </p:spPr>
        <p:txBody>
          <a:bodyPr/>
          <a:lstStyle/>
          <a:p>
            <a:fld id="{796150A4-09F2-2B44-8364-BE29963D54FE}" type="slidenum">
              <a:rPr lang="en-US" smtClean="0"/>
              <a:t>‹#›</a:t>
            </a:fld>
            <a:endParaRPr lang="en-US"/>
          </a:p>
        </p:txBody>
      </p:sp>
    </p:spTree>
    <p:extLst>
      <p:ext uri="{BB962C8B-B14F-4D97-AF65-F5344CB8AC3E}">
        <p14:creationId xmlns:p14="http://schemas.microsoft.com/office/powerpoint/2010/main" val="207942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4E8793-2DFF-4E4B-A912-53D6BC2601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C6C82201-7748-4A26-8CC7-532A19BC4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7459FCB-2AAC-4C1E-92F8-C56E2A666070}"/>
              </a:ext>
            </a:extLst>
          </p:cNvPr>
          <p:cNvSpPr>
            <a:spLocks noGrp="1"/>
          </p:cNvSpPr>
          <p:nvPr>
            <p:ph type="dt" sz="half" idx="10"/>
          </p:nvPr>
        </p:nvSpPr>
        <p:spPr>
          <a:xfrm>
            <a:off x="838200" y="6356350"/>
            <a:ext cx="2743200" cy="365125"/>
          </a:xfrm>
          <a:prstGeom prst="rect">
            <a:avLst/>
          </a:prstGeom>
        </p:spPr>
        <p:txBody>
          <a:bodyPr/>
          <a:lstStyle/>
          <a:p>
            <a:fld id="{B6917A53-AE42-1341-B3E2-202B546CF044}" type="datetimeFigureOut">
              <a:rPr lang="en-US" smtClean="0"/>
              <a:t>3/28/23</a:t>
            </a:fld>
            <a:endParaRPr lang="en-US"/>
          </a:p>
        </p:txBody>
      </p:sp>
      <p:sp>
        <p:nvSpPr>
          <p:cNvPr id="5" name="Footer Placeholder 4">
            <a:extLst>
              <a:ext uri="{FF2B5EF4-FFF2-40B4-BE49-F238E27FC236}">
                <a16:creationId xmlns="" xmlns:a16="http://schemas.microsoft.com/office/drawing/2014/main" id="{64402867-CCA8-4ED2-9517-2DC8CCC4A9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F0ED845-90C4-4571-8C07-08EEF2E59435}"/>
              </a:ext>
            </a:extLst>
          </p:cNvPr>
          <p:cNvSpPr>
            <a:spLocks noGrp="1"/>
          </p:cNvSpPr>
          <p:nvPr>
            <p:ph type="sldNum" sz="quarter" idx="12"/>
          </p:nvPr>
        </p:nvSpPr>
        <p:spPr>
          <a:xfrm>
            <a:off x="8610600" y="6356350"/>
            <a:ext cx="2743200" cy="365125"/>
          </a:xfrm>
          <a:prstGeom prst="rect">
            <a:avLst/>
          </a:prstGeom>
        </p:spPr>
        <p:txBody>
          <a:bodyPr/>
          <a:lstStyle/>
          <a:p>
            <a:fld id="{796150A4-09F2-2B44-8364-BE29963D54FE}" type="slidenum">
              <a:rPr lang="en-US" smtClean="0"/>
              <a:t>‹#›</a:t>
            </a:fld>
            <a:endParaRPr lang="en-US"/>
          </a:p>
        </p:txBody>
      </p:sp>
    </p:spTree>
    <p:extLst>
      <p:ext uri="{BB962C8B-B14F-4D97-AF65-F5344CB8AC3E}">
        <p14:creationId xmlns:p14="http://schemas.microsoft.com/office/powerpoint/2010/main" val="256294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ECA815-7614-4A42-A7A4-C7DE770BDD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2780BF14-10B0-4058-A9CC-42FFBD3399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D2D605CF-9EF5-4C3F-98C9-9050638CD4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BAAD2197-F1F2-4E8E-9255-E5BA58395175}"/>
              </a:ext>
            </a:extLst>
          </p:cNvPr>
          <p:cNvSpPr>
            <a:spLocks noGrp="1"/>
          </p:cNvSpPr>
          <p:nvPr>
            <p:ph type="dt" sz="half" idx="10"/>
          </p:nvPr>
        </p:nvSpPr>
        <p:spPr>
          <a:xfrm>
            <a:off x="838200" y="6356350"/>
            <a:ext cx="2743200" cy="365125"/>
          </a:xfrm>
          <a:prstGeom prst="rect">
            <a:avLst/>
          </a:prstGeom>
        </p:spPr>
        <p:txBody>
          <a:bodyPr/>
          <a:lstStyle/>
          <a:p>
            <a:fld id="{B6917A53-AE42-1341-B3E2-202B546CF044}" type="datetimeFigureOut">
              <a:rPr lang="en-US" smtClean="0"/>
              <a:t>3/28/23</a:t>
            </a:fld>
            <a:endParaRPr lang="en-US"/>
          </a:p>
        </p:txBody>
      </p:sp>
      <p:sp>
        <p:nvSpPr>
          <p:cNvPr id="6" name="Footer Placeholder 5">
            <a:extLst>
              <a:ext uri="{FF2B5EF4-FFF2-40B4-BE49-F238E27FC236}">
                <a16:creationId xmlns="" xmlns:a16="http://schemas.microsoft.com/office/drawing/2014/main" id="{251805B6-7B66-4D4C-94E9-7FC07449D7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25A17CBF-5DD1-40F0-AC7B-7B1572B927FD}"/>
              </a:ext>
            </a:extLst>
          </p:cNvPr>
          <p:cNvSpPr>
            <a:spLocks noGrp="1"/>
          </p:cNvSpPr>
          <p:nvPr>
            <p:ph type="sldNum" sz="quarter" idx="12"/>
          </p:nvPr>
        </p:nvSpPr>
        <p:spPr>
          <a:xfrm>
            <a:off x="8610600" y="6356350"/>
            <a:ext cx="2743200" cy="365125"/>
          </a:xfrm>
          <a:prstGeom prst="rect">
            <a:avLst/>
          </a:prstGeom>
        </p:spPr>
        <p:txBody>
          <a:bodyPr/>
          <a:lstStyle/>
          <a:p>
            <a:fld id="{796150A4-09F2-2B44-8364-BE29963D54FE}" type="slidenum">
              <a:rPr lang="en-US" smtClean="0"/>
              <a:t>‹#›</a:t>
            </a:fld>
            <a:endParaRPr lang="en-US"/>
          </a:p>
        </p:txBody>
      </p:sp>
    </p:spTree>
    <p:extLst>
      <p:ext uri="{BB962C8B-B14F-4D97-AF65-F5344CB8AC3E}">
        <p14:creationId xmlns:p14="http://schemas.microsoft.com/office/powerpoint/2010/main" val="218788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85E06A-B0AA-4E71-B20D-DB2AC0050E1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B984EBF6-BB8E-4E0F-9D07-D14AF76721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DD34F39-44E9-4026-9602-2764CC6C3A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D9908825-34C6-4FB8-9901-6AB54AB864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A12762B-1AB9-4A69-B618-3F70016999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FA3E1BAE-2C89-40AC-96BF-51FA9B28668B}"/>
              </a:ext>
            </a:extLst>
          </p:cNvPr>
          <p:cNvSpPr>
            <a:spLocks noGrp="1"/>
          </p:cNvSpPr>
          <p:nvPr>
            <p:ph type="dt" sz="half" idx="10"/>
          </p:nvPr>
        </p:nvSpPr>
        <p:spPr>
          <a:xfrm>
            <a:off x="838200" y="6356350"/>
            <a:ext cx="2743200" cy="365125"/>
          </a:xfrm>
          <a:prstGeom prst="rect">
            <a:avLst/>
          </a:prstGeom>
        </p:spPr>
        <p:txBody>
          <a:bodyPr/>
          <a:lstStyle/>
          <a:p>
            <a:fld id="{B6917A53-AE42-1341-B3E2-202B546CF044}" type="datetimeFigureOut">
              <a:rPr lang="en-US" smtClean="0"/>
              <a:t>3/28/23</a:t>
            </a:fld>
            <a:endParaRPr lang="en-US"/>
          </a:p>
        </p:txBody>
      </p:sp>
      <p:sp>
        <p:nvSpPr>
          <p:cNvPr id="8" name="Footer Placeholder 7">
            <a:extLst>
              <a:ext uri="{FF2B5EF4-FFF2-40B4-BE49-F238E27FC236}">
                <a16:creationId xmlns="" xmlns:a16="http://schemas.microsoft.com/office/drawing/2014/main" id="{3C4CDF1B-6C6F-4549-ADF9-7DB7740DFB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BCDE6BFA-2796-4459-BA4B-7CF5C2B83289}"/>
              </a:ext>
            </a:extLst>
          </p:cNvPr>
          <p:cNvSpPr>
            <a:spLocks noGrp="1"/>
          </p:cNvSpPr>
          <p:nvPr>
            <p:ph type="sldNum" sz="quarter" idx="12"/>
          </p:nvPr>
        </p:nvSpPr>
        <p:spPr>
          <a:xfrm>
            <a:off x="8610600" y="6356350"/>
            <a:ext cx="2743200" cy="365125"/>
          </a:xfrm>
          <a:prstGeom prst="rect">
            <a:avLst/>
          </a:prstGeom>
        </p:spPr>
        <p:txBody>
          <a:bodyPr/>
          <a:lstStyle/>
          <a:p>
            <a:fld id="{796150A4-09F2-2B44-8364-BE29963D54FE}" type="slidenum">
              <a:rPr lang="en-US" smtClean="0"/>
              <a:t>‹#›</a:t>
            </a:fld>
            <a:endParaRPr lang="en-US"/>
          </a:p>
        </p:txBody>
      </p:sp>
    </p:spTree>
    <p:extLst>
      <p:ext uri="{BB962C8B-B14F-4D97-AF65-F5344CB8AC3E}">
        <p14:creationId xmlns:p14="http://schemas.microsoft.com/office/powerpoint/2010/main" val="336696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006FCD-F458-436B-B3D8-EEC021B9FD6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F5437C95-6055-438E-A084-19E86845C526}"/>
              </a:ext>
            </a:extLst>
          </p:cNvPr>
          <p:cNvSpPr>
            <a:spLocks noGrp="1"/>
          </p:cNvSpPr>
          <p:nvPr>
            <p:ph type="dt" sz="half" idx="10"/>
          </p:nvPr>
        </p:nvSpPr>
        <p:spPr>
          <a:xfrm>
            <a:off x="838200" y="6356350"/>
            <a:ext cx="2743200" cy="365125"/>
          </a:xfrm>
          <a:prstGeom prst="rect">
            <a:avLst/>
          </a:prstGeom>
        </p:spPr>
        <p:txBody>
          <a:bodyPr/>
          <a:lstStyle/>
          <a:p>
            <a:fld id="{B6917A53-AE42-1341-B3E2-202B546CF044}" type="datetimeFigureOut">
              <a:rPr lang="en-US" smtClean="0"/>
              <a:t>3/28/23</a:t>
            </a:fld>
            <a:endParaRPr lang="en-US"/>
          </a:p>
        </p:txBody>
      </p:sp>
      <p:sp>
        <p:nvSpPr>
          <p:cNvPr id="4" name="Footer Placeholder 3">
            <a:extLst>
              <a:ext uri="{FF2B5EF4-FFF2-40B4-BE49-F238E27FC236}">
                <a16:creationId xmlns="" xmlns:a16="http://schemas.microsoft.com/office/drawing/2014/main" id="{FB629491-0DD5-4B65-ABED-9F569F5BD5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41D42256-6D36-4D60-AE28-332B360C9F1F}"/>
              </a:ext>
            </a:extLst>
          </p:cNvPr>
          <p:cNvSpPr>
            <a:spLocks noGrp="1"/>
          </p:cNvSpPr>
          <p:nvPr>
            <p:ph type="sldNum" sz="quarter" idx="12"/>
          </p:nvPr>
        </p:nvSpPr>
        <p:spPr>
          <a:xfrm>
            <a:off x="8610600" y="6356350"/>
            <a:ext cx="2743200" cy="365125"/>
          </a:xfrm>
          <a:prstGeom prst="rect">
            <a:avLst/>
          </a:prstGeom>
        </p:spPr>
        <p:txBody>
          <a:bodyPr/>
          <a:lstStyle/>
          <a:p>
            <a:fld id="{796150A4-09F2-2B44-8364-BE29963D54FE}" type="slidenum">
              <a:rPr lang="en-US" smtClean="0"/>
              <a:t>‹#›</a:t>
            </a:fld>
            <a:endParaRPr lang="en-US"/>
          </a:p>
        </p:txBody>
      </p:sp>
    </p:spTree>
    <p:extLst>
      <p:ext uri="{BB962C8B-B14F-4D97-AF65-F5344CB8AC3E}">
        <p14:creationId xmlns:p14="http://schemas.microsoft.com/office/powerpoint/2010/main" val="76813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DEE946C-5B73-41F1-8CE9-6C767CE9A295}"/>
              </a:ext>
            </a:extLst>
          </p:cNvPr>
          <p:cNvSpPr>
            <a:spLocks noGrp="1"/>
          </p:cNvSpPr>
          <p:nvPr>
            <p:ph type="dt" sz="half" idx="10"/>
          </p:nvPr>
        </p:nvSpPr>
        <p:spPr>
          <a:xfrm>
            <a:off x="838200" y="6356350"/>
            <a:ext cx="2743200" cy="365125"/>
          </a:xfrm>
          <a:prstGeom prst="rect">
            <a:avLst/>
          </a:prstGeom>
        </p:spPr>
        <p:txBody>
          <a:bodyPr/>
          <a:lstStyle/>
          <a:p>
            <a:fld id="{B6917A53-AE42-1341-B3E2-202B546CF044}" type="datetimeFigureOut">
              <a:rPr lang="en-US" smtClean="0"/>
              <a:t>3/28/23</a:t>
            </a:fld>
            <a:endParaRPr lang="en-US"/>
          </a:p>
        </p:txBody>
      </p:sp>
      <p:sp>
        <p:nvSpPr>
          <p:cNvPr id="3" name="Footer Placeholder 2">
            <a:extLst>
              <a:ext uri="{FF2B5EF4-FFF2-40B4-BE49-F238E27FC236}">
                <a16:creationId xmlns="" xmlns:a16="http://schemas.microsoft.com/office/drawing/2014/main" id="{75FC0DCE-E1C7-49CD-99E3-A94FEAF691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4A0718DE-EAC4-434F-AEC8-BDB86D8CFFB4}"/>
              </a:ext>
            </a:extLst>
          </p:cNvPr>
          <p:cNvSpPr>
            <a:spLocks noGrp="1"/>
          </p:cNvSpPr>
          <p:nvPr>
            <p:ph type="sldNum" sz="quarter" idx="12"/>
          </p:nvPr>
        </p:nvSpPr>
        <p:spPr>
          <a:xfrm>
            <a:off x="8610600" y="6356350"/>
            <a:ext cx="2743200" cy="365125"/>
          </a:xfrm>
          <a:prstGeom prst="rect">
            <a:avLst/>
          </a:prstGeom>
        </p:spPr>
        <p:txBody>
          <a:bodyPr/>
          <a:lstStyle/>
          <a:p>
            <a:fld id="{796150A4-09F2-2B44-8364-BE29963D54FE}" type="slidenum">
              <a:rPr lang="en-US" smtClean="0"/>
              <a:t>‹#›</a:t>
            </a:fld>
            <a:endParaRPr lang="en-US"/>
          </a:p>
        </p:txBody>
      </p:sp>
    </p:spTree>
    <p:extLst>
      <p:ext uri="{BB962C8B-B14F-4D97-AF65-F5344CB8AC3E}">
        <p14:creationId xmlns:p14="http://schemas.microsoft.com/office/powerpoint/2010/main" val="114304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E23518-14EF-4B18-8FFA-44046B9B83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984C4D51-919E-4509-ADC2-0E6AEC6CD5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1F77A87C-9BA4-4AB5-BAF3-D991DDCF03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B683FF7-39D4-4909-81F7-182F2144F206}"/>
              </a:ext>
            </a:extLst>
          </p:cNvPr>
          <p:cNvSpPr>
            <a:spLocks noGrp="1"/>
          </p:cNvSpPr>
          <p:nvPr>
            <p:ph type="dt" sz="half" idx="10"/>
          </p:nvPr>
        </p:nvSpPr>
        <p:spPr>
          <a:xfrm>
            <a:off x="838200" y="6356350"/>
            <a:ext cx="2743200" cy="365125"/>
          </a:xfrm>
          <a:prstGeom prst="rect">
            <a:avLst/>
          </a:prstGeom>
        </p:spPr>
        <p:txBody>
          <a:bodyPr/>
          <a:lstStyle/>
          <a:p>
            <a:fld id="{B6917A53-AE42-1341-B3E2-202B546CF044}" type="datetimeFigureOut">
              <a:rPr lang="en-US" smtClean="0"/>
              <a:t>3/28/23</a:t>
            </a:fld>
            <a:endParaRPr lang="en-US"/>
          </a:p>
        </p:txBody>
      </p:sp>
      <p:sp>
        <p:nvSpPr>
          <p:cNvPr id="6" name="Footer Placeholder 5">
            <a:extLst>
              <a:ext uri="{FF2B5EF4-FFF2-40B4-BE49-F238E27FC236}">
                <a16:creationId xmlns="" xmlns:a16="http://schemas.microsoft.com/office/drawing/2014/main" id="{7B85E037-560F-4EEE-9EC5-12EEA913D1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C3303765-4A55-4C66-9601-94F707C3D3E3}"/>
              </a:ext>
            </a:extLst>
          </p:cNvPr>
          <p:cNvSpPr>
            <a:spLocks noGrp="1"/>
          </p:cNvSpPr>
          <p:nvPr>
            <p:ph type="sldNum" sz="quarter" idx="12"/>
          </p:nvPr>
        </p:nvSpPr>
        <p:spPr>
          <a:xfrm>
            <a:off x="8610600" y="6356350"/>
            <a:ext cx="2743200" cy="365125"/>
          </a:xfrm>
          <a:prstGeom prst="rect">
            <a:avLst/>
          </a:prstGeom>
        </p:spPr>
        <p:txBody>
          <a:bodyPr/>
          <a:lstStyle/>
          <a:p>
            <a:fld id="{796150A4-09F2-2B44-8364-BE29963D54FE}" type="slidenum">
              <a:rPr lang="en-US" smtClean="0"/>
              <a:t>‹#›</a:t>
            </a:fld>
            <a:endParaRPr lang="en-US"/>
          </a:p>
        </p:txBody>
      </p:sp>
    </p:spTree>
    <p:extLst>
      <p:ext uri="{BB962C8B-B14F-4D97-AF65-F5344CB8AC3E}">
        <p14:creationId xmlns:p14="http://schemas.microsoft.com/office/powerpoint/2010/main" val="191923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FF78B0-2DCE-4ED2-A8EF-32BCA4F31F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547528A5-B72A-4BB2-8233-3DE7E86B0A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D387494B-BA2C-4C58-B510-8858F48D0D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E4DC95E-8776-4656-9C15-6DF6CDF9F6F9}"/>
              </a:ext>
            </a:extLst>
          </p:cNvPr>
          <p:cNvSpPr>
            <a:spLocks noGrp="1"/>
          </p:cNvSpPr>
          <p:nvPr>
            <p:ph type="dt" sz="half" idx="10"/>
          </p:nvPr>
        </p:nvSpPr>
        <p:spPr>
          <a:xfrm>
            <a:off x="838200" y="6356350"/>
            <a:ext cx="2743200" cy="365125"/>
          </a:xfrm>
          <a:prstGeom prst="rect">
            <a:avLst/>
          </a:prstGeom>
        </p:spPr>
        <p:txBody>
          <a:bodyPr/>
          <a:lstStyle/>
          <a:p>
            <a:fld id="{B6917A53-AE42-1341-B3E2-202B546CF044}" type="datetimeFigureOut">
              <a:rPr lang="en-US" smtClean="0"/>
              <a:t>3/28/23</a:t>
            </a:fld>
            <a:endParaRPr lang="en-US"/>
          </a:p>
        </p:txBody>
      </p:sp>
      <p:sp>
        <p:nvSpPr>
          <p:cNvPr id="6" name="Footer Placeholder 5">
            <a:extLst>
              <a:ext uri="{FF2B5EF4-FFF2-40B4-BE49-F238E27FC236}">
                <a16:creationId xmlns="" xmlns:a16="http://schemas.microsoft.com/office/drawing/2014/main" id="{4C7B777F-E240-4E33-8112-AD39EDB803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D2498F18-4354-4D3E-8C02-361C85241324}"/>
              </a:ext>
            </a:extLst>
          </p:cNvPr>
          <p:cNvSpPr>
            <a:spLocks noGrp="1"/>
          </p:cNvSpPr>
          <p:nvPr>
            <p:ph type="sldNum" sz="quarter" idx="12"/>
          </p:nvPr>
        </p:nvSpPr>
        <p:spPr>
          <a:xfrm>
            <a:off x="8610600" y="6356350"/>
            <a:ext cx="2743200" cy="365125"/>
          </a:xfrm>
          <a:prstGeom prst="rect">
            <a:avLst/>
          </a:prstGeom>
        </p:spPr>
        <p:txBody>
          <a:bodyPr/>
          <a:lstStyle/>
          <a:p>
            <a:fld id="{796150A4-09F2-2B44-8364-BE29963D54FE}" type="slidenum">
              <a:rPr lang="en-US" smtClean="0"/>
              <a:t>‹#›</a:t>
            </a:fld>
            <a:endParaRPr lang="en-US"/>
          </a:p>
        </p:txBody>
      </p:sp>
    </p:spTree>
    <p:extLst>
      <p:ext uri="{BB962C8B-B14F-4D97-AF65-F5344CB8AC3E}">
        <p14:creationId xmlns:p14="http://schemas.microsoft.com/office/powerpoint/2010/main" val="297175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CA72E0B-D9D5-4B0B-8377-E3DDCCE372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 xmlns:a16="http://schemas.microsoft.com/office/drawing/2014/main" id="{1F63B4D4-742E-4CD7-B58F-36DC7C3D3F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a:extLst>
              <a:ext uri="{FF2B5EF4-FFF2-40B4-BE49-F238E27FC236}">
                <a16:creationId xmlns="" xmlns:a16="http://schemas.microsoft.com/office/drawing/2014/main" id="{F2130FC4-5E78-7040-94BF-E73EF240C02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426200"/>
            <a:ext cx="12192000" cy="431800"/>
          </a:xfrm>
          <a:prstGeom prst="rect">
            <a:avLst/>
          </a:prstGeom>
        </p:spPr>
      </p:pic>
      <p:sp>
        <p:nvSpPr>
          <p:cNvPr id="8" name="TextBox 7">
            <a:extLst>
              <a:ext uri="{FF2B5EF4-FFF2-40B4-BE49-F238E27FC236}">
                <a16:creationId xmlns="" xmlns:a16="http://schemas.microsoft.com/office/drawing/2014/main" id="{9F514B9F-0BB2-554D-A470-0D191555846D}"/>
              </a:ext>
            </a:extLst>
          </p:cNvPr>
          <p:cNvSpPr txBox="1"/>
          <p:nvPr userDrawn="1"/>
        </p:nvSpPr>
        <p:spPr>
          <a:xfrm>
            <a:off x="654423" y="6494635"/>
            <a:ext cx="90812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bg1"/>
                </a:solidFill>
                <a:effectLst/>
                <a:latin typeface="Arial" panose="020B0604020202020204" pitchFamily="34" charset="0"/>
                <a:ea typeface="+mn-ea"/>
                <a:cs typeface="+mn-cs"/>
              </a:rPr>
              <a:t>The Dementia Care Training Library © Pavilion Publishing and Media Ltd and its licensors 2022</a:t>
            </a:r>
          </a:p>
        </p:txBody>
      </p:sp>
    </p:spTree>
    <p:extLst>
      <p:ext uri="{BB962C8B-B14F-4D97-AF65-F5344CB8AC3E}">
        <p14:creationId xmlns:p14="http://schemas.microsoft.com/office/powerpoint/2010/main" val="46927814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rgbClr val="71437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1437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1437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71437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71437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1437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g"/><Relationship Id="rId3" Type="http://schemas.openxmlformats.org/officeDocument/2006/relationships/image" Target="../media/image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 Id="rId3"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1" Type="http://schemas.openxmlformats.org/officeDocument/2006/relationships/image" Target="../media/image17.emf"/><Relationship Id="rId12" Type="http://schemas.openxmlformats.org/officeDocument/2006/relationships/image" Target="../media/image2.jpg"/><Relationship Id="rId1" Type="http://schemas.openxmlformats.org/officeDocument/2006/relationships/slideLayout" Target="../slideLayouts/slideLayout7.xml"/><Relationship Id="rId2" Type="http://schemas.openxmlformats.org/officeDocument/2006/relationships/image" Target="../media/image8.emf"/><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emf"/><Relationship Id="rId6" Type="http://schemas.openxmlformats.org/officeDocument/2006/relationships/image" Target="../media/image12.emf"/><Relationship Id="rId7" Type="http://schemas.openxmlformats.org/officeDocument/2006/relationships/image" Target="../media/image13.emf"/><Relationship Id="rId8" Type="http://schemas.openxmlformats.org/officeDocument/2006/relationships/image" Target="../media/image14.emf"/><Relationship Id="rId9" Type="http://schemas.openxmlformats.org/officeDocument/2006/relationships/image" Target="../media/image15.emf"/><Relationship Id="rId10"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 vector graphics&#10;&#10;Description automatically generated">
            <a:extLst>
              <a:ext uri="{FF2B5EF4-FFF2-40B4-BE49-F238E27FC236}">
                <a16:creationId xmlns="" xmlns:a16="http://schemas.microsoft.com/office/drawing/2014/main" id="{A1ADA4B5-7211-0D4F-8DF8-7D416B665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1819" y="1165916"/>
            <a:ext cx="2688362" cy="4526168"/>
          </a:xfrm>
          <a:prstGeom prst="rect">
            <a:avLst/>
          </a:prstGeom>
        </p:spPr>
      </p:pic>
      <p:sp>
        <p:nvSpPr>
          <p:cNvPr id="4" name="TextBox 3">
            <a:extLst>
              <a:ext uri="{FF2B5EF4-FFF2-40B4-BE49-F238E27FC236}">
                <a16:creationId xmlns="" xmlns:a16="http://schemas.microsoft.com/office/drawing/2014/main" id="{EA217E02-2E9A-1A4D-A51B-DE10772079FA}"/>
              </a:ext>
            </a:extLst>
          </p:cNvPr>
          <p:cNvSpPr txBox="1"/>
          <p:nvPr/>
        </p:nvSpPr>
        <p:spPr>
          <a:xfrm>
            <a:off x="11398173" y="21551"/>
            <a:ext cx="681597" cy="276999"/>
          </a:xfrm>
          <a:prstGeom prst="rect">
            <a:avLst/>
          </a:prstGeom>
          <a:noFill/>
        </p:spPr>
        <p:txBody>
          <a:bodyPr wrap="none" rtlCol="0">
            <a:spAutoFit/>
          </a:bodyPr>
          <a:lstStyle/>
          <a:p>
            <a:r>
              <a:rPr lang="en-GB" sz="1200" b="1" dirty="0">
                <a:solidFill>
                  <a:srgbClr val="002060"/>
                </a:solidFill>
                <a:latin typeface="Arial" panose="020B0604020202020204" pitchFamily="34" charset="0"/>
                <a:cs typeface="Arial" panose="020B0604020202020204" pitchFamily="34" charset="0"/>
              </a:rPr>
              <a:t>Slide 1</a:t>
            </a:r>
          </a:p>
        </p:txBody>
      </p:sp>
      <p:pic>
        <p:nvPicPr>
          <p:cNvPr id="5" name="Picture 4" descr="A picture containing text, clipart, vector graphics&#10;&#10;Description automatically generated">
            <a:extLst>
              <a:ext uri="{FF2B5EF4-FFF2-40B4-BE49-F238E27FC236}">
                <a16:creationId xmlns="" xmlns:a16="http://schemas.microsoft.com/office/drawing/2014/main" id="{D81872D3-7DB4-D54F-AA9B-345DFFBF9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10612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7557"/>
            <a:ext cx="12192000" cy="777244"/>
          </a:xfrm>
        </p:spPr>
        <p:txBody>
          <a:bodyPr>
            <a:normAutofit/>
          </a:bodyPr>
          <a:lstStyle/>
          <a:p>
            <a:pPr algn="ctr"/>
            <a:r>
              <a:rPr lang="en-GB" b="1" dirty="0">
                <a:solidFill>
                  <a:srgbClr val="002060"/>
                </a:solidFill>
                <a:ea typeface="Calibri" panose="020F0502020204030204" pitchFamily="34" charset="0"/>
              </a:rPr>
              <a:t>The Human Becoming Theory </a:t>
            </a:r>
            <a:endParaRPr lang="en-US" b="1" dirty="0">
              <a:solidFill>
                <a:srgbClr val="002060"/>
              </a:solidFill>
              <a:ea typeface="Lato Black" charset="0"/>
              <a:cs typeface="Lato Black" charset="0"/>
            </a:endParaRPr>
          </a:p>
        </p:txBody>
      </p:sp>
      <p:sp>
        <p:nvSpPr>
          <p:cNvPr id="8" name="TextBox 7">
            <a:extLst>
              <a:ext uri="{FF2B5EF4-FFF2-40B4-BE49-F238E27FC236}">
                <a16:creationId xmlns="" xmlns:a16="http://schemas.microsoft.com/office/drawing/2014/main" id="{22E906D5-B50F-4D14-A28F-394F0BBA8E56}"/>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002060"/>
                </a:solidFill>
                <a:latin typeface="Arial" panose="020B0604020202020204" pitchFamily="34" charset="0"/>
                <a:cs typeface="Arial" panose="020B0604020202020204" pitchFamily="34" charset="0"/>
              </a:rPr>
              <a:t>Slide 10</a:t>
            </a:r>
          </a:p>
        </p:txBody>
      </p:sp>
      <p:sp>
        <p:nvSpPr>
          <p:cNvPr id="10" name="TextBox 9">
            <a:extLst>
              <a:ext uri="{FF2B5EF4-FFF2-40B4-BE49-F238E27FC236}">
                <a16:creationId xmlns="" xmlns:a16="http://schemas.microsoft.com/office/drawing/2014/main" id="{4CE8AEDC-9A84-4B30-A113-DA296206E745}"/>
              </a:ext>
            </a:extLst>
          </p:cNvPr>
          <p:cNvSpPr txBox="1"/>
          <p:nvPr/>
        </p:nvSpPr>
        <p:spPr>
          <a:xfrm>
            <a:off x="1964473" y="2081945"/>
            <a:ext cx="8723847" cy="3958456"/>
          </a:xfrm>
          <a:prstGeom prst="rect">
            <a:avLst/>
          </a:prstGeom>
          <a:noFill/>
        </p:spPr>
        <p:txBody>
          <a:bodyPr wrap="square">
            <a:spAutoFit/>
          </a:bodyPr>
          <a:lstStyle/>
          <a:p>
            <a:pPr>
              <a:lnSpc>
                <a:spcPct val="107000"/>
              </a:lnSpc>
              <a:spcAft>
                <a:spcPts val="1400"/>
              </a:spcAft>
            </a:pPr>
            <a:r>
              <a:rPr lang="en-GB" sz="2500" dirty="0">
                <a:solidFill>
                  <a:srgbClr val="002060"/>
                </a:solidFill>
                <a:latin typeface="Calibri" panose="020F0502020204030204" pitchFamily="34" charset="0"/>
                <a:ea typeface="Calibri" panose="020F0502020204030204" pitchFamily="34" charset="0"/>
                <a:cs typeface="Calibri" panose="020F0502020204030204" pitchFamily="34" charset="0"/>
              </a:rPr>
              <a:t>This theory states that people have a combination of biological, psychological, sociological and spiritual factors that need to work together to enable the person with dementia to experience a higher level of well-being and better quality of life. </a:t>
            </a:r>
          </a:p>
          <a:p>
            <a:pPr>
              <a:lnSpc>
                <a:spcPct val="107000"/>
              </a:lnSpc>
              <a:spcAft>
                <a:spcPts val="800"/>
              </a:spcAft>
            </a:pPr>
            <a:r>
              <a:rPr lang="en-GB" sz="2500" dirty="0">
                <a:solidFill>
                  <a:srgbClr val="002060"/>
                </a:solidFill>
                <a:latin typeface="Calibri" panose="020F0502020204030204" pitchFamily="34" charset="0"/>
                <a:ea typeface="Calibri" panose="020F0502020204030204" pitchFamily="34" charset="0"/>
                <a:cs typeface="Calibri" panose="020F0502020204030204" pitchFamily="34" charset="0"/>
              </a:rPr>
              <a:t>It is essential that the whole environment (including access to appropriate outdoor spaces, familiar and recognisable built environments, professional approaches, effective communication opportunities, access to appropriate activities of daily living, etc.) is appropriate and supportive of the person with dementia. </a:t>
            </a:r>
          </a:p>
        </p:txBody>
      </p:sp>
      <p:sp>
        <p:nvSpPr>
          <p:cNvPr id="11" name="TextBox 10">
            <a:extLst>
              <a:ext uri="{FF2B5EF4-FFF2-40B4-BE49-F238E27FC236}">
                <a16:creationId xmlns="" xmlns:a16="http://schemas.microsoft.com/office/drawing/2014/main" id="{5A4E0E5E-DAA3-49CD-A0E8-22E11C5B0B56}"/>
              </a:ext>
            </a:extLst>
          </p:cNvPr>
          <p:cNvSpPr txBox="1"/>
          <p:nvPr/>
        </p:nvSpPr>
        <p:spPr>
          <a:xfrm>
            <a:off x="126453" y="1153710"/>
            <a:ext cx="11939093" cy="707886"/>
          </a:xfrm>
          <a:prstGeom prst="rect">
            <a:avLst/>
          </a:prstGeom>
          <a:noFill/>
        </p:spPr>
        <p:txBody>
          <a:bodyPr wrap="square" rtlCol="0">
            <a:spAutoFit/>
          </a:bodyPr>
          <a:lstStyle/>
          <a:p>
            <a:pPr algn="ctr"/>
            <a:r>
              <a:rPr lang="en-GB" sz="2000" dirty="0">
                <a:solidFill>
                  <a:srgbClr val="002060"/>
                </a:solidFill>
              </a:rPr>
              <a:t>Parse, R.R. (1996) ‘Quality of life for persons living with Alzheimer's disease: the human becoming perspective’. </a:t>
            </a:r>
            <a:r>
              <a:rPr lang="en-GB" sz="2000" i="1" dirty="0">
                <a:solidFill>
                  <a:srgbClr val="002060"/>
                </a:solidFill>
              </a:rPr>
              <a:t>Nursing Science Quarterly</a:t>
            </a:r>
            <a:r>
              <a:rPr lang="en-GB" sz="2000" dirty="0">
                <a:solidFill>
                  <a:srgbClr val="002060"/>
                </a:solidFill>
              </a:rPr>
              <a:t>.</a:t>
            </a:r>
          </a:p>
        </p:txBody>
      </p:sp>
      <p:pic>
        <p:nvPicPr>
          <p:cNvPr id="7" name="Picture 6" descr="A picture containing text, clipart, vector graphics&#10;&#10;Description automatically generated">
            <a:extLst>
              <a:ext uri="{FF2B5EF4-FFF2-40B4-BE49-F238E27FC236}">
                <a16:creationId xmlns="" xmlns:a16="http://schemas.microsoft.com/office/drawing/2014/main" id="{4672D82C-8A46-DC44-B3CA-789F08B48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416479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2000"/>
                                        <p:tgtEl>
                                          <p:spTgt spid="10">
                                            <p:txEl>
                                              <p:pRg st="0" end="0"/>
                                            </p:txEl>
                                          </p:spTgt>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2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6755"/>
            <a:ext cx="12192000" cy="777244"/>
          </a:xfrm>
        </p:spPr>
        <p:txBody>
          <a:bodyPr>
            <a:normAutofit/>
          </a:bodyPr>
          <a:lstStyle/>
          <a:p>
            <a:pPr algn="ctr"/>
            <a:r>
              <a:rPr lang="en-GB" sz="4200" b="1" dirty="0">
                <a:solidFill>
                  <a:srgbClr val="002060"/>
                </a:solidFill>
                <a:ea typeface="Calibri" panose="020F0502020204030204" pitchFamily="34" charset="0"/>
              </a:rPr>
              <a:t>The Dementia Quality of Life Instrument (</a:t>
            </a:r>
            <a:r>
              <a:rPr lang="en-GB" sz="4200" b="1" dirty="0" err="1">
                <a:solidFill>
                  <a:srgbClr val="002060"/>
                </a:solidFill>
                <a:ea typeface="Calibri" panose="020F0502020204030204" pitchFamily="34" charset="0"/>
              </a:rPr>
              <a:t>DQoL</a:t>
            </a:r>
            <a:r>
              <a:rPr lang="en-GB" sz="4200" b="1" dirty="0">
                <a:solidFill>
                  <a:srgbClr val="002060"/>
                </a:solidFill>
                <a:ea typeface="Calibri" panose="020F0502020204030204" pitchFamily="34" charset="0"/>
              </a:rPr>
              <a:t>)</a:t>
            </a:r>
            <a:endParaRPr lang="en-US" sz="4200" b="1" dirty="0">
              <a:solidFill>
                <a:srgbClr val="002060"/>
              </a:solidFill>
              <a:ea typeface="Lato Black" charset="0"/>
              <a:cs typeface="Lato Black" charset="0"/>
            </a:endParaRPr>
          </a:p>
        </p:txBody>
      </p:sp>
      <p:sp>
        <p:nvSpPr>
          <p:cNvPr id="8" name="TextBox 7">
            <a:extLst>
              <a:ext uri="{FF2B5EF4-FFF2-40B4-BE49-F238E27FC236}">
                <a16:creationId xmlns="" xmlns:a16="http://schemas.microsoft.com/office/drawing/2014/main" id="{22E906D5-B50F-4D14-A28F-394F0BBA8E56}"/>
              </a:ext>
            </a:extLst>
          </p:cNvPr>
          <p:cNvSpPr txBox="1"/>
          <p:nvPr/>
        </p:nvSpPr>
        <p:spPr>
          <a:xfrm>
            <a:off x="11398173" y="9436"/>
            <a:ext cx="758093" cy="276999"/>
          </a:xfrm>
          <a:prstGeom prst="rect">
            <a:avLst/>
          </a:prstGeom>
          <a:noFill/>
        </p:spPr>
        <p:txBody>
          <a:bodyPr wrap="none" rtlCol="0">
            <a:spAutoFit/>
          </a:bodyPr>
          <a:lstStyle/>
          <a:p>
            <a:r>
              <a:rPr lang="en-GB" sz="1200" b="1" dirty="0">
                <a:solidFill>
                  <a:srgbClr val="002060"/>
                </a:solidFill>
                <a:latin typeface="Arial" panose="020B0604020202020204" pitchFamily="34" charset="0"/>
                <a:cs typeface="Arial" panose="020B0604020202020204" pitchFamily="34" charset="0"/>
              </a:rPr>
              <a:t>Slide 11</a:t>
            </a:r>
          </a:p>
        </p:txBody>
      </p:sp>
      <p:sp>
        <p:nvSpPr>
          <p:cNvPr id="10" name="TextBox 9">
            <a:extLst>
              <a:ext uri="{FF2B5EF4-FFF2-40B4-BE49-F238E27FC236}">
                <a16:creationId xmlns="" xmlns:a16="http://schemas.microsoft.com/office/drawing/2014/main" id="{4CE8AEDC-9A84-4B30-A113-DA296206E745}"/>
              </a:ext>
            </a:extLst>
          </p:cNvPr>
          <p:cNvSpPr txBox="1"/>
          <p:nvPr/>
        </p:nvSpPr>
        <p:spPr>
          <a:xfrm>
            <a:off x="669363" y="2030876"/>
            <a:ext cx="10995509" cy="4315797"/>
          </a:xfrm>
          <a:prstGeom prst="rect">
            <a:avLst/>
          </a:prstGeom>
          <a:noFill/>
        </p:spPr>
        <p:txBody>
          <a:bodyPr wrap="square">
            <a:spAutoFit/>
          </a:bodyPr>
          <a:lstStyle/>
          <a:p>
            <a:pPr>
              <a:lnSpc>
                <a:spcPct val="107000"/>
              </a:lnSpc>
              <a:spcAft>
                <a:spcPts val="800"/>
              </a:spcAft>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It was identified following the research-based development of this instrument that “</a:t>
            </a:r>
            <a:r>
              <a:rPr lang="en-GB" sz="2000" i="1" dirty="0">
                <a:solidFill>
                  <a:srgbClr val="002060"/>
                </a:solidFill>
                <a:latin typeface="Calibri" panose="020F0502020204030204" pitchFamily="34" charset="0"/>
                <a:ea typeface="Calibri" panose="020F0502020204030204" pitchFamily="34" charset="0"/>
                <a:cs typeface="Calibri" panose="020F0502020204030204" pitchFamily="34" charset="0"/>
              </a:rPr>
              <a:t>dementia affects all traditional domains of quality of life (QoL), confirming our belief that the impact is multidimensional</a:t>
            </a: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a:lnSpc>
                <a:spcPct val="107000"/>
              </a:lnSpc>
              <a:spcAft>
                <a:spcPts val="800"/>
              </a:spcAft>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Furthermore, it was identified that there are five specific Quality of Life concepts (which were taken directly from people with dementia and/or their advocates). These are:</a:t>
            </a:r>
          </a:p>
          <a:p>
            <a:pPr marL="342900" indent="-342900">
              <a:lnSpc>
                <a:spcPct val="107000"/>
              </a:lnSpc>
              <a:spcAft>
                <a:spcPts val="500"/>
              </a:spcAft>
              <a:buFont typeface="Arial" panose="020B0604020202020204" pitchFamily="34" charset="0"/>
              <a:buChar char="•"/>
            </a:pPr>
            <a:r>
              <a:rPr lang="en-GB" sz="2000" b="1" dirty="0">
                <a:solidFill>
                  <a:srgbClr val="002060"/>
                </a:solidFill>
                <a:latin typeface="Calibri" panose="020F0502020204030204" pitchFamily="34" charset="0"/>
                <a:ea typeface="Calibri" panose="020F0502020204030204" pitchFamily="34" charset="0"/>
                <a:cs typeface="Calibri" panose="020F0502020204030204" pitchFamily="34" charset="0"/>
              </a:rPr>
              <a:t>Self-esteem</a:t>
            </a: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 (Feeling accomplished, confident, able to make own decisions)</a:t>
            </a:r>
          </a:p>
          <a:p>
            <a:pPr marL="342900" indent="-342900">
              <a:lnSpc>
                <a:spcPct val="107000"/>
              </a:lnSpc>
              <a:spcAft>
                <a:spcPts val="500"/>
              </a:spcAft>
              <a:buFont typeface="Arial" panose="020B0604020202020204" pitchFamily="34" charset="0"/>
              <a:buChar char="•"/>
            </a:pPr>
            <a:r>
              <a:rPr lang="en-GB" sz="2000" b="1" dirty="0">
                <a:solidFill>
                  <a:srgbClr val="002060"/>
                </a:solidFill>
                <a:latin typeface="Calibri" panose="020F0502020204030204" pitchFamily="34" charset="0"/>
                <a:ea typeface="Calibri" panose="020F0502020204030204" pitchFamily="34" charset="0"/>
                <a:cs typeface="Calibri" panose="020F0502020204030204" pitchFamily="34" charset="0"/>
              </a:rPr>
              <a:t>Positive Affect/Humour </a:t>
            </a: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(Feeling content, happy and hopeful, joking and laughing with others)</a:t>
            </a:r>
          </a:p>
          <a:p>
            <a:pPr marL="342900" indent="-342900">
              <a:lnSpc>
                <a:spcPct val="107000"/>
              </a:lnSpc>
              <a:spcAft>
                <a:spcPts val="500"/>
              </a:spcAft>
              <a:buFont typeface="Arial" panose="020B0604020202020204" pitchFamily="34" charset="0"/>
              <a:buChar char="•"/>
            </a:pPr>
            <a:r>
              <a:rPr lang="en-GB" sz="2000" b="1" dirty="0">
                <a:solidFill>
                  <a:srgbClr val="002060"/>
                </a:solidFill>
                <a:latin typeface="Calibri" panose="020F0502020204030204" pitchFamily="34" charset="0"/>
                <a:ea typeface="Calibri" panose="020F0502020204030204" pitchFamily="34" charset="0"/>
                <a:cs typeface="Calibri" panose="020F0502020204030204" pitchFamily="34" charset="0"/>
              </a:rPr>
              <a:t>Absence of Negative Affect </a:t>
            </a: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(Feeling lonely, worrying, frustration, depression, anxiety, sadness, fear, irritability, embarrassment and anger)</a:t>
            </a:r>
          </a:p>
          <a:p>
            <a:pPr marL="342900" indent="-342900">
              <a:lnSpc>
                <a:spcPct val="107000"/>
              </a:lnSpc>
              <a:spcAft>
                <a:spcPts val="500"/>
              </a:spcAft>
              <a:buFont typeface="Arial" panose="020B0604020202020204" pitchFamily="34" charset="0"/>
              <a:buChar char="•"/>
            </a:pPr>
            <a:r>
              <a:rPr lang="en-GB" sz="2000" b="1" dirty="0">
                <a:solidFill>
                  <a:srgbClr val="002060"/>
                </a:solidFill>
                <a:latin typeface="Calibri" panose="020F0502020204030204" pitchFamily="34" charset="0"/>
                <a:ea typeface="Calibri" panose="020F0502020204030204" pitchFamily="34" charset="0"/>
                <a:cs typeface="Calibri" panose="020F0502020204030204" pitchFamily="34" charset="0"/>
              </a:rPr>
              <a:t>Feelings of Belonging</a:t>
            </a: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 (Feeling loveable, feeling that people like me and feeling useful).</a:t>
            </a:r>
          </a:p>
          <a:p>
            <a:pPr marL="342900" indent="-342900">
              <a:lnSpc>
                <a:spcPct val="107000"/>
              </a:lnSpc>
              <a:spcAft>
                <a:spcPts val="800"/>
              </a:spcAft>
              <a:buFont typeface="Arial" panose="020B0604020202020204" pitchFamily="34" charset="0"/>
              <a:buChar char="•"/>
            </a:pPr>
            <a:r>
              <a:rPr lang="en-GB" sz="2000" b="1" dirty="0">
                <a:solidFill>
                  <a:srgbClr val="002060"/>
                </a:solidFill>
                <a:latin typeface="Calibri" panose="020F0502020204030204" pitchFamily="34" charset="0"/>
                <a:ea typeface="Calibri" panose="020F0502020204030204" pitchFamily="34" charset="0"/>
                <a:cs typeface="Calibri" panose="020F0502020204030204" pitchFamily="34" charset="0"/>
              </a:rPr>
              <a:t>Sense of Aesthetics </a:t>
            </a: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(Feeling pleasure from sensory awareness, looking at colourful things, </a:t>
            </a:r>
            <a:b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enjoying beauty, nature, music and watching animals and/or birds, seeing the sky)</a:t>
            </a:r>
          </a:p>
        </p:txBody>
      </p:sp>
      <p:sp>
        <p:nvSpPr>
          <p:cNvPr id="11" name="TextBox 10">
            <a:extLst>
              <a:ext uri="{FF2B5EF4-FFF2-40B4-BE49-F238E27FC236}">
                <a16:creationId xmlns="" xmlns:a16="http://schemas.microsoft.com/office/drawing/2014/main" id="{5A4E0E5E-DAA3-49CD-A0E8-22E11C5B0B56}"/>
              </a:ext>
            </a:extLst>
          </p:cNvPr>
          <p:cNvSpPr txBox="1"/>
          <p:nvPr/>
        </p:nvSpPr>
        <p:spPr>
          <a:xfrm>
            <a:off x="126452" y="1151461"/>
            <a:ext cx="11939093" cy="646331"/>
          </a:xfrm>
          <a:prstGeom prst="rect">
            <a:avLst/>
          </a:prstGeom>
          <a:noFill/>
        </p:spPr>
        <p:txBody>
          <a:bodyPr wrap="square" rtlCol="0">
            <a:spAutoFit/>
          </a:bodyPr>
          <a:lstStyle/>
          <a:p>
            <a:pPr algn="ctr"/>
            <a:r>
              <a:rPr lang="en-GB" dirty="0" err="1">
                <a:solidFill>
                  <a:srgbClr val="002060"/>
                </a:solidFill>
              </a:rPr>
              <a:t>Brod</a:t>
            </a:r>
            <a:r>
              <a:rPr lang="en-GB" dirty="0">
                <a:solidFill>
                  <a:srgbClr val="002060"/>
                </a:solidFill>
              </a:rPr>
              <a:t>, M., Stewart, A.L., Sands, L. &amp; Walton, P. (1999) ‘Conceptualization and Measurement of Quality of Life in Dementia: </a:t>
            </a:r>
          </a:p>
          <a:p>
            <a:pPr algn="ctr"/>
            <a:r>
              <a:rPr lang="en-GB" dirty="0">
                <a:solidFill>
                  <a:srgbClr val="002060"/>
                </a:solidFill>
              </a:rPr>
              <a:t>The Dementia Quality of Life Instrument (</a:t>
            </a:r>
            <a:r>
              <a:rPr lang="en-GB" dirty="0" err="1">
                <a:solidFill>
                  <a:srgbClr val="002060"/>
                </a:solidFill>
              </a:rPr>
              <a:t>DQoL</a:t>
            </a:r>
            <a:r>
              <a:rPr lang="en-GB" dirty="0">
                <a:solidFill>
                  <a:srgbClr val="002060"/>
                </a:solidFill>
              </a:rPr>
              <a:t>)’. </a:t>
            </a:r>
            <a:r>
              <a:rPr lang="en-GB" i="1" dirty="0">
                <a:solidFill>
                  <a:srgbClr val="002060"/>
                </a:solidFill>
              </a:rPr>
              <a:t>The Gerontologist, Vol. 39, No. 1, 25-35.</a:t>
            </a:r>
          </a:p>
        </p:txBody>
      </p:sp>
      <p:pic>
        <p:nvPicPr>
          <p:cNvPr id="7" name="Picture 6" descr="A picture containing text, clipart, vector graphics&#10;&#10;Description automatically generated">
            <a:extLst>
              <a:ext uri="{FF2B5EF4-FFF2-40B4-BE49-F238E27FC236}">
                <a16:creationId xmlns="" xmlns:a16="http://schemas.microsoft.com/office/drawing/2014/main" id="{6CA7652B-7B42-8941-B568-769629E886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111829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2000"/>
                                        <p:tgtEl>
                                          <p:spTgt spid="10">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2000"/>
                                        <p:tgtEl>
                                          <p:spTgt spid="10">
                                            <p:txEl>
                                              <p:pRg st="1" end="1"/>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2000"/>
                                        <p:tgtEl>
                                          <p:spTgt spid="10">
                                            <p:txEl>
                                              <p:pRg st="2" end="2"/>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Effect transition="in" filter="fade">
                                      <p:cBhvr>
                                        <p:cTn id="23" dur="2000"/>
                                        <p:tgtEl>
                                          <p:spTgt spid="10">
                                            <p:txEl>
                                              <p:pRg st="3" end="3"/>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2000"/>
                                        <p:tgtEl>
                                          <p:spTgt spid="10">
                                            <p:txEl>
                                              <p:pRg st="4" end="4"/>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animEffect transition="in" filter="fade">
                                      <p:cBhvr>
                                        <p:cTn id="31" dur="2000"/>
                                        <p:tgtEl>
                                          <p:spTgt spid="10">
                                            <p:txEl>
                                              <p:pRg st="5" end="5"/>
                                            </p:txEl>
                                          </p:spTgt>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10">
                                            <p:txEl>
                                              <p:pRg st="6" end="6"/>
                                            </p:txEl>
                                          </p:spTgt>
                                        </p:tgtEl>
                                        <p:attrNameLst>
                                          <p:attrName>style.visibility</p:attrName>
                                        </p:attrNameLst>
                                      </p:cBhvr>
                                      <p:to>
                                        <p:strVal val="visible"/>
                                      </p:to>
                                    </p:set>
                                    <p:animEffect transition="in" filter="fade">
                                      <p:cBhvr>
                                        <p:cTn id="35" dur="20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 xmlns:a16="http://schemas.microsoft.com/office/drawing/2014/main" id="{7A653FC3-EDCF-47A4-B070-A20098E4C8DC}"/>
              </a:ext>
            </a:extLst>
          </p:cNvPr>
          <p:cNvSpPr>
            <a:spLocks noChangeArrowheads="1"/>
          </p:cNvSpPr>
          <p:nvPr/>
        </p:nvSpPr>
        <p:spPr bwMode="auto">
          <a:xfrm>
            <a:off x="1173192" y="4210353"/>
            <a:ext cx="260605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ts val="600"/>
              </a:spcBef>
              <a:buClr>
                <a:schemeClr val="accent1"/>
              </a:buClr>
              <a:defRPr sz="2000">
                <a:solidFill>
                  <a:schemeClr val="tx1"/>
                </a:solidFill>
                <a:latin typeface="Garamond" panose="02020404030301010803" pitchFamily="18" charset="0"/>
                <a:cs typeface="Tahoma" panose="020B0604030504040204" pitchFamily="34" charset="0"/>
              </a:defRPr>
            </a:lvl1pPr>
            <a:lvl2pPr marL="742950" indent="-285750" algn="ctr">
              <a:spcBef>
                <a:spcPts val="1200"/>
              </a:spcBef>
              <a:buClr>
                <a:schemeClr val="accent1"/>
              </a:buClr>
              <a:defRPr>
                <a:solidFill>
                  <a:schemeClr val="tx2"/>
                </a:solidFill>
                <a:latin typeface="Garamond" panose="02020404030301010803" pitchFamily="18" charset="0"/>
                <a:cs typeface="Tahoma" panose="020B0604030504040204" pitchFamily="34" charset="0"/>
              </a:defRPr>
            </a:lvl2pPr>
            <a:lvl3pPr marL="1143000" indent="-228600" algn="ctr">
              <a:spcBef>
                <a:spcPts val="1200"/>
              </a:spcBef>
              <a:buClr>
                <a:schemeClr val="accent1"/>
              </a:buClr>
              <a:defRPr sz="1600">
                <a:solidFill>
                  <a:schemeClr val="tx1"/>
                </a:solidFill>
                <a:latin typeface="Garamond" panose="02020404030301010803" pitchFamily="18" charset="0"/>
                <a:cs typeface="Tahoma" panose="020B0604030504040204" pitchFamily="34" charset="0"/>
              </a:defRPr>
            </a:lvl3pPr>
            <a:lvl4pPr marL="1600200" indent="-228600" algn="ctr">
              <a:spcBef>
                <a:spcPts val="1200"/>
              </a:spcBef>
              <a:buClr>
                <a:schemeClr val="accent1"/>
              </a:buClr>
              <a:defRPr sz="1400">
                <a:solidFill>
                  <a:schemeClr val="tx2"/>
                </a:solidFill>
                <a:latin typeface="Garamond" panose="02020404030301010803" pitchFamily="18" charset="0"/>
                <a:cs typeface="Tahoma" panose="020B0604030504040204" pitchFamily="34" charset="0"/>
              </a:defRPr>
            </a:lvl4pPr>
            <a:lvl5pPr marL="2057400" indent="-228600" algn="ctr">
              <a:spcBef>
                <a:spcPts val="1200"/>
              </a:spcBef>
              <a:buClr>
                <a:schemeClr val="accent1"/>
              </a:buClr>
              <a:defRPr sz="1400">
                <a:solidFill>
                  <a:schemeClr val="tx1"/>
                </a:solidFill>
                <a:latin typeface="Garamond" panose="02020404030301010803" pitchFamily="18" charset="0"/>
                <a:cs typeface="Tahoma" panose="020B0604030504040204" pitchFamily="34" charset="0"/>
              </a:defRPr>
            </a:lvl5pPr>
            <a:lvl6pPr marL="25146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6pPr>
            <a:lvl7pPr marL="29718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7pPr>
            <a:lvl8pPr marL="34290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8pPr>
            <a:lvl9pPr marL="38862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9pPr>
          </a:lstStyle>
          <a:p>
            <a:pPr algn="r">
              <a:spcBef>
                <a:spcPct val="0"/>
              </a:spcBef>
              <a:buClrTx/>
            </a:pPr>
            <a:r>
              <a:rPr lang="en-GB" altLang="en-US" b="1" dirty="0">
                <a:solidFill>
                  <a:srgbClr val="002060"/>
                </a:solidFill>
                <a:latin typeface="Calibri" panose="020F0502020204030204" pitchFamily="34" charset="0"/>
                <a:cs typeface="Calibri" panose="020F0502020204030204" pitchFamily="34" charset="0"/>
              </a:rPr>
              <a:t>Self-esteem: </a:t>
            </a:r>
            <a:r>
              <a:rPr lang="en-GB" dirty="0">
                <a:solidFill>
                  <a:srgbClr val="002060"/>
                </a:solidFill>
                <a:latin typeface="Calibri" panose="020F0502020204030204" pitchFamily="34" charset="0"/>
                <a:cs typeface="Calibri" panose="020F0502020204030204" pitchFamily="34" charset="0"/>
              </a:rPr>
              <a:t>having confidence in your own abilities, feelings of self-respect and a sense of being a worthwhile person</a:t>
            </a:r>
          </a:p>
        </p:txBody>
      </p:sp>
      <p:sp>
        <p:nvSpPr>
          <p:cNvPr id="20" name="Rectangle 19">
            <a:extLst>
              <a:ext uri="{FF2B5EF4-FFF2-40B4-BE49-F238E27FC236}">
                <a16:creationId xmlns="" xmlns:a16="http://schemas.microsoft.com/office/drawing/2014/main" id="{AE2FF6AB-ABAD-40F1-8377-EA352CD86C36}"/>
              </a:ext>
            </a:extLst>
          </p:cNvPr>
          <p:cNvSpPr>
            <a:spLocks noChangeArrowheads="1"/>
          </p:cNvSpPr>
          <p:nvPr/>
        </p:nvSpPr>
        <p:spPr bwMode="auto">
          <a:xfrm>
            <a:off x="8250928" y="2196340"/>
            <a:ext cx="256659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ts val="600"/>
              </a:spcBef>
              <a:buClr>
                <a:schemeClr val="accent1"/>
              </a:buClr>
              <a:defRPr sz="2000">
                <a:solidFill>
                  <a:schemeClr val="tx1"/>
                </a:solidFill>
                <a:latin typeface="Garamond" panose="02020404030301010803" pitchFamily="18" charset="0"/>
                <a:cs typeface="Tahoma" panose="020B0604030504040204" pitchFamily="34" charset="0"/>
              </a:defRPr>
            </a:lvl1pPr>
            <a:lvl2pPr marL="742950" indent="-285750" algn="ctr">
              <a:spcBef>
                <a:spcPts val="1200"/>
              </a:spcBef>
              <a:buClr>
                <a:schemeClr val="accent1"/>
              </a:buClr>
              <a:defRPr>
                <a:solidFill>
                  <a:schemeClr val="tx2"/>
                </a:solidFill>
                <a:latin typeface="Garamond" panose="02020404030301010803" pitchFamily="18" charset="0"/>
                <a:cs typeface="Tahoma" panose="020B0604030504040204" pitchFamily="34" charset="0"/>
              </a:defRPr>
            </a:lvl2pPr>
            <a:lvl3pPr marL="1143000" indent="-228600" algn="ctr">
              <a:spcBef>
                <a:spcPts val="1200"/>
              </a:spcBef>
              <a:buClr>
                <a:schemeClr val="accent1"/>
              </a:buClr>
              <a:defRPr sz="1600">
                <a:solidFill>
                  <a:schemeClr val="tx1"/>
                </a:solidFill>
                <a:latin typeface="Garamond" panose="02020404030301010803" pitchFamily="18" charset="0"/>
                <a:cs typeface="Tahoma" panose="020B0604030504040204" pitchFamily="34" charset="0"/>
              </a:defRPr>
            </a:lvl3pPr>
            <a:lvl4pPr marL="1600200" indent="-228600" algn="ctr">
              <a:spcBef>
                <a:spcPts val="1200"/>
              </a:spcBef>
              <a:buClr>
                <a:schemeClr val="accent1"/>
              </a:buClr>
              <a:defRPr sz="1400">
                <a:solidFill>
                  <a:schemeClr val="tx2"/>
                </a:solidFill>
                <a:latin typeface="Garamond" panose="02020404030301010803" pitchFamily="18" charset="0"/>
                <a:cs typeface="Tahoma" panose="020B0604030504040204" pitchFamily="34" charset="0"/>
              </a:defRPr>
            </a:lvl4pPr>
            <a:lvl5pPr marL="2057400" indent="-228600" algn="ctr">
              <a:spcBef>
                <a:spcPts val="1200"/>
              </a:spcBef>
              <a:buClr>
                <a:schemeClr val="accent1"/>
              </a:buClr>
              <a:defRPr sz="1400">
                <a:solidFill>
                  <a:schemeClr val="tx1"/>
                </a:solidFill>
                <a:latin typeface="Garamond" panose="02020404030301010803" pitchFamily="18" charset="0"/>
                <a:cs typeface="Tahoma" panose="020B0604030504040204" pitchFamily="34" charset="0"/>
              </a:defRPr>
            </a:lvl5pPr>
            <a:lvl6pPr marL="25146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6pPr>
            <a:lvl7pPr marL="29718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7pPr>
            <a:lvl8pPr marL="34290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8pPr>
            <a:lvl9pPr marL="38862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9pPr>
          </a:lstStyle>
          <a:p>
            <a:pPr algn="l" eaLnBrk="1" hangingPunct="1">
              <a:spcBef>
                <a:spcPct val="0"/>
              </a:spcBef>
              <a:buClrTx/>
            </a:pPr>
            <a:r>
              <a:rPr lang="en-GB" altLang="en-US" b="1" dirty="0">
                <a:solidFill>
                  <a:srgbClr val="002060"/>
                </a:solidFill>
                <a:latin typeface="Calibri" panose="020F0502020204030204" pitchFamily="34" charset="0"/>
                <a:cs typeface="Calibri" panose="020F0502020204030204" pitchFamily="34" charset="0"/>
              </a:rPr>
              <a:t>Agency: </a:t>
            </a:r>
            <a:r>
              <a:rPr lang="en-GB" altLang="en-US" dirty="0">
                <a:solidFill>
                  <a:srgbClr val="002060"/>
                </a:solidFill>
                <a:latin typeface="Calibri" panose="020F0502020204030204" pitchFamily="34" charset="0"/>
                <a:cs typeface="Calibri" panose="020F0502020204030204" pitchFamily="34" charset="0"/>
              </a:rPr>
              <a:t>a sense of autonomy, of being able to make things happen and have an impact on the world</a:t>
            </a:r>
          </a:p>
        </p:txBody>
      </p:sp>
      <p:sp>
        <p:nvSpPr>
          <p:cNvPr id="21" name="Rectangle 20">
            <a:extLst>
              <a:ext uri="{FF2B5EF4-FFF2-40B4-BE49-F238E27FC236}">
                <a16:creationId xmlns="" xmlns:a16="http://schemas.microsoft.com/office/drawing/2014/main" id="{7A0CB7D1-B1D3-486C-9278-119EE225AEC5}"/>
              </a:ext>
            </a:extLst>
          </p:cNvPr>
          <p:cNvSpPr>
            <a:spLocks noChangeArrowheads="1"/>
          </p:cNvSpPr>
          <p:nvPr/>
        </p:nvSpPr>
        <p:spPr bwMode="auto">
          <a:xfrm>
            <a:off x="8261088" y="4161130"/>
            <a:ext cx="296993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ts val="600"/>
              </a:spcBef>
              <a:buClr>
                <a:schemeClr val="accent1"/>
              </a:buClr>
              <a:defRPr sz="2000">
                <a:solidFill>
                  <a:schemeClr val="tx1"/>
                </a:solidFill>
                <a:latin typeface="Garamond" panose="02020404030301010803" pitchFamily="18" charset="0"/>
                <a:cs typeface="Tahoma" panose="020B0604030504040204" pitchFamily="34" charset="0"/>
              </a:defRPr>
            </a:lvl1pPr>
            <a:lvl2pPr marL="742950" indent="-285750" algn="ctr">
              <a:spcBef>
                <a:spcPts val="1200"/>
              </a:spcBef>
              <a:buClr>
                <a:schemeClr val="accent1"/>
              </a:buClr>
              <a:defRPr>
                <a:solidFill>
                  <a:schemeClr val="tx2"/>
                </a:solidFill>
                <a:latin typeface="Garamond" panose="02020404030301010803" pitchFamily="18" charset="0"/>
                <a:cs typeface="Tahoma" panose="020B0604030504040204" pitchFamily="34" charset="0"/>
              </a:defRPr>
            </a:lvl2pPr>
            <a:lvl3pPr marL="1143000" indent="-228600" algn="ctr">
              <a:spcBef>
                <a:spcPts val="1200"/>
              </a:spcBef>
              <a:buClr>
                <a:schemeClr val="accent1"/>
              </a:buClr>
              <a:defRPr sz="1600">
                <a:solidFill>
                  <a:schemeClr val="tx1"/>
                </a:solidFill>
                <a:latin typeface="Garamond" panose="02020404030301010803" pitchFamily="18" charset="0"/>
                <a:cs typeface="Tahoma" panose="020B0604030504040204" pitchFamily="34" charset="0"/>
              </a:defRPr>
            </a:lvl3pPr>
            <a:lvl4pPr marL="1600200" indent="-228600" algn="ctr">
              <a:spcBef>
                <a:spcPts val="1200"/>
              </a:spcBef>
              <a:buClr>
                <a:schemeClr val="accent1"/>
              </a:buClr>
              <a:defRPr sz="1400">
                <a:solidFill>
                  <a:schemeClr val="tx2"/>
                </a:solidFill>
                <a:latin typeface="Garamond" panose="02020404030301010803" pitchFamily="18" charset="0"/>
                <a:cs typeface="Tahoma" panose="020B0604030504040204" pitchFamily="34" charset="0"/>
              </a:defRPr>
            </a:lvl4pPr>
            <a:lvl5pPr marL="2057400" indent="-228600" algn="ctr">
              <a:spcBef>
                <a:spcPts val="1200"/>
              </a:spcBef>
              <a:buClr>
                <a:schemeClr val="accent1"/>
              </a:buClr>
              <a:defRPr sz="1400">
                <a:solidFill>
                  <a:schemeClr val="tx1"/>
                </a:solidFill>
                <a:latin typeface="Garamond" panose="02020404030301010803" pitchFamily="18" charset="0"/>
                <a:cs typeface="Tahoma" panose="020B0604030504040204" pitchFamily="34" charset="0"/>
              </a:defRPr>
            </a:lvl5pPr>
            <a:lvl6pPr marL="25146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6pPr>
            <a:lvl7pPr marL="29718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7pPr>
            <a:lvl8pPr marL="34290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8pPr>
            <a:lvl9pPr marL="38862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9pPr>
          </a:lstStyle>
          <a:p>
            <a:pPr algn="l">
              <a:spcBef>
                <a:spcPct val="0"/>
              </a:spcBef>
              <a:buClrTx/>
            </a:pPr>
            <a:r>
              <a:rPr lang="en-GB" altLang="en-US" b="1" dirty="0">
                <a:solidFill>
                  <a:srgbClr val="002060"/>
                </a:solidFill>
                <a:latin typeface="Calibri" panose="020F0502020204030204" pitchFamily="34" charset="0"/>
                <a:cs typeface="Calibri" panose="020F0502020204030204" pitchFamily="34" charset="0"/>
              </a:rPr>
              <a:t>Social Confidence: </a:t>
            </a:r>
            <a:r>
              <a:rPr lang="en-GB" dirty="0">
                <a:solidFill>
                  <a:srgbClr val="002060"/>
                </a:solidFill>
                <a:latin typeface="Calibri" panose="020F0502020204030204" pitchFamily="34" charset="0"/>
                <a:cs typeface="Calibri" panose="020F0502020204030204" pitchFamily="34" charset="0"/>
              </a:rPr>
              <a:t>receiving positive messages from others, feeling confident to explore things and do what you enjoy</a:t>
            </a:r>
          </a:p>
        </p:txBody>
      </p:sp>
      <p:sp>
        <p:nvSpPr>
          <p:cNvPr id="22" name="Rectangle 21">
            <a:extLst>
              <a:ext uri="{FF2B5EF4-FFF2-40B4-BE49-F238E27FC236}">
                <a16:creationId xmlns="" xmlns:a16="http://schemas.microsoft.com/office/drawing/2014/main" id="{2FF78F84-FE3E-43CA-9FA5-B40DB5409C3F}"/>
              </a:ext>
            </a:extLst>
          </p:cNvPr>
          <p:cNvSpPr>
            <a:spLocks noChangeArrowheads="1"/>
          </p:cNvSpPr>
          <p:nvPr/>
        </p:nvSpPr>
        <p:spPr bwMode="auto">
          <a:xfrm>
            <a:off x="970933" y="2246694"/>
            <a:ext cx="278487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ts val="600"/>
              </a:spcBef>
              <a:buClr>
                <a:schemeClr val="accent1"/>
              </a:buClr>
              <a:defRPr sz="2000">
                <a:solidFill>
                  <a:schemeClr val="tx1"/>
                </a:solidFill>
                <a:latin typeface="Garamond" panose="02020404030301010803" pitchFamily="18" charset="0"/>
                <a:cs typeface="Tahoma" panose="020B0604030504040204" pitchFamily="34" charset="0"/>
              </a:defRPr>
            </a:lvl1pPr>
            <a:lvl2pPr marL="742950" indent="-285750" algn="ctr">
              <a:spcBef>
                <a:spcPts val="1200"/>
              </a:spcBef>
              <a:buClr>
                <a:schemeClr val="accent1"/>
              </a:buClr>
              <a:defRPr>
                <a:solidFill>
                  <a:schemeClr val="tx2"/>
                </a:solidFill>
                <a:latin typeface="Garamond" panose="02020404030301010803" pitchFamily="18" charset="0"/>
                <a:cs typeface="Tahoma" panose="020B0604030504040204" pitchFamily="34" charset="0"/>
              </a:defRPr>
            </a:lvl2pPr>
            <a:lvl3pPr marL="1143000" indent="-228600" algn="ctr">
              <a:spcBef>
                <a:spcPts val="1200"/>
              </a:spcBef>
              <a:buClr>
                <a:schemeClr val="accent1"/>
              </a:buClr>
              <a:defRPr sz="1600">
                <a:solidFill>
                  <a:schemeClr val="tx1"/>
                </a:solidFill>
                <a:latin typeface="Garamond" panose="02020404030301010803" pitchFamily="18" charset="0"/>
                <a:cs typeface="Tahoma" panose="020B0604030504040204" pitchFamily="34" charset="0"/>
              </a:defRPr>
            </a:lvl3pPr>
            <a:lvl4pPr marL="1600200" indent="-228600" algn="ctr">
              <a:spcBef>
                <a:spcPts val="1200"/>
              </a:spcBef>
              <a:buClr>
                <a:schemeClr val="accent1"/>
              </a:buClr>
              <a:defRPr sz="1400">
                <a:solidFill>
                  <a:schemeClr val="tx2"/>
                </a:solidFill>
                <a:latin typeface="Garamond" panose="02020404030301010803" pitchFamily="18" charset="0"/>
                <a:cs typeface="Tahoma" panose="020B0604030504040204" pitchFamily="34" charset="0"/>
              </a:defRPr>
            </a:lvl4pPr>
            <a:lvl5pPr marL="2057400" indent="-228600" algn="ctr">
              <a:spcBef>
                <a:spcPts val="1200"/>
              </a:spcBef>
              <a:buClr>
                <a:schemeClr val="accent1"/>
              </a:buClr>
              <a:defRPr sz="1400">
                <a:solidFill>
                  <a:schemeClr val="tx1"/>
                </a:solidFill>
                <a:latin typeface="Garamond" panose="02020404030301010803" pitchFamily="18" charset="0"/>
                <a:cs typeface="Tahoma" panose="020B0604030504040204" pitchFamily="34" charset="0"/>
              </a:defRPr>
            </a:lvl5pPr>
            <a:lvl6pPr marL="25146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6pPr>
            <a:lvl7pPr marL="29718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7pPr>
            <a:lvl8pPr marL="34290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8pPr>
            <a:lvl9pPr marL="38862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9pPr>
          </a:lstStyle>
          <a:p>
            <a:pPr algn="r">
              <a:spcBef>
                <a:spcPct val="0"/>
              </a:spcBef>
              <a:buClrTx/>
            </a:pPr>
            <a:r>
              <a:rPr lang="en-GB" altLang="en-US" b="1" dirty="0">
                <a:solidFill>
                  <a:srgbClr val="002060"/>
                </a:solidFill>
                <a:latin typeface="Calibri" panose="020F0502020204030204" pitchFamily="34" charset="0"/>
                <a:cs typeface="Calibri" panose="020F0502020204030204" pitchFamily="34" charset="0"/>
              </a:rPr>
              <a:t>Hope: </a:t>
            </a:r>
            <a:r>
              <a:rPr lang="en-GB" altLang="en-US" dirty="0">
                <a:solidFill>
                  <a:srgbClr val="002060"/>
                </a:solidFill>
                <a:latin typeface="Calibri" panose="020F0502020204030204" pitchFamily="34" charset="0"/>
                <a:cs typeface="Calibri" panose="020F0502020204030204" pitchFamily="34" charset="0"/>
              </a:rPr>
              <a:t>a sense that there are opportunities for positive experiences, and that others will be kind and helpful</a:t>
            </a:r>
          </a:p>
        </p:txBody>
      </p:sp>
      <p:sp>
        <p:nvSpPr>
          <p:cNvPr id="23" name="Title 1">
            <a:extLst>
              <a:ext uri="{FF2B5EF4-FFF2-40B4-BE49-F238E27FC236}">
                <a16:creationId xmlns="" xmlns:a16="http://schemas.microsoft.com/office/drawing/2014/main" id="{A8FD7604-6BE7-4C47-B4E3-F661C09BDE10}"/>
              </a:ext>
            </a:extLst>
          </p:cNvPr>
          <p:cNvSpPr txBox="1">
            <a:spLocks/>
          </p:cNvSpPr>
          <p:nvPr/>
        </p:nvSpPr>
        <p:spPr>
          <a:xfrm>
            <a:off x="0" y="377778"/>
            <a:ext cx="12192000" cy="7283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300" b="1" dirty="0">
                <a:solidFill>
                  <a:srgbClr val="002060"/>
                </a:solidFill>
                <a:ea typeface="Calibri" panose="020F0502020204030204" pitchFamily="34" charset="0"/>
              </a:rPr>
              <a:t>The Four Global States of Well-being Model</a:t>
            </a:r>
            <a:endParaRPr lang="en-US" sz="4300" b="1" dirty="0">
              <a:solidFill>
                <a:srgbClr val="002060"/>
              </a:solidFill>
              <a:ea typeface="Lato Black" charset="0"/>
              <a:cs typeface="Lato Black" charset="0"/>
            </a:endParaRPr>
          </a:p>
        </p:txBody>
      </p:sp>
      <p:sp>
        <p:nvSpPr>
          <p:cNvPr id="24" name="TextBox 23">
            <a:extLst>
              <a:ext uri="{FF2B5EF4-FFF2-40B4-BE49-F238E27FC236}">
                <a16:creationId xmlns="" xmlns:a16="http://schemas.microsoft.com/office/drawing/2014/main" id="{AB8DC3C7-ACD1-4088-ACC1-E55F30381920}"/>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002060"/>
                </a:solidFill>
                <a:latin typeface="Arial" panose="020B0604020202020204" pitchFamily="34" charset="0"/>
                <a:cs typeface="Arial" panose="020B0604020202020204" pitchFamily="34" charset="0"/>
              </a:rPr>
              <a:t>Slide 12</a:t>
            </a:r>
          </a:p>
        </p:txBody>
      </p:sp>
      <p:sp>
        <p:nvSpPr>
          <p:cNvPr id="25" name="TextBox 24">
            <a:extLst>
              <a:ext uri="{FF2B5EF4-FFF2-40B4-BE49-F238E27FC236}">
                <a16:creationId xmlns="" xmlns:a16="http://schemas.microsoft.com/office/drawing/2014/main" id="{3187AAA8-FDF4-4ED3-AEEA-3A1AA123C5DA}"/>
              </a:ext>
            </a:extLst>
          </p:cNvPr>
          <p:cNvSpPr txBox="1"/>
          <p:nvPr/>
        </p:nvSpPr>
        <p:spPr>
          <a:xfrm>
            <a:off x="1283985" y="1218989"/>
            <a:ext cx="9466367" cy="584775"/>
          </a:xfrm>
          <a:prstGeom prst="rect">
            <a:avLst/>
          </a:prstGeom>
          <a:noFill/>
        </p:spPr>
        <p:txBody>
          <a:bodyPr wrap="square" rtlCol="0">
            <a:spAutoFit/>
          </a:bodyPr>
          <a:lstStyle/>
          <a:p>
            <a:pPr algn="ctr"/>
            <a:r>
              <a:rPr lang="en-GB" sz="1600" dirty="0" err="1">
                <a:solidFill>
                  <a:srgbClr val="002060"/>
                </a:solidFill>
              </a:rPr>
              <a:t>Kitwood</a:t>
            </a:r>
            <a:r>
              <a:rPr lang="en-GB" sz="1600" dirty="0">
                <a:solidFill>
                  <a:srgbClr val="002060"/>
                </a:solidFill>
              </a:rPr>
              <a:t> T. &amp; Bredin, K. (1992) ‘Towards a Theory of Dementia Care: Personhood and Well-being’. </a:t>
            </a:r>
            <a:br>
              <a:rPr lang="en-GB" sz="1600" dirty="0">
                <a:solidFill>
                  <a:srgbClr val="002060"/>
                </a:solidFill>
              </a:rPr>
            </a:br>
            <a:r>
              <a:rPr lang="en-GB" sz="1600" i="1" dirty="0">
                <a:solidFill>
                  <a:srgbClr val="002060"/>
                </a:solidFill>
              </a:rPr>
              <a:t>Ageing &amp; Society,</a:t>
            </a:r>
            <a:r>
              <a:rPr lang="en-GB" sz="1600" dirty="0">
                <a:solidFill>
                  <a:srgbClr val="002060"/>
                </a:solidFill>
              </a:rPr>
              <a:t> </a:t>
            </a:r>
            <a:r>
              <a:rPr lang="en-GB" sz="1600" i="1" dirty="0">
                <a:solidFill>
                  <a:srgbClr val="002060"/>
                </a:solidFill>
              </a:rPr>
              <a:t>Volume 12, Issue 3, 269–287.</a:t>
            </a:r>
            <a:endParaRPr lang="en-GB" sz="1600" dirty="0">
              <a:solidFill>
                <a:srgbClr val="002060"/>
              </a:solidFill>
            </a:endParaRPr>
          </a:p>
        </p:txBody>
      </p:sp>
      <p:sp>
        <p:nvSpPr>
          <p:cNvPr id="3" name="Rectangle 2">
            <a:extLst>
              <a:ext uri="{FF2B5EF4-FFF2-40B4-BE49-F238E27FC236}">
                <a16:creationId xmlns="" xmlns:a16="http://schemas.microsoft.com/office/drawing/2014/main" id="{2ECBFBBC-90C7-DC45-946B-C8C60AE04CFB}"/>
              </a:ext>
            </a:extLst>
          </p:cNvPr>
          <p:cNvSpPr/>
          <p:nvPr/>
        </p:nvSpPr>
        <p:spPr>
          <a:xfrm>
            <a:off x="3955999" y="2059262"/>
            <a:ext cx="2030691" cy="2030691"/>
          </a:xfrm>
          <a:prstGeom prst="rect">
            <a:avLst/>
          </a:prstGeom>
          <a:gradFill flip="none" rotWithShape="1">
            <a:gsLst>
              <a:gs pos="0">
                <a:schemeClr val="accent5">
                  <a:lumMod val="0"/>
                  <a:lumOff val="100000"/>
                </a:schemeClr>
              </a:gs>
              <a:gs pos="10000">
                <a:schemeClr val="accent5">
                  <a:lumMod val="0"/>
                  <a:lumOff val="100000"/>
                </a:schemeClr>
              </a:gs>
              <a:gs pos="100000">
                <a:schemeClr val="accent1">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44" name="TextBox 43">
            <a:extLst>
              <a:ext uri="{FF2B5EF4-FFF2-40B4-BE49-F238E27FC236}">
                <a16:creationId xmlns="" xmlns:a16="http://schemas.microsoft.com/office/drawing/2014/main" id="{A5F49D3C-8F94-4441-A03B-17EDBE9A88DC}"/>
              </a:ext>
            </a:extLst>
          </p:cNvPr>
          <p:cNvSpPr txBox="1">
            <a:spLocks noChangeArrowheads="1"/>
          </p:cNvSpPr>
          <p:nvPr/>
        </p:nvSpPr>
        <p:spPr bwMode="auto">
          <a:xfrm>
            <a:off x="3978987" y="2893007"/>
            <a:ext cx="199707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ts val="600"/>
              </a:spcBef>
              <a:buClr>
                <a:schemeClr val="accent1"/>
              </a:buClr>
              <a:defRPr sz="2000">
                <a:solidFill>
                  <a:schemeClr val="tx1"/>
                </a:solidFill>
                <a:latin typeface="Garamond" panose="02020404030301010803" pitchFamily="18" charset="0"/>
                <a:cs typeface="Tahoma" panose="020B0604030504040204" pitchFamily="34" charset="0"/>
              </a:defRPr>
            </a:lvl1pPr>
            <a:lvl2pPr marL="742950" indent="-285750" algn="ctr">
              <a:spcBef>
                <a:spcPts val="1200"/>
              </a:spcBef>
              <a:buClr>
                <a:schemeClr val="accent1"/>
              </a:buClr>
              <a:defRPr>
                <a:solidFill>
                  <a:schemeClr val="tx2"/>
                </a:solidFill>
                <a:latin typeface="Garamond" panose="02020404030301010803" pitchFamily="18" charset="0"/>
                <a:cs typeface="Tahoma" panose="020B0604030504040204" pitchFamily="34" charset="0"/>
              </a:defRPr>
            </a:lvl2pPr>
            <a:lvl3pPr marL="1143000" indent="-228600" algn="ctr">
              <a:spcBef>
                <a:spcPts val="1200"/>
              </a:spcBef>
              <a:buClr>
                <a:schemeClr val="accent1"/>
              </a:buClr>
              <a:defRPr sz="1600">
                <a:solidFill>
                  <a:schemeClr val="tx1"/>
                </a:solidFill>
                <a:latin typeface="Garamond" panose="02020404030301010803" pitchFamily="18" charset="0"/>
                <a:cs typeface="Tahoma" panose="020B0604030504040204" pitchFamily="34" charset="0"/>
              </a:defRPr>
            </a:lvl3pPr>
            <a:lvl4pPr marL="1600200" indent="-228600" algn="ctr">
              <a:spcBef>
                <a:spcPts val="1200"/>
              </a:spcBef>
              <a:buClr>
                <a:schemeClr val="accent1"/>
              </a:buClr>
              <a:defRPr sz="1400">
                <a:solidFill>
                  <a:schemeClr val="tx2"/>
                </a:solidFill>
                <a:latin typeface="Garamond" panose="02020404030301010803" pitchFamily="18" charset="0"/>
                <a:cs typeface="Tahoma" panose="020B0604030504040204" pitchFamily="34" charset="0"/>
              </a:defRPr>
            </a:lvl4pPr>
            <a:lvl5pPr marL="2057400" indent="-228600" algn="ctr">
              <a:spcBef>
                <a:spcPts val="1200"/>
              </a:spcBef>
              <a:buClr>
                <a:schemeClr val="accent1"/>
              </a:buClr>
              <a:defRPr sz="1400">
                <a:solidFill>
                  <a:schemeClr val="tx1"/>
                </a:solidFill>
                <a:latin typeface="Garamond" panose="02020404030301010803" pitchFamily="18" charset="0"/>
                <a:cs typeface="Tahoma" panose="020B0604030504040204" pitchFamily="34" charset="0"/>
              </a:defRPr>
            </a:lvl5pPr>
            <a:lvl6pPr marL="25146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6pPr>
            <a:lvl7pPr marL="29718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7pPr>
            <a:lvl8pPr marL="34290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8pPr>
            <a:lvl9pPr marL="38862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9pPr>
          </a:lstStyle>
          <a:p>
            <a:pPr eaLnBrk="1" hangingPunct="1">
              <a:spcBef>
                <a:spcPct val="0"/>
              </a:spcBef>
              <a:buClrTx/>
            </a:pPr>
            <a:r>
              <a:rPr lang="en-GB" altLang="en-US" sz="2500" b="1" dirty="0">
                <a:solidFill>
                  <a:srgbClr val="002060"/>
                </a:solidFill>
                <a:latin typeface="Calibri" panose="020F0502020204030204" pitchFamily="34" charset="0"/>
                <a:cs typeface="Calibri" panose="020F0502020204030204" pitchFamily="34" charset="0"/>
              </a:rPr>
              <a:t>Hope </a:t>
            </a:r>
          </a:p>
        </p:txBody>
      </p:sp>
      <p:pic>
        <p:nvPicPr>
          <p:cNvPr id="48" name="Picture 47" descr="A picture containing text, clipart, vector graphics&#10;&#10;Description automatically generated">
            <a:extLst>
              <a:ext uri="{FF2B5EF4-FFF2-40B4-BE49-F238E27FC236}">
                <a16:creationId xmlns="" xmlns:a16="http://schemas.microsoft.com/office/drawing/2014/main" id="{40BF461D-A142-774C-B8C6-2664734B1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
        <p:nvSpPr>
          <p:cNvPr id="32" name="Rectangle 31">
            <a:extLst>
              <a:ext uri="{FF2B5EF4-FFF2-40B4-BE49-F238E27FC236}">
                <a16:creationId xmlns="" xmlns:a16="http://schemas.microsoft.com/office/drawing/2014/main" id="{44E5E3AB-A4CD-354D-BE54-3B25009698E9}"/>
              </a:ext>
            </a:extLst>
          </p:cNvPr>
          <p:cNvSpPr/>
          <p:nvPr/>
        </p:nvSpPr>
        <p:spPr>
          <a:xfrm>
            <a:off x="6074599" y="2059262"/>
            <a:ext cx="2030691" cy="2030691"/>
          </a:xfrm>
          <a:prstGeom prst="rect">
            <a:avLst/>
          </a:prstGeom>
          <a:gradFill flip="none" rotWithShape="1">
            <a:gsLst>
              <a:gs pos="0">
                <a:schemeClr val="accent5">
                  <a:lumMod val="0"/>
                  <a:lumOff val="100000"/>
                </a:schemeClr>
              </a:gs>
              <a:gs pos="10000">
                <a:schemeClr val="accent5">
                  <a:lumMod val="0"/>
                  <a:lumOff val="100000"/>
                </a:schemeClr>
              </a:gs>
              <a:gs pos="100000">
                <a:schemeClr val="accent1">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33" name="TextBox 32">
            <a:extLst>
              <a:ext uri="{FF2B5EF4-FFF2-40B4-BE49-F238E27FC236}">
                <a16:creationId xmlns="" xmlns:a16="http://schemas.microsoft.com/office/drawing/2014/main" id="{0AE6454C-D547-904D-BF65-B85E38385E57}"/>
              </a:ext>
            </a:extLst>
          </p:cNvPr>
          <p:cNvSpPr txBox="1">
            <a:spLocks noChangeArrowheads="1"/>
          </p:cNvSpPr>
          <p:nvPr/>
        </p:nvSpPr>
        <p:spPr bwMode="auto">
          <a:xfrm>
            <a:off x="6065433" y="2893007"/>
            <a:ext cx="2030691"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ts val="600"/>
              </a:spcBef>
              <a:buClr>
                <a:schemeClr val="accent1"/>
              </a:buClr>
              <a:defRPr sz="2000">
                <a:solidFill>
                  <a:schemeClr val="tx1"/>
                </a:solidFill>
                <a:latin typeface="Garamond" panose="02020404030301010803" pitchFamily="18" charset="0"/>
                <a:cs typeface="Tahoma" panose="020B0604030504040204" pitchFamily="34" charset="0"/>
              </a:defRPr>
            </a:lvl1pPr>
            <a:lvl2pPr marL="742950" indent="-285750" algn="ctr">
              <a:spcBef>
                <a:spcPts val="1200"/>
              </a:spcBef>
              <a:buClr>
                <a:schemeClr val="accent1"/>
              </a:buClr>
              <a:defRPr>
                <a:solidFill>
                  <a:schemeClr val="tx2"/>
                </a:solidFill>
                <a:latin typeface="Garamond" panose="02020404030301010803" pitchFamily="18" charset="0"/>
                <a:cs typeface="Tahoma" panose="020B0604030504040204" pitchFamily="34" charset="0"/>
              </a:defRPr>
            </a:lvl2pPr>
            <a:lvl3pPr marL="1143000" indent="-228600" algn="ctr">
              <a:spcBef>
                <a:spcPts val="1200"/>
              </a:spcBef>
              <a:buClr>
                <a:schemeClr val="accent1"/>
              </a:buClr>
              <a:defRPr sz="1600">
                <a:solidFill>
                  <a:schemeClr val="tx1"/>
                </a:solidFill>
                <a:latin typeface="Garamond" panose="02020404030301010803" pitchFamily="18" charset="0"/>
                <a:cs typeface="Tahoma" panose="020B0604030504040204" pitchFamily="34" charset="0"/>
              </a:defRPr>
            </a:lvl3pPr>
            <a:lvl4pPr marL="1600200" indent="-228600" algn="ctr">
              <a:spcBef>
                <a:spcPts val="1200"/>
              </a:spcBef>
              <a:buClr>
                <a:schemeClr val="accent1"/>
              </a:buClr>
              <a:defRPr sz="1400">
                <a:solidFill>
                  <a:schemeClr val="tx2"/>
                </a:solidFill>
                <a:latin typeface="Garamond" panose="02020404030301010803" pitchFamily="18" charset="0"/>
                <a:cs typeface="Tahoma" panose="020B0604030504040204" pitchFamily="34" charset="0"/>
              </a:defRPr>
            </a:lvl4pPr>
            <a:lvl5pPr marL="2057400" indent="-228600" algn="ctr">
              <a:spcBef>
                <a:spcPts val="1200"/>
              </a:spcBef>
              <a:buClr>
                <a:schemeClr val="accent1"/>
              </a:buClr>
              <a:defRPr sz="1400">
                <a:solidFill>
                  <a:schemeClr val="tx1"/>
                </a:solidFill>
                <a:latin typeface="Garamond" panose="02020404030301010803" pitchFamily="18" charset="0"/>
                <a:cs typeface="Tahoma" panose="020B0604030504040204" pitchFamily="34" charset="0"/>
              </a:defRPr>
            </a:lvl5pPr>
            <a:lvl6pPr marL="25146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6pPr>
            <a:lvl7pPr marL="29718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7pPr>
            <a:lvl8pPr marL="34290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8pPr>
            <a:lvl9pPr marL="38862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9pPr>
          </a:lstStyle>
          <a:p>
            <a:pPr eaLnBrk="1" hangingPunct="1">
              <a:spcBef>
                <a:spcPct val="0"/>
              </a:spcBef>
              <a:buClrTx/>
            </a:pPr>
            <a:r>
              <a:rPr lang="en-GB" altLang="en-US" sz="2500" b="1" dirty="0">
                <a:solidFill>
                  <a:srgbClr val="002060"/>
                </a:solidFill>
                <a:latin typeface="Calibri" panose="020F0502020204030204" pitchFamily="34" charset="0"/>
                <a:cs typeface="Calibri" panose="020F0502020204030204" pitchFamily="34" charset="0"/>
              </a:rPr>
              <a:t>Agency</a:t>
            </a:r>
          </a:p>
        </p:txBody>
      </p:sp>
      <p:sp>
        <p:nvSpPr>
          <p:cNvPr id="37" name="Rectangle 36">
            <a:extLst>
              <a:ext uri="{FF2B5EF4-FFF2-40B4-BE49-F238E27FC236}">
                <a16:creationId xmlns="" xmlns:a16="http://schemas.microsoft.com/office/drawing/2014/main" id="{3174FCF1-F41C-9F40-A201-20C18797AC7A}"/>
              </a:ext>
            </a:extLst>
          </p:cNvPr>
          <p:cNvSpPr/>
          <p:nvPr/>
        </p:nvSpPr>
        <p:spPr>
          <a:xfrm>
            <a:off x="3955999" y="4161130"/>
            <a:ext cx="2030691" cy="2030691"/>
          </a:xfrm>
          <a:prstGeom prst="rect">
            <a:avLst/>
          </a:prstGeom>
          <a:gradFill flip="none" rotWithShape="1">
            <a:gsLst>
              <a:gs pos="0">
                <a:schemeClr val="accent5">
                  <a:lumMod val="0"/>
                  <a:lumOff val="100000"/>
                </a:schemeClr>
              </a:gs>
              <a:gs pos="10000">
                <a:schemeClr val="accent5">
                  <a:lumMod val="0"/>
                  <a:lumOff val="100000"/>
                </a:schemeClr>
              </a:gs>
              <a:gs pos="100000">
                <a:schemeClr val="accent1">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39" name="Rectangle 38">
            <a:extLst>
              <a:ext uri="{FF2B5EF4-FFF2-40B4-BE49-F238E27FC236}">
                <a16:creationId xmlns="" xmlns:a16="http://schemas.microsoft.com/office/drawing/2014/main" id="{1A469187-E4B2-C843-B711-41E48EB3CB7F}"/>
              </a:ext>
            </a:extLst>
          </p:cNvPr>
          <p:cNvSpPr/>
          <p:nvPr/>
        </p:nvSpPr>
        <p:spPr>
          <a:xfrm>
            <a:off x="6074599" y="4161130"/>
            <a:ext cx="2030691" cy="2030691"/>
          </a:xfrm>
          <a:prstGeom prst="rect">
            <a:avLst/>
          </a:prstGeom>
          <a:gradFill flip="none" rotWithShape="1">
            <a:gsLst>
              <a:gs pos="0">
                <a:schemeClr val="accent5">
                  <a:lumMod val="0"/>
                  <a:lumOff val="100000"/>
                </a:schemeClr>
              </a:gs>
              <a:gs pos="10000">
                <a:schemeClr val="accent5">
                  <a:lumMod val="0"/>
                  <a:lumOff val="100000"/>
                </a:schemeClr>
              </a:gs>
              <a:gs pos="100000">
                <a:schemeClr val="accent1">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40" name="TextBox 39">
            <a:extLst>
              <a:ext uri="{FF2B5EF4-FFF2-40B4-BE49-F238E27FC236}">
                <a16:creationId xmlns="" xmlns:a16="http://schemas.microsoft.com/office/drawing/2014/main" id="{3A11643E-5589-8D46-8CF9-52B68B508FD0}"/>
              </a:ext>
            </a:extLst>
          </p:cNvPr>
          <p:cNvSpPr txBox="1">
            <a:spLocks noChangeArrowheads="1"/>
          </p:cNvSpPr>
          <p:nvPr/>
        </p:nvSpPr>
        <p:spPr bwMode="auto">
          <a:xfrm>
            <a:off x="4179180" y="4692529"/>
            <a:ext cx="158432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ts val="600"/>
              </a:spcBef>
              <a:buClr>
                <a:schemeClr val="accent1"/>
              </a:buClr>
              <a:defRPr sz="2000">
                <a:solidFill>
                  <a:schemeClr val="tx1"/>
                </a:solidFill>
                <a:latin typeface="Garamond" panose="02020404030301010803" pitchFamily="18" charset="0"/>
                <a:cs typeface="Tahoma" panose="020B0604030504040204" pitchFamily="34" charset="0"/>
              </a:defRPr>
            </a:lvl1pPr>
            <a:lvl2pPr marL="742950" indent="-285750" algn="ctr">
              <a:spcBef>
                <a:spcPts val="1200"/>
              </a:spcBef>
              <a:buClr>
                <a:schemeClr val="accent1"/>
              </a:buClr>
              <a:defRPr>
                <a:solidFill>
                  <a:schemeClr val="tx2"/>
                </a:solidFill>
                <a:latin typeface="Garamond" panose="02020404030301010803" pitchFamily="18" charset="0"/>
                <a:cs typeface="Tahoma" panose="020B0604030504040204" pitchFamily="34" charset="0"/>
              </a:defRPr>
            </a:lvl2pPr>
            <a:lvl3pPr marL="1143000" indent="-228600" algn="ctr">
              <a:spcBef>
                <a:spcPts val="1200"/>
              </a:spcBef>
              <a:buClr>
                <a:schemeClr val="accent1"/>
              </a:buClr>
              <a:defRPr sz="1600">
                <a:solidFill>
                  <a:schemeClr val="tx1"/>
                </a:solidFill>
                <a:latin typeface="Garamond" panose="02020404030301010803" pitchFamily="18" charset="0"/>
                <a:cs typeface="Tahoma" panose="020B0604030504040204" pitchFamily="34" charset="0"/>
              </a:defRPr>
            </a:lvl3pPr>
            <a:lvl4pPr marL="1600200" indent="-228600" algn="ctr">
              <a:spcBef>
                <a:spcPts val="1200"/>
              </a:spcBef>
              <a:buClr>
                <a:schemeClr val="accent1"/>
              </a:buClr>
              <a:defRPr sz="1400">
                <a:solidFill>
                  <a:schemeClr val="tx2"/>
                </a:solidFill>
                <a:latin typeface="Garamond" panose="02020404030301010803" pitchFamily="18" charset="0"/>
                <a:cs typeface="Tahoma" panose="020B0604030504040204" pitchFamily="34" charset="0"/>
              </a:defRPr>
            </a:lvl4pPr>
            <a:lvl5pPr marL="2057400" indent="-228600" algn="ctr">
              <a:spcBef>
                <a:spcPts val="1200"/>
              </a:spcBef>
              <a:buClr>
                <a:schemeClr val="accent1"/>
              </a:buClr>
              <a:defRPr sz="1400">
                <a:solidFill>
                  <a:schemeClr val="tx1"/>
                </a:solidFill>
                <a:latin typeface="Garamond" panose="02020404030301010803" pitchFamily="18" charset="0"/>
                <a:cs typeface="Tahoma" panose="020B0604030504040204" pitchFamily="34" charset="0"/>
              </a:defRPr>
            </a:lvl5pPr>
            <a:lvl6pPr marL="25146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6pPr>
            <a:lvl7pPr marL="29718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7pPr>
            <a:lvl8pPr marL="34290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8pPr>
            <a:lvl9pPr marL="38862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9pPr>
          </a:lstStyle>
          <a:p>
            <a:pPr>
              <a:spcBef>
                <a:spcPct val="0"/>
              </a:spcBef>
              <a:buClrTx/>
            </a:pPr>
            <a:r>
              <a:rPr lang="en-GB" altLang="en-US" sz="2500" b="1" dirty="0">
                <a:solidFill>
                  <a:srgbClr val="002060"/>
                </a:solidFill>
                <a:latin typeface="Calibri" panose="020F0502020204030204" pitchFamily="34" charset="0"/>
                <a:cs typeface="Calibri" panose="020F0502020204030204" pitchFamily="34" charset="0"/>
              </a:rPr>
              <a:t>Self-esteem</a:t>
            </a:r>
          </a:p>
        </p:txBody>
      </p:sp>
      <p:sp>
        <p:nvSpPr>
          <p:cNvPr id="41" name="TextBox 40">
            <a:extLst>
              <a:ext uri="{FF2B5EF4-FFF2-40B4-BE49-F238E27FC236}">
                <a16:creationId xmlns="" xmlns:a16="http://schemas.microsoft.com/office/drawing/2014/main" id="{4F822ED3-CE1A-8247-8452-DAAF5AEA1796}"/>
              </a:ext>
            </a:extLst>
          </p:cNvPr>
          <p:cNvSpPr txBox="1">
            <a:spLocks noChangeArrowheads="1"/>
          </p:cNvSpPr>
          <p:nvPr/>
        </p:nvSpPr>
        <p:spPr bwMode="auto">
          <a:xfrm>
            <a:off x="6159071" y="4677216"/>
            <a:ext cx="18288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ts val="600"/>
              </a:spcBef>
              <a:buClr>
                <a:schemeClr val="accent1"/>
              </a:buClr>
              <a:defRPr sz="2000">
                <a:solidFill>
                  <a:schemeClr val="tx1"/>
                </a:solidFill>
                <a:latin typeface="Garamond" panose="02020404030301010803" pitchFamily="18" charset="0"/>
                <a:cs typeface="Tahoma" panose="020B0604030504040204" pitchFamily="34" charset="0"/>
              </a:defRPr>
            </a:lvl1pPr>
            <a:lvl2pPr marL="742950" indent="-285750" algn="ctr">
              <a:spcBef>
                <a:spcPts val="1200"/>
              </a:spcBef>
              <a:buClr>
                <a:schemeClr val="accent1"/>
              </a:buClr>
              <a:defRPr>
                <a:solidFill>
                  <a:schemeClr val="tx2"/>
                </a:solidFill>
                <a:latin typeface="Garamond" panose="02020404030301010803" pitchFamily="18" charset="0"/>
                <a:cs typeface="Tahoma" panose="020B0604030504040204" pitchFamily="34" charset="0"/>
              </a:defRPr>
            </a:lvl2pPr>
            <a:lvl3pPr marL="1143000" indent="-228600" algn="ctr">
              <a:spcBef>
                <a:spcPts val="1200"/>
              </a:spcBef>
              <a:buClr>
                <a:schemeClr val="accent1"/>
              </a:buClr>
              <a:defRPr sz="1600">
                <a:solidFill>
                  <a:schemeClr val="tx1"/>
                </a:solidFill>
                <a:latin typeface="Garamond" panose="02020404030301010803" pitchFamily="18" charset="0"/>
                <a:cs typeface="Tahoma" panose="020B0604030504040204" pitchFamily="34" charset="0"/>
              </a:defRPr>
            </a:lvl3pPr>
            <a:lvl4pPr marL="1600200" indent="-228600" algn="ctr">
              <a:spcBef>
                <a:spcPts val="1200"/>
              </a:spcBef>
              <a:buClr>
                <a:schemeClr val="accent1"/>
              </a:buClr>
              <a:defRPr sz="1400">
                <a:solidFill>
                  <a:schemeClr val="tx2"/>
                </a:solidFill>
                <a:latin typeface="Garamond" panose="02020404030301010803" pitchFamily="18" charset="0"/>
                <a:cs typeface="Tahoma" panose="020B0604030504040204" pitchFamily="34" charset="0"/>
              </a:defRPr>
            </a:lvl4pPr>
            <a:lvl5pPr marL="2057400" indent="-228600" algn="ctr">
              <a:spcBef>
                <a:spcPts val="1200"/>
              </a:spcBef>
              <a:buClr>
                <a:schemeClr val="accent1"/>
              </a:buClr>
              <a:defRPr sz="1400">
                <a:solidFill>
                  <a:schemeClr val="tx1"/>
                </a:solidFill>
                <a:latin typeface="Garamond" panose="02020404030301010803" pitchFamily="18" charset="0"/>
                <a:cs typeface="Tahoma" panose="020B0604030504040204" pitchFamily="34" charset="0"/>
              </a:defRPr>
            </a:lvl5pPr>
            <a:lvl6pPr marL="25146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6pPr>
            <a:lvl7pPr marL="29718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7pPr>
            <a:lvl8pPr marL="34290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8pPr>
            <a:lvl9pPr marL="3886200" indent="-228600" algn="ctr" eaLnBrk="0" fontAlgn="base" hangingPunct="0">
              <a:spcBef>
                <a:spcPts val="1200"/>
              </a:spcBef>
              <a:spcAft>
                <a:spcPct val="0"/>
              </a:spcAft>
              <a:buClr>
                <a:schemeClr val="accent1"/>
              </a:buClr>
              <a:defRPr sz="1400">
                <a:solidFill>
                  <a:schemeClr val="tx1"/>
                </a:solidFill>
                <a:latin typeface="Garamond" panose="02020404030301010803" pitchFamily="18" charset="0"/>
                <a:cs typeface="Tahoma" panose="020B0604030504040204" pitchFamily="34" charset="0"/>
              </a:defRPr>
            </a:lvl9pPr>
          </a:lstStyle>
          <a:p>
            <a:pPr eaLnBrk="1" hangingPunct="1">
              <a:spcBef>
                <a:spcPct val="0"/>
              </a:spcBef>
              <a:buClrTx/>
            </a:pPr>
            <a:r>
              <a:rPr lang="en-GB" altLang="en-US" sz="2500" b="1" dirty="0">
                <a:solidFill>
                  <a:srgbClr val="002060"/>
                </a:solidFill>
                <a:latin typeface="Calibri" panose="020F0502020204030204" pitchFamily="34" charset="0"/>
                <a:cs typeface="Calibri" panose="020F0502020204030204" pitchFamily="34" charset="0"/>
              </a:rPr>
              <a:t>Social Confidence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par>
                          <p:cTn id="8" fill="hold" nodeType="afterGroup">
                            <p:stCondLst>
                              <p:cond delay="2000"/>
                            </p:stCondLst>
                            <p:childTnLst>
                              <p:par>
                                <p:cTn id="9" presetID="10" presetClass="entr" presetSubtype="0" fill="hold" grpId="0" nodeType="afterEffect">
                                  <p:stCondLst>
                                    <p:cond delay="150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500"/>
                                        <p:tgtEl>
                                          <p:spTgt spid="22"/>
                                        </p:tgtEl>
                                      </p:cBhvr>
                                    </p:animEffect>
                                  </p:childTnLst>
                                </p:cTn>
                              </p:par>
                            </p:childTnLst>
                          </p:cTn>
                        </p:par>
                        <p:par>
                          <p:cTn id="12" fill="hold">
                            <p:stCondLst>
                              <p:cond delay="5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500"/>
                                        <p:tgtEl>
                                          <p:spTgt spid="19"/>
                                        </p:tgtEl>
                                      </p:cBhvr>
                                    </p:animEffect>
                                  </p:childTnLst>
                                </p:cTn>
                              </p:par>
                            </p:childTnLst>
                          </p:cTn>
                        </p:par>
                        <p:par>
                          <p:cTn id="16" fill="hold" nodeType="afterGroup">
                            <p:stCondLst>
                              <p:cond delay="6500"/>
                            </p:stCondLst>
                            <p:childTnLst>
                              <p:par>
                                <p:cTn id="17" presetID="10" presetClass="entr" presetSubtype="0" fill="hold" grpId="0" nodeType="afterEffect">
                                  <p:stCondLst>
                                    <p:cond delay="15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500"/>
                                        <p:tgtEl>
                                          <p:spTgt spid="20"/>
                                        </p:tgtEl>
                                      </p:cBhvr>
                                    </p:animEffect>
                                  </p:childTnLst>
                                </p:cTn>
                              </p:par>
                            </p:childTnLst>
                          </p:cTn>
                        </p:par>
                        <p:par>
                          <p:cTn id="20" fill="hold">
                            <p:stCondLst>
                              <p:cond delay="95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500"/>
                                        <p:tgtEl>
                                          <p:spTgt spid="21"/>
                                        </p:tgtEl>
                                      </p:cBhvr>
                                    </p:animEffect>
                                  </p:childTnLst>
                                </p:cTn>
                              </p:par>
                              <p:par>
                                <p:cTn id="24" presetID="2" presetClass="entr" presetSubtype="9"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additive="base">
                                        <p:cTn id="26" dur="2000" fill="hold"/>
                                        <p:tgtEl>
                                          <p:spTgt spid="44"/>
                                        </p:tgtEl>
                                        <p:attrNameLst>
                                          <p:attrName>ppt_x</p:attrName>
                                        </p:attrNameLst>
                                      </p:cBhvr>
                                      <p:tavLst>
                                        <p:tav tm="0">
                                          <p:val>
                                            <p:strVal val="0-#ppt_w/2"/>
                                          </p:val>
                                        </p:tav>
                                        <p:tav tm="100000">
                                          <p:val>
                                            <p:strVal val="#ppt_x"/>
                                          </p:val>
                                        </p:tav>
                                      </p:tavLst>
                                    </p:anim>
                                    <p:anim calcmode="lin" valueType="num">
                                      <p:cBhvr additive="base">
                                        <p:cTn id="27" dur="2000" fill="hold"/>
                                        <p:tgtEl>
                                          <p:spTgt spid="44"/>
                                        </p:tgtEl>
                                        <p:attrNameLst>
                                          <p:attrName>ppt_y</p:attrName>
                                        </p:attrNameLst>
                                      </p:cBhvr>
                                      <p:tavLst>
                                        <p:tav tm="0">
                                          <p:val>
                                            <p:strVal val="0-#ppt_h/2"/>
                                          </p:val>
                                        </p:tav>
                                        <p:tav tm="100000">
                                          <p:val>
                                            <p:strVal val="#ppt_y"/>
                                          </p:val>
                                        </p:tav>
                                      </p:tavLst>
                                    </p:anim>
                                  </p:childTnLst>
                                </p:cTn>
                              </p:par>
                              <p:par>
                                <p:cTn id="28" presetID="3" presetClass="emph" presetSubtype="2" fill="hold" grpId="1" nodeType="withEffect">
                                  <p:stCondLst>
                                    <p:cond delay="1000"/>
                                  </p:stCondLst>
                                  <p:childTnLst>
                                    <p:animClr clrSpc="rgb" dir="cw">
                                      <p:cBhvr override="childStyle">
                                        <p:cTn id="29" dur="2000" fill="hold"/>
                                        <p:tgtEl>
                                          <p:spTgt spid="44"/>
                                        </p:tgtEl>
                                        <p:attrNameLst>
                                          <p:attrName>style.color</p:attrName>
                                        </p:attrNameLst>
                                      </p:cBhvr>
                                      <p:to>
                                        <a:srgbClr val="001F60"/>
                                      </p:to>
                                    </p:animClr>
                                  </p:childTnLst>
                                </p:cTn>
                              </p:par>
                              <p:par>
                                <p:cTn id="30" presetID="3" presetClass="emph" presetSubtype="2" fill="hold" grpId="2" nodeType="withEffect">
                                  <p:stCondLst>
                                    <p:cond delay="0"/>
                                  </p:stCondLst>
                                  <p:childTnLst>
                                    <p:animClr clrSpc="rgb" dir="cw">
                                      <p:cBhvr override="childStyle">
                                        <p:cTn id="31" dur="2000" fill="hold"/>
                                        <p:tgtEl>
                                          <p:spTgt spid="44"/>
                                        </p:tgtEl>
                                        <p:attrNameLst>
                                          <p:attrName>style.color</p:attrName>
                                        </p:attrNameLst>
                                      </p:cBhvr>
                                      <p:to>
                                        <a:srgbClr val="001F60"/>
                                      </p:to>
                                    </p:animClr>
                                  </p:childTnLst>
                                </p:cTn>
                              </p:par>
                              <p:par>
                                <p:cTn id="32" presetID="2" presetClass="entr" presetSubtype="3" fill="hold" grpId="0" nodeType="withEffect">
                                  <p:stCondLst>
                                    <p:cond delay="0"/>
                                  </p:stCondLst>
                                  <p:iterate type="lt">
                                    <p:tmPct val="0"/>
                                  </p:iterate>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2000" fill="hold"/>
                                        <p:tgtEl>
                                          <p:spTgt spid="33"/>
                                        </p:tgtEl>
                                        <p:attrNameLst>
                                          <p:attrName>ppt_x</p:attrName>
                                        </p:attrNameLst>
                                      </p:cBhvr>
                                      <p:tavLst>
                                        <p:tav tm="0">
                                          <p:val>
                                            <p:strVal val="1+#ppt_w/2"/>
                                          </p:val>
                                        </p:tav>
                                        <p:tav tm="100000">
                                          <p:val>
                                            <p:strVal val="#ppt_x"/>
                                          </p:val>
                                        </p:tav>
                                      </p:tavLst>
                                    </p:anim>
                                    <p:anim calcmode="lin" valueType="num">
                                      <p:cBhvr additive="base">
                                        <p:cTn id="35" dur="2000" fill="hold"/>
                                        <p:tgtEl>
                                          <p:spTgt spid="33"/>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33"/>
                                        </p:tgtEl>
                                        <p:attrNameLst>
                                          <p:attrName>ppt_c</p:attrName>
                                        </p:attrNameLst>
                                      </p:cBhvr>
                                      <p:to>
                                        <a:srgbClr val="001F60"/>
                                      </p:to>
                                    </p:animClr>
                                  </p:subTnLst>
                                </p:cTn>
                              </p:par>
                              <p:par>
                                <p:cTn id="36" presetID="3" presetClass="emph" presetSubtype="2" fill="hold" grpId="1" nodeType="withEffect">
                                  <p:stCondLst>
                                    <p:cond delay="2000"/>
                                  </p:stCondLst>
                                  <p:iterate type="lt">
                                    <p:tmPct val="0"/>
                                  </p:iterate>
                                  <p:childTnLst>
                                    <p:animClr clrSpc="rgb" dir="cw">
                                      <p:cBhvr override="childStyle">
                                        <p:cTn id="37" dur="2000" fill="hold"/>
                                        <p:tgtEl>
                                          <p:spTgt spid="33"/>
                                        </p:tgtEl>
                                        <p:attrNameLst>
                                          <p:attrName>style.color</p:attrName>
                                        </p:attrNameLst>
                                      </p:cBhvr>
                                      <p:to>
                                        <a:srgbClr val="001F60"/>
                                      </p:to>
                                    </p:animClr>
                                  </p:childTnLst>
                                  <p:subTnLst>
                                    <p:animClr clrSpc="rgb" dir="cw">
                                      <p:cBhvr override="childStyle">
                                        <p:cTn dur="1" fill="hold" display="0" masterRel="nextClick" afterEffect="1"/>
                                        <p:tgtEl>
                                          <p:spTgt spid="33"/>
                                        </p:tgtEl>
                                        <p:attrNameLst>
                                          <p:attrName>ppt_c</p:attrName>
                                        </p:attrNameLst>
                                      </p:cBhvr>
                                      <p:to>
                                        <a:srgbClr val="001F60"/>
                                      </p:to>
                                    </p:animClr>
                                  </p:subTnLst>
                                </p:cTn>
                              </p:par>
                              <p:par>
                                <p:cTn id="38" presetID="3" presetClass="emph" presetSubtype="2" fill="hold" grpId="2" nodeType="withEffect">
                                  <p:stCondLst>
                                    <p:cond delay="0"/>
                                  </p:stCondLst>
                                  <p:iterate type="lt">
                                    <p:tmPct val="0"/>
                                  </p:iterate>
                                  <p:childTnLst>
                                    <p:animClr clrSpc="rgb" dir="cw">
                                      <p:cBhvr override="childStyle">
                                        <p:cTn id="39" dur="2000" fill="hold"/>
                                        <p:tgtEl>
                                          <p:spTgt spid="33"/>
                                        </p:tgtEl>
                                        <p:attrNameLst>
                                          <p:attrName>style.color</p:attrName>
                                        </p:attrNameLst>
                                      </p:cBhvr>
                                      <p:to>
                                        <a:srgbClr val="001F60"/>
                                      </p:to>
                                    </p:animClr>
                                  </p:childTnLst>
                                </p:cTn>
                              </p:par>
                              <p:par>
                                <p:cTn id="40" presetID="2" presetClass="entr" presetSubtype="12"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additive="base">
                                        <p:cTn id="42" dur="2000" fill="hold"/>
                                        <p:tgtEl>
                                          <p:spTgt spid="40"/>
                                        </p:tgtEl>
                                        <p:attrNameLst>
                                          <p:attrName>ppt_x</p:attrName>
                                        </p:attrNameLst>
                                      </p:cBhvr>
                                      <p:tavLst>
                                        <p:tav tm="0">
                                          <p:val>
                                            <p:strVal val="0-#ppt_w/2"/>
                                          </p:val>
                                        </p:tav>
                                        <p:tav tm="100000">
                                          <p:val>
                                            <p:strVal val="#ppt_x"/>
                                          </p:val>
                                        </p:tav>
                                      </p:tavLst>
                                    </p:anim>
                                    <p:anim calcmode="lin" valueType="num">
                                      <p:cBhvr additive="base">
                                        <p:cTn id="43" dur="2000" fill="hold"/>
                                        <p:tgtEl>
                                          <p:spTgt spid="40"/>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40"/>
                                        </p:tgtEl>
                                        <p:attrNameLst>
                                          <p:attrName>ppt_c</p:attrName>
                                        </p:attrNameLst>
                                      </p:cBhvr>
                                      <p:to>
                                        <a:srgbClr val="001F60"/>
                                      </p:to>
                                    </p:animClr>
                                  </p:subTnLst>
                                </p:cTn>
                              </p:par>
                              <p:par>
                                <p:cTn id="44" presetID="3" presetClass="emph" presetSubtype="2" fill="hold" grpId="1" nodeType="withEffect">
                                  <p:stCondLst>
                                    <p:cond delay="1000"/>
                                  </p:stCondLst>
                                  <p:childTnLst>
                                    <p:animClr clrSpc="rgb" dir="cw">
                                      <p:cBhvr override="childStyle">
                                        <p:cTn id="45" dur="2000" fill="hold"/>
                                        <p:tgtEl>
                                          <p:spTgt spid="40"/>
                                        </p:tgtEl>
                                        <p:attrNameLst>
                                          <p:attrName>style.color</p:attrName>
                                        </p:attrNameLst>
                                      </p:cBhvr>
                                      <p:to>
                                        <a:srgbClr val="001F60"/>
                                      </p:to>
                                    </p:animClr>
                                  </p:childTnLst>
                                </p:cTn>
                              </p:par>
                              <p:par>
                                <p:cTn id="46" presetID="3" presetClass="emph" presetSubtype="2" fill="hold" grpId="2" nodeType="withEffect">
                                  <p:stCondLst>
                                    <p:cond delay="0"/>
                                  </p:stCondLst>
                                  <p:childTnLst>
                                    <p:animClr clrSpc="rgb" dir="cw">
                                      <p:cBhvr override="childStyle">
                                        <p:cTn id="47" dur="2000" fill="hold"/>
                                        <p:tgtEl>
                                          <p:spTgt spid="40"/>
                                        </p:tgtEl>
                                        <p:attrNameLst>
                                          <p:attrName>style.color</p:attrName>
                                        </p:attrNameLst>
                                      </p:cBhvr>
                                      <p:to>
                                        <a:srgbClr val="001F60"/>
                                      </p:to>
                                    </p:animClr>
                                  </p:childTnLst>
                                </p:cTn>
                              </p:par>
                              <p:par>
                                <p:cTn id="48" presetID="2" presetClass="entr" presetSubtype="6"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anim calcmode="lin" valueType="num">
                                      <p:cBhvr additive="base">
                                        <p:cTn id="50" dur="2000" fill="hold"/>
                                        <p:tgtEl>
                                          <p:spTgt spid="41"/>
                                        </p:tgtEl>
                                        <p:attrNameLst>
                                          <p:attrName>ppt_x</p:attrName>
                                        </p:attrNameLst>
                                      </p:cBhvr>
                                      <p:tavLst>
                                        <p:tav tm="0">
                                          <p:val>
                                            <p:strVal val="1+#ppt_w/2"/>
                                          </p:val>
                                        </p:tav>
                                        <p:tav tm="100000">
                                          <p:val>
                                            <p:strVal val="#ppt_x"/>
                                          </p:val>
                                        </p:tav>
                                      </p:tavLst>
                                    </p:anim>
                                    <p:anim calcmode="lin" valueType="num">
                                      <p:cBhvr additive="base">
                                        <p:cTn id="51" dur="2000" fill="hold"/>
                                        <p:tgtEl>
                                          <p:spTgt spid="41"/>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41"/>
                                        </p:tgtEl>
                                        <p:attrNameLst>
                                          <p:attrName>ppt_c</p:attrName>
                                        </p:attrNameLst>
                                      </p:cBhvr>
                                      <p:to>
                                        <a:srgbClr val="001F60"/>
                                      </p:to>
                                    </p:animClr>
                                  </p:subTnLst>
                                </p:cTn>
                              </p:par>
                              <p:par>
                                <p:cTn id="52" presetID="3" presetClass="emph" presetSubtype="2" fill="hold" grpId="1" nodeType="withEffect">
                                  <p:stCondLst>
                                    <p:cond delay="1000"/>
                                  </p:stCondLst>
                                  <p:childTnLst>
                                    <p:animClr clrSpc="rgb" dir="cw">
                                      <p:cBhvr override="childStyle">
                                        <p:cTn id="53" dur="2000" fill="hold"/>
                                        <p:tgtEl>
                                          <p:spTgt spid="41"/>
                                        </p:tgtEl>
                                        <p:attrNameLst>
                                          <p:attrName>style.color</p:attrName>
                                        </p:attrNameLst>
                                      </p:cBhvr>
                                      <p:to>
                                        <a:srgbClr val="001F60"/>
                                      </p:to>
                                    </p:animClr>
                                  </p:childTnLst>
                                </p:cTn>
                              </p:par>
                              <p:par>
                                <p:cTn id="54" presetID="3" presetClass="emph" presetSubtype="2" fill="hold" grpId="2" nodeType="withEffect">
                                  <p:stCondLst>
                                    <p:cond delay="0"/>
                                  </p:stCondLst>
                                  <p:childTnLst>
                                    <p:animClr clrSpc="rgb" dir="cw">
                                      <p:cBhvr override="childStyle">
                                        <p:cTn id="55" dur="2000" fill="hold"/>
                                        <p:tgtEl>
                                          <p:spTgt spid="41"/>
                                        </p:tgtEl>
                                        <p:attrNameLst>
                                          <p:attrName>style.color</p:attrName>
                                        </p:attrNameLst>
                                      </p:cBhvr>
                                      <p:to>
                                        <a:srgbClr val="001F6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5" grpId="0"/>
      <p:bldP spid="44" grpId="0"/>
      <p:bldP spid="44" grpId="1"/>
      <p:bldP spid="44" grpId="2"/>
      <p:bldP spid="33" grpId="0"/>
      <p:bldP spid="33" grpId="1"/>
      <p:bldP spid="33" grpId="2"/>
      <p:bldP spid="40" grpId="0"/>
      <p:bldP spid="40" grpId="1"/>
      <p:bldP spid="40" grpId="2"/>
      <p:bldP spid="41" grpId="0"/>
      <p:bldP spid="41" grpId="1"/>
      <p:bldP spid="41"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9046"/>
            <a:ext cx="12192000" cy="777244"/>
          </a:xfrm>
        </p:spPr>
        <p:txBody>
          <a:bodyPr>
            <a:normAutofit/>
          </a:bodyPr>
          <a:lstStyle/>
          <a:p>
            <a:pPr algn="ctr"/>
            <a:r>
              <a:rPr lang="en-GB" b="1" dirty="0">
                <a:solidFill>
                  <a:srgbClr val="002060"/>
                </a:solidFill>
                <a:ea typeface="Calibri" panose="020F0502020204030204" pitchFamily="34" charset="0"/>
              </a:rPr>
              <a:t>The Bradford Well-being Profile</a:t>
            </a:r>
            <a:endParaRPr lang="en-US" b="1" dirty="0">
              <a:solidFill>
                <a:srgbClr val="002060"/>
              </a:solidFill>
              <a:ea typeface="Lato Black" charset="0"/>
              <a:cs typeface="Lato Black" charset="0"/>
            </a:endParaRPr>
          </a:p>
        </p:txBody>
      </p:sp>
      <p:sp>
        <p:nvSpPr>
          <p:cNvPr id="8" name="TextBox 7">
            <a:extLst>
              <a:ext uri="{FF2B5EF4-FFF2-40B4-BE49-F238E27FC236}">
                <a16:creationId xmlns="" xmlns:a16="http://schemas.microsoft.com/office/drawing/2014/main" id="{22E906D5-B50F-4D14-A28F-394F0BBA8E56}"/>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002060"/>
                </a:solidFill>
                <a:latin typeface="Arial" panose="020B0604020202020204" pitchFamily="34" charset="0"/>
                <a:cs typeface="Arial" panose="020B0604020202020204" pitchFamily="34" charset="0"/>
              </a:rPr>
              <a:t>Slide 13</a:t>
            </a:r>
          </a:p>
        </p:txBody>
      </p:sp>
      <p:sp>
        <p:nvSpPr>
          <p:cNvPr id="10" name="TextBox 9">
            <a:extLst>
              <a:ext uri="{FF2B5EF4-FFF2-40B4-BE49-F238E27FC236}">
                <a16:creationId xmlns="" xmlns:a16="http://schemas.microsoft.com/office/drawing/2014/main" id="{4CE8AEDC-9A84-4B30-A113-DA296206E745}"/>
              </a:ext>
            </a:extLst>
          </p:cNvPr>
          <p:cNvSpPr txBox="1"/>
          <p:nvPr/>
        </p:nvSpPr>
        <p:spPr>
          <a:xfrm>
            <a:off x="1736337" y="1986676"/>
            <a:ext cx="9262343" cy="3933769"/>
          </a:xfrm>
          <a:prstGeom prst="rect">
            <a:avLst/>
          </a:prstGeom>
          <a:noFill/>
        </p:spPr>
        <p:txBody>
          <a:bodyPr wrap="square">
            <a:spAutoFit/>
          </a:bodyPr>
          <a:lstStyle/>
          <a:p>
            <a:pPr>
              <a:lnSpc>
                <a:spcPct val="107000"/>
              </a:lnSpc>
              <a:spcAft>
                <a:spcPts val="800"/>
              </a:spcAft>
            </a:pPr>
            <a:r>
              <a:rPr lang="en-GB" sz="2800" dirty="0">
                <a:solidFill>
                  <a:srgbClr val="002060"/>
                </a:solidFill>
                <a:latin typeface="Calibri" panose="020F0502020204030204" pitchFamily="34" charset="0"/>
                <a:ea typeface="Calibri" panose="020F0502020204030204" pitchFamily="34" charset="0"/>
                <a:cs typeface="Calibri" panose="020F0502020204030204" pitchFamily="34" charset="0"/>
              </a:rPr>
              <a:t>The Bradford Well-being profile can be used to: </a:t>
            </a:r>
          </a:p>
          <a:p>
            <a:pPr marL="342900" indent="-342900">
              <a:buFont typeface="Arial" panose="020B0604020202020204" pitchFamily="34" charset="0"/>
              <a:buChar char="•"/>
            </a:pPr>
            <a:r>
              <a:rPr lang="en-GB" sz="2600" dirty="0">
                <a:solidFill>
                  <a:srgbClr val="002060"/>
                </a:solidFill>
                <a:latin typeface="Calibri" panose="020F0502020204030204" pitchFamily="34" charset="0"/>
                <a:ea typeface="Calibri" panose="020F0502020204030204" pitchFamily="34" charset="0"/>
                <a:cs typeface="Calibri" panose="020F0502020204030204" pitchFamily="34" charset="0"/>
              </a:rPr>
              <a:t>Observe and monitor how people with dementia are engaging over an period of time.</a:t>
            </a:r>
          </a:p>
          <a:p>
            <a:pPr marL="342900" indent="-342900">
              <a:buFont typeface="Arial" panose="020B0604020202020204" pitchFamily="34" charset="0"/>
              <a:buChar char="•"/>
            </a:pPr>
            <a:r>
              <a:rPr lang="en-GB" sz="2600" dirty="0">
                <a:solidFill>
                  <a:srgbClr val="002060"/>
                </a:solidFill>
                <a:latin typeface="Calibri" panose="020F0502020204030204" pitchFamily="34" charset="0"/>
                <a:ea typeface="Calibri" panose="020F0502020204030204" pitchFamily="34" charset="0"/>
                <a:cs typeface="Calibri" panose="020F0502020204030204" pitchFamily="34" charset="0"/>
              </a:rPr>
              <a:t>Provide a framework for everyone to discuss the social and emotional needs of people with dementia.</a:t>
            </a:r>
          </a:p>
          <a:p>
            <a:pPr marL="342900" indent="-342900">
              <a:buFont typeface="Arial" panose="020B0604020202020204" pitchFamily="34" charset="0"/>
              <a:buChar char="•"/>
            </a:pPr>
            <a:r>
              <a:rPr lang="en-GB" sz="2600" dirty="0">
                <a:solidFill>
                  <a:srgbClr val="002060"/>
                </a:solidFill>
                <a:latin typeface="Calibri" panose="020F0502020204030204" pitchFamily="34" charset="0"/>
                <a:ea typeface="Calibri" panose="020F0502020204030204" pitchFamily="34" charset="0"/>
                <a:cs typeface="Calibri" panose="020F0502020204030204" pitchFamily="34" charset="0"/>
              </a:rPr>
              <a:t>Support assessments of social and emotional needs through observation </a:t>
            </a:r>
            <a:r>
              <a:rPr lang="en-GB" sz="2600">
                <a:solidFill>
                  <a:srgbClr val="002060"/>
                </a:solidFill>
                <a:latin typeface="Calibri" panose="020F0502020204030204" pitchFamily="34" charset="0"/>
                <a:ea typeface="Calibri" panose="020F0502020204030204" pitchFamily="34" charset="0"/>
                <a:cs typeface="Calibri" panose="020F0502020204030204" pitchFamily="34" charset="0"/>
              </a:rPr>
              <a:t>and discussion.</a:t>
            </a:r>
            <a:endParaRPr lang="en-GB" sz="2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600" dirty="0">
                <a:solidFill>
                  <a:srgbClr val="002060"/>
                </a:solidFill>
                <a:latin typeface="Calibri" panose="020F0502020204030204" pitchFamily="34" charset="0"/>
                <a:ea typeface="Calibri" panose="020F0502020204030204" pitchFamily="34" charset="0"/>
                <a:cs typeface="Calibri" panose="020F0502020204030204" pitchFamily="34" charset="0"/>
              </a:rPr>
              <a:t>Help care plan development by addressing social and emotional aspects of care.</a:t>
            </a:r>
          </a:p>
        </p:txBody>
      </p:sp>
      <p:sp>
        <p:nvSpPr>
          <p:cNvPr id="11" name="TextBox 10">
            <a:extLst>
              <a:ext uri="{FF2B5EF4-FFF2-40B4-BE49-F238E27FC236}">
                <a16:creationId xmlns="" xmlns:a16="http://schemas.microsoft.com/office/drawing/2014/main" id="{5A4E0E5E-DAA3-49CD-A0E8-22E11C5B0B56}"/>
              </a:ext>
            </a:extLst>
          </p:cNvPr>
          <p:cNvSpPr txBox="1"/>
          <p:nvPr/>
        </p:nvSpPr>
        <p:spPr>
          <a:xfrm>
            <a:off x="0" y="1107730"/>
            <a:ext cx="12192000" cy="400110"/>
          </a:xfrm>
          <a:prstGeom prst="rect">
            <a:avLst/>
          </a:prstGeom>
          <a:noFill/>
        </p:spPr>
        <p:txBody>
          <a:bodyPr wrap="square" rtlCol="0">
            <a:spAutoFit/>
          </a:bodyPr>
          <a:lstStyle/>
          <a:p>
            <a:pPr algn="ctr"/>
            <a:r>
              <a:rPr lang="en-GB" sz="2000" dirty="0">
                <a:solidFill>
                  <a:srgbClr val="002060"/>
                </a:solidFill>
              </a:rPr>
              <a:t>`The Bradford Well-being Profile’ (2008). University of Bradford, School of Health Studies.</a:t>
            </a:r>
          </a:p>
        </p:txBody>
      </p:sp>
      <p:pic>
        <p:nvPicPr>
          <p:cNvPr id="7" name="Picture 6" descr="A picture containing text, clipart, vector graphics&#10;&#10;Description automatically generated">
            <a:extLst>
              <a:ext uri="{FF2B5EF4-FFF2-40B4-BE49-F238E27FC236}">
                <a16:creationId xmlns="" xmlns:a16="http://schemas.microsoft.com/office/drawing/2014/main" id="{8DE82078-B817-5240-A099-DCFDEA689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223094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2000"/>
                                        <p:tgtEl>
                                          <p:spTgt spid="10">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2000"/>
                                        <p:tgtEl>
                                          <p:spTgt spid="10">
                                            <p:txEl>
                                              <p:pRg st="1" end="1"/>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2000"/>
                                        <p:tgtEl>
                                          <p:spTgt spid="10">
                                            <p:txEl>
                                              <p:pRg st="2" end="2"/>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Effect transition="in" filter="fade">
                                      <p:cBhvr>
                                        <p:cTn id="23" dur="2000"/>
                                        <p:tgtEl>
                                          <p:spTgt spid="10">
                                            <p:txEl>
                                              <p:pRg st="3" end="3"/>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20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CF633504-1B7B-4FA5-8791-66C34FCBF02C}"/>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002060"/>
                </a:solidFill>
                <a:latin typeface="Arial" panose="020B0604020202020204" pitchFamily="34" charset="0"/>
                <a:cs typeface="Arial" panose="020B0604020202020204" pitchFamily="34" charset="0"/>
              </a:rPr>
              <a:t>Slide 14</a:t>
            </a:r>
          </a:p>
        </p:txBody>
      </p:sp>
      <p:pic>
        <p:nvPicPr>
          <p:cNvPr id="9" name="Picture 8" descr="A picture containing text, clipart, vector graphics&#10;&#10;Description automatically generated">
            <a:extLst>
              <a:ext uri="{FF2B5EF4-FFF2-40B4-BE49-F238E27FC236}">
                <a16:creationId xmlns="" xmlns:a16="http://schemas.microsoft.com/office/drawing/2014/main" id="{D4AAB4A0-B2AA-9F47-9359-F8BDCDCC14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
        <p:nvSpPr>
          <p:cNvPr id="10" name="TextBox 9">
            <a:extLst>
              <a:ext uri="{FF2B5EF4-FFF2-40B4-BE49-F238E27FC236}">
                <a16:creationId xmlns="" xmlns:a16="http://schemas.microsoft.com/office/drawing/2014/main" id="{9226AB02-D48E-A543-9745-5E4D08C6D1E9}"/>
              </a:ext>
            </a:extLst>
          </p:cNvPr>
          <p:cNvSpPr txBox="1"/>
          <p:nvPr/>
        </p:nvSpPr>
        <p:spPr>
          <a:xfrm>
            <a:off x="6870138" y="1181438"/>
            <a:ext cx="5162719" cy="3539430"/>
          </a:xfrm>
          <a:prstGeom prst="rect">
            <a:avLst/>
          </a:prstGeom>
          <a:noFill/>
        </p:spPr>
        <p:txBody>
          <a:bodyPr wrap="square" rtlCol="0">
            <a:spAutoFit/>
          </a:bodyPr>
          <a:lstStyle/>
          <a:p>
            <a:pPr algn="ctr"/>
            <a:r>
              <a:rPr lang="en-GB" sz="6600" b="1" dirty="0">
                <a:solidFill>
                  <a:srgbClr val="002060"/>
                </a:solidFill>
                <a:latin typeface="+mj-lt"/>
              </a:rPr>
              <a:t>End of </a:t>
            </a:r>
            <a:br>
              <a:rPr lang="en-GB" sz="6600" b="1" dirty="0">
                <a:solidFill>
                  <a:srgbClr val="002060"/>
                </a:solidFill>
                <a:latin typeface="+mj-lt"/>
              </a:rPr>
            </a:br>
            <a:r>
              <a:rPr lang="en-GB" sz="6600" b="1" dirty="0">
                <a:solidFill>
                  <a:srgbClr val="002060"/>
                </a:solidFill>
                <a:latin typeface="+mj-lt"/>
              </a:rPr>
              <a:t>Session 1</a:t>
            </a:r>
          </a:p>
          <a:p>
            <a:pPr algn="ctr"/>
            <a:endParaRPr lang="en-GB" sz="4800" b="1" dirty="0">
              <a:solidFill>
                <a:srgbClr val="714370"/>
              </a:solidFill>
              <a:latin typeface="+mj-lt"/>
            </a:endParaRPr>
          </a:p>
          <a:p>
            <a:pPr algn="ctr"/>
            <a:r>
              <a:rPr lang="en-GB" sz="4400" b="1" dirty="0">
                <a:solidFill>
                  <a:srgbClr val="002060"/>
                </a:solidFill>
                <a:latin typeface="+mj-lt"/>
              </a:rPr>
              <a:t>Thank you!</a:t>
            </a:r>
          </a:p>
        </p:txBody>
      </p:sp>
      <p:pic>
        <p:nvPicPr>
          <p:cNvPr id="11" name="Picture 10" descr="A close-up of a person's hands&#10;&#10;Description automatically generated with low confidence">
            <a:extLst>
              <a:ext uri="{FF2B5EF4-FFF2-40B4-BE49-F238E27FC236}">
                <a16:creationId xmlns="" xmlns:a16="http://schemas.microsoft.com/office/drawing/2014/main" id="{15856465-2734-0A48-8728-F97A46FB61AF}"/>
              </a:ext>
            </a:extLst>
          </p:cNvPr>
          <p:cNvPicPr>
            <a:picLocks noChangeAspect="1"/>
          </p:cNvPicPr>
          <p:nvPr/>
        </p:nvPicPr>
        <p:blipFill rotWithShape="1">
          <a:blip r:embed="rId3">
            <a:extLst>
              <a:ext uri="{28A0092B-C50C-407E-A947-70E740481C1C}">
                <a14:useLocalDpi xmlns:a14="http://schemas.microsoft.com/office/drawing/2010/main" val="0"/>
              </a:ext>
            </a:extLst>
          </a:blip>
          <a:srcRect t="2220" b="7658"/>
          <a:stretch/>
        </p:blipFill>
        <p:spPr>
          <a:xfrm>
            <a:off x="0" y="-1"/>
            <a:ext cx="6779333" cy="6436895"/>
          </a:xfrm>
          <a:prstGeom prst="rect">
            <a:avLst/>
          </a:prstGeom>
        </p:spPr>
      </p:pic>
    </p:spTree>
    <p:extLst>
      <p:ext uri="{BB962C8B-B14F-4D97-AF65-F5344CB8AC3E}">
        <p14:creationId xmlns:p14="http://schemas.microsoft.com/office/powerpoint/2010/main" val="392131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 xmlns:a16="http://schemas.microsoft.com/office/drawing/2014/main" id="{83D8E925-4F28-954B-8274-08FC845F89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36"/>
            <a:ext cx="12192000" cy="6413500"/>
          </a:xfrm>
          <a:prstGeom prst="rect">
            <a:avLst/>
          </a:prstGeom>
        </p:spPr>
      </p:pic>
      <p:sp>
        <p:nvSpPr>
          <p:cNvPr id="4" name="TextBox 3">
            <a:extLst>
              <a:ext uri="{FF2B5EF4-FFF2-40B4-BE49-F238E27FC236}">
                <a16:creationId xmlns="" xmlns:a16="http://schemas.microsoft.com/office/drawing/2014/main" id="{621287DA-1F71-7941-B5FB-92F62C9CF725}"/>
              </a:ext>
            </a:extLst>
          </p:cNvPr>
          <p:cNvSpPr txBox="1"/>
          <p:nvPr/>
        </p:nvSpPr>
        <p:spPr>
          <a:xfrm>
            <a:off x="11398173" y="21551"/>
            <a:ext cx="681597" cy="276999"/>
          </a:xfrm>
          <a:prstGeom prst="rect">
            <a:avLst/>
          </a:prstGeom>
          <a:noFill/>
        </p:spPr>
        <p:txBody>
          <a:bodyPr wrap="none" rtlCol="0">
            <a:spAutoFit/>
          </a:bodyPr>
          <a:lstStyle/>
          <a:p>
            <a:r>
              <a:rPr lang="en-GB" sz="1200" b="1" dirty="0">
                <a:solidFill>
                  <a:srgbClr val="002060"/>
                </a:solidFill>
                <a:latin typeface="Arial" panose="020B0604020202020204" pitchFamily="34" charset="0"/>
                <a:cs typeface="Arial" panose="020B0604020202020204" pitchFamily="34" charset="0"/>
              </a:rPr>
              <a:t>Slide 2</a:t>
            </a:r>
          </a:p>
        </p:txBody>
      </p:sp>
    </p:spTree>
    <p:extLst>
      <p:ext uri="{BB962C8B-B14F-4D97-AF65-F5344CB8AC3E}">
        <p14:creationId xmlns:p14="http://schemas.microsoft.com/office/powerpoint/2010/main" val="402111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6933727A-38F5-6D48-8919-4293A26520E8}"/>
              </a:ext>
            </a:extLst>
          </p:cNvPr>
          <p:cNvSpPr txBox="1"/>
          <p:nvPr/>
        </p:nvSpPr>
        <p:spPr>
          <a:xfrm>
            <a:off x="11398173" y="21551"/>
            <a:ext cx="681597" cy="276999"/>
          </a:xfrm>
          <a:prstGeom prst="rect">
            <a:avLst/>
          </a:prstGeom>
          <a:noFill/>
        </p:spPr>
        <p:txBody>
          <a:bodyPr wrap="none" rtlCol="0">
            <a:spAutoFit/>
          </a:bodyPr>
          <a:lstStyle/>
          <a:p>
            <a:r>
              <a:rPr lang="en-GB" sz="1200" b="1" dirty="0">
                <a:solidFill>
                  <a:srgbClr val="002060"/>
                </a:solidFill>
                <a:latin typeface="Arial" panose="020B0604020202020204" pitchFamily="34" charset="0"/>
                <a:cs typeface="Arial" panose="020B0604020202020204" pitchFamily="34" charset="0"/>
              </a:rPr>
              <a:t>Slide 3</a:t>
            </a:r>
          </a:p>
        </p:txBody>
      </p:sp>
      <p:sp>
        <p:nvSpPr>
          <p:cNvPr id="6" name="Title 1">
            <a:extLst>
              <a:ext uri="{FF2B5EF4-FFF2-40B4-BE49-F238E27FC236}">
                <a16:creationId xmlns="" xmlns:a16="http://schemas.microsoft.com/office/drawing/2014/main" id="{7A1C2208-F866-5D4F-826E-CB23086ADD74}"/>
              </a:ext>
            </a:extLst>
          </p:cNvPr>
          <p:cNvSpPr txBox="1">
            <a:spLocks/>
          </p:cNvSpPr>
          <p:nvPr/>
        </p:nvSpPr>
        <p:spPr>
          <a:xfrm>
            <a:off x="6990907" y="21551"/>
            <a:ext cx="4993170" cy="43936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b="1" dirty="0">
                <a:solidFill>
                  <a:srgbClr val="002060"/>
                </a:solidFill>
              </a:rPr>
              <a:t>Module 3: Person-centred Practice</a:t>
            </a:r>
            <a:endParaRPr lang="en-GB" sz="5400" dirty="0">
              <a:solidFill>
                <a:srgbClr val="002060"/>
              </a:solidFill>
            </a:endParaRPr>
          </a:p>
        </p:txBody>
      </p:sp>
      <p:pic>
        <p:nvPicPr>
          <p:cNvPr id="7" name="Picture 6" descr="A close-up of a person's hands&#10;&#10;Description automatically generated with low confidence">
            <a:extLst>
              <a:ext uri="{FF2B5EF4-FFF2-40B4-BE49-F238E27FC236}">
                <a16:creationId xmlns="" xmlns:a16="http://schemas.microsoft.com/office/drawing/2014/main" id="{E179955C-12CD-154C-87AC-EF6B0F07569B}"/>
              </a:ext>
            </a:extLst>
          </p:cNvPr>
          <p:cNvPicPr>
            <a:picLocks noChangeAspect="1"/>
          </p:cNvPicPr>
          <p:nvPr/>
        </p:nvPicPr>
        <p:blipFill rotWithShape="1">
          <a:blip r:embed="rId2">
            <a:extLst>
              <a:ext uri="{28A0092B-C50C-407E-A947-70E740481C1C}">
                <a14:useLocalDpi xmlns:a14="http://schemas.microsoft.com/office/drawing/2010/main" val="0"/>
              </a:ext>
            </a:extLst>
          </a:blip>
          <a:srcRect t="2220" b="7658"/>
          <a:stretch/>
        </p:blipFill>
        <p:spPr>
          <a:xfrm>
            <a:off x="0" y="-1"/>
            <a:ext cx="6779333" cy="6436895"/>
          </a:xfrm>
          <a:prstGeom prst="rect">
            <a:avLst/>
          </a:prstGeom>
        </p:spPr>
      </p:pic>
      <p:pic>
        <p:nvPicPr>
          <p:cNvPr id="8" name="Picture 7" descr="A picture containing text, clipart, vector graphics&#10;&#10;Description automatically generated">
            <a:extLst>
              <a:ext uri="{FF2B5EF4-FFF2-40B4-BE49-F238E27FC236}">
                <a16:creationId xmlns="" xmlns:a16="http://schemas.microsoft.com/office/drawing/2014/main" id="{FE49A06C-2650-F34C-B036-970D7E288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355758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099850" y="1532625"/>
            <a:ext cx="5962757" cy="4636455"/>
          </a:xfrm>
        </p:spPr>
        <p:txBody>
          <a:bodyPr vert="horz" lIns="91440" tIns="45720" rIns="91440" bIns="45720" rtlCol="0" anchor="ctr">
            <a:noAutofit/>
          </a:bodyPr>
          <a:lstStyle/>
          <a:p>
            <a:pPr marR="269240" indent="0" algn="just">
              <a:lnSpc>
                <a:spcPct val="115000"/>
              </a:lnSpc>
              <a:spcAft>
                <a:spcPts val="0"/>
              </a:spcAft>
              <a:buNone/>
            </a:pPr>
            <a:r>
              <a:rPr lang="en-GB" sz="1800" b="1" dirty="0">
                <a:solidFill>
                  <a:srgbClr val="002060"/>
                </a:solidFill>
                <a:ea typeface="Calibri" panose="020F0502020204030204" pitchFamily="34" charset="0"/>
                <a:cs typeface="Arial" panose="020B0604020202020204" pitchFamily="34" charset="0"/>
              </a:rPr>
              <a:t>By completing this Module, the learner will be able to:</a:t>
            </a:r>
          </a:p>
          <a:p>
            <a:pPr marL="514350" marR="269240" indent="-285750">
              <a:lnSpc>
                <a:spcPct val="115000"/>
              </a:lnSpc>
            </a:pPr>
            <a: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t>Understand the experience of well-being.</a:t>
            </a:r>
          </a:p>
          <a:p>
            <a:pPr marL="514350" marR="269240" indent="-285750">
              <a:lnSpc>
                <a:spcPct val="115000"/>
              </a:lnSpc>
            </a:pPr>
            <a: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t>Understand approaches that enable individuals with dementia to experience well-being.</a:t>
            </a:r>
          </a:p>
          <a:p>
            <a:pPr marL="514350" marR="269240" indent="-285750">
              <a:lnSpc>
                <a:spcPct val="115000"/>
              </a:lnSpc>
            </a:pPr>
            <a: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t>Understand the roles of carers in the care and support of individuals with dementia.</a:t>
            </a:r>
          </a:p>
          <a:p>
            <a:pPr marL="514350" marR="269240" indent="-285750">
              <a:lnSpc>
                <a:spcPct val="115000"/>
              </a:lnSpc>
            </a:pPr>
            <a: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t>Understand the roles of others in the care and support of individuals with dementia.</a:t>
            </a:r>
          </a:p>
          <a:p>
            <a:pPr algn="just"/>
            <a:endParaRPr lang="en-US" sz="1800" dirty="0">
              <a:latin typeface="+mj-lt"/>
            </a:endParaRPr>
          </a:p>
        </p:txBody>
      </p:sp>
      <p:pic>
        <p:nvPicPr>
          <p:cNvPr id="7" name="Picture 6" descr="A picture containing text&#10;&#10;Description automatically generated">
            <a:extLst>
              <a:ext uri="{FF2B5EF4-FFF2-40B4-BE49-F238E27FC236}">
                <a16:creationId xmlns="" xmlns:a16="http://schemas.microsoft.com/office/drawing/2014/main" id="{5EEA2493-3577-C848-84DA-8F6D2630FAD5}"/>
              </a:ext>
            </a:extLst>
          </p:cNvPr>
          <p:cNvPicPr>
            <a:picLocks noChangeAspect="1"/>
          </p:cNvPicPr>
          <p:nvPr/>
        </p:nvPicPr>
        <p:blipFill rotWithShape="1">
          <a:blip r:embed="rId2">
            <a:extLst>
              <a:ext uri="{28A0092B-C50C-407E-A947-70E740481C1C}">
                <a14:useLocalDpi xmlns:a14="http://schemas.microsoft.com/office/drawing/2010/main" val="0"/>
              </a:ext>
            </a:extLst>
          </a:blip>
          <a:srcRect l="13701" r="15777"/>
          <a:stretch/>
        </p:blipFill>
        <p:spPr>
          <a:xfrm>
            <a:off x="0" y="2025863"/>
            <a:ext cx="5148000" cy="3649980"/>
          </a:xfrm>
          <a:prstGeom prst="rect">
            <a:avLst/>
          </a:prstGeom>
        </p:spPr>
      </p:pic>
      <p:sp>
        <p:nvSpPr>
          <p:cNvPr id="8" name="Title 1">
            <a:extLst>
              <a:ext uri="{FF2B5EF4-FFF2-40B4-BE49-F238E27FC236}">
                <a16:creationId xmlns="" xmlns:a16="http://schemas.microsoft.com/office/drawing/2014/main" id="{A9C916E4-26D9-D742-9276-DC92BF0471A5}"/>
              </a:ext>
            </a:extLst>
          </p:cNvPr>
          <p:cNvSpPr txBox="1">
            <a:spLocks/>
          </p:cNvSpPr>
          <p:nvPr/>
        </p:nvSpPr>
        <p:spPr>
          <a:xfrm>
            <a:off x="5233720" y="482323"/>
            <a:ext cx="6432745" cy="1454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2060"/>
                </a:solidFill>
                <a:cs typeface="Arial" panose="020B0604020202020204" pitchFamily="34" charset="0"/>
              </a:rPr>
              <a:t>Learning outcomes</a:t>
            </a:r>
          </a:p>
        </p:txBody>
      </p:sp>
      <p:sp>
        <p:nvSpPr>
          <p:cNvPr id="9" name="TextBox 8">
            <a:extLst>
              <a:ext uri="{FF2B5EF4-FFF2-40B4-BE49-F238E27FC236}">
                <a16:creationId xmlns="" xmlns:a16="http://schemas.microsoft.com/office/drawing/2014/main" id="{ED3E1980-3F9B-9F4C-8364-0292715DAEA5}"/>
              </a:ext>
            </a:extLst>
          </p:cNvPr>
          <p:cNvSpPr txBox="1"/>
          <p:nvPr/>
        </p:nvSpPr>
        <p:spPr>
          <a:xfrm>
            <a:off x="11398173" y="9436"/>
            <a:ext cx="681597" cy="276999"/>
          </a:xfrm>
          <a:prstGeom prst="rect">
            <a:avLst/>
          </a:prstGeom>
          <a:noFill/>
        </p:spPr>
        <p:txBody>
          <a:bodyPr wrap="none" rtlCol="0">
            <a:spAutoFit/>
          </a:bodyPr>
          <a:lstStyle/>
          <a:p>
            <a:r>
              <a:rPr lang="en-GB" sz="1200" b="1" dirty="0">
                <a:solidFill>
                  <a:srgbClr val="002060"/>
                </a:solidFill>
                <a:latin typeface="Arial" panose="020B0604020202020204" pitchFamily="34" charset="0"/>
                <a:cs typeface="Arial" panose="020B0604020202020204" pitchFamily="34" charset="0"/>
              </a:rPr>
              <a:t>Slide 4</a:t>
            </a:r>
          </a:p>
        </p:txBody>
      </p:sp>
      <p:pic>
        <p:nvPicPr>
          <p:cNvPr id="10" name="Picture 9" descr="A picture containing text, clipart, vector graphics&#10;&#10;Description automatically generated">
            <a:extLst>
              <a:ext uri="{FF2B5EF4-FFF2-40B4-BE49-F238E27FC236}">
                <a16:creationId xmlns="" xmlns:a16="http://schemas.microsoft.com/office/drawing/2014/main" id="{823EF671-A767-DD40-98BA-101D3AAAE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44229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000"/>
                                        <p:tgtEl>
                                          <p:spTgt spid="3">
                                            <p:txEl>
                                              <p:pRg st="3" end="3"/>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D9802DCF-CF82-D348-AED7-32FEFB7C832B}"/>
              </a:ext>
            </a:extLst>
          </p:cNvPr>
          <p:cNvSpPr txBox="1"/>
          <p:nvPr/>
        </p:nvSpPr>
        <p:spPr>
          <a:xfrm>
            <a:off x="11398173" y="21551"/>
            <a:ext cx="681597" cy="276999"/>
          </a:xfrm>
          <a:prstGeom prst="rect">
            <a:avLst/>
          </a:prstGeom>
          <a:noFill/>
        </p:spPr>
        <p:txBody>
          <a:bodyPr wrap="none" rtlCol="0">
            <a:spAutoFit/>
          </a:bodyPr>
          <a:lstStyle/>
          <a:p>
            <a:r>
              <a:rPr lang="en-GB" sz="1200" b="1" dirty="0">
                <a:solidFill>
                  <a:srgbClr val="002060"/>
                </a:solidFill>
                <a:latin typeface="Arial" panose="020B0604020202020204" pitchFamily="34" charset="0"/>
                <a:cs typeface="Arial" panose="020B0604020202020204" pitchFamily="34" charset="0"/>
              </a:rPr>
              <a:t>Slide 5</a:t>
            </a:r>
          </a:p>
        </p:txBody>
      </p:sp>
      <p:pic>
        <p:nvPicPr>
          <p:cNvPr id="9" name="Picture 8" descr="A picture containing text, clipart, vector graphics&#10;&#10;Description automatically generated">
            <a:extLst>
              <a:ext uri="{FF2B5EF4-FFF2-40B4-BE49-F238E27FC236}">
                <a16:creationId xmlns="" xmlns:a16="http://schemas.microsoft.com/office/drawing/2014/main" id="{82E84020-4154-8046-8A69-8E73428DE1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
        <p:nvSpPr>
          <p:cNvPr id="10" name="Title 1">
            <a:extLst>
              <a:ext uri="{FF2B5EF4-FFF2-40B4-BE49-F238E27FC236}">
                <a16:creationId xmlns="" xmlns:a16="http://schemas.microsoft.com/office/drawing/2014/main" id="{372A8362-6E68-234F-A0B9-ECE48D9F4A84}"/>
              </a:ext>
            </a:extLst>
          </p:cNvPr>
          <p:cNvSpPr txBox="1">
            <a:spLocks/>
          </p:cNvSpPr>
          <p:nvPr/>
        </p:nvSpPr>
        <p:spPr>
          <a:xfrm>
            <a:off x="6779333" y="1241776"/>
            <a:ext cx="5412667" cy="37142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800" b="1" dirty="0">
                <a:solidFill>
                  <a:srgbClr val="002060"/>
                </a:solidFill>
                <a:ea typeface="Calibri" panose="020F0502020204030204" pitchFamily="34" charset="0"/>
              </a:rPr>
              <a:t>Session 1: </a:t>
            </a:r>
            <a:br>
              <a:rPr lang="en-GB" sz="4800" b="1" dirty="0">
                <a:solidFill>
                  <a:srgbClr val="002060"/>
                </a:solidFill>
                <a:ea typeface="Calibri" panose="020F0502020204030204" pitchFamily="34" charset="0"/>
              </a:rPr>
            </a:br>
            <a:r>
              <a:rPr lang="en-GB" sz="4800" b="1" dirty="0">
                <a:solidFill>
                  <a:srgbClr val="002060"/>
                </a:solidFill>
                <a:ea typeface="Calibri" panose="020F0502020204030204" pitchFamily="34" charset="0"/>
              </a:rPr>
              <a:t>What is </a:t>
            </a:r>
            <a:br>
              <a:rPr lang="en-GB" sz="4800" b="1" dirty="0">
                <a:solidFill>
                  <a:srgbClr val="002060"/>
                </a:solidFill>
                <a:ea typeface="Calibri" panose="020F0502020204030204" pitchFamily="34" charset="0"/>
              </a:rPr>
            </a:br>
            <a:r>
              <a:rPr lang="en-GB" sz="4800" b="1" dirty="0">
                <a:solidFill>
                  <a:srgbClr val="002060"/>
                </a:solidFill>
                <a:ea typeface="Calibri" panose="020F0502020204030204" pitchFamily="34" charset="0"/>
              </a:rPr>
              <a:t>well-being?</a:t>
            </a:r>
            <a:endParaRPr lang="en-US" sz="4800" b="1" dirty="0">
              <a:solidFill>
                <a:srgbClr val="002060"/>
              </a:solidFill>
              <a:cs typeface="Arial" panose="020B0604020202020204" pitchFamily="34" charset="0"/>
            </a:endParaRPr>
          </a:p>
        </p:txBody>
      </p:sp>
      <p:pic>
        <p:nvPicPr>
          <p:cNvPr id="11" name="Picture 10" descr="A close-up of a person's hands&#10;&#10;Description automatically generated with low confidence">
            <a:extLst>
              <a:ext uri="{FF2B5EF4-FFF2-40B4-BE49-F238E27FC236}">
                <a16:creationId xmlns="" xmlns:a16="http://schemas.microsoft.com/office/drawing/2014/main" id="{80388D7F-B48A-4E4B-A191-5F8F1BBA23E6}"/>
              </a:ext>
            </a:extLst>
          </p:cNvPr>
          <p:cNvPicPr>
            <a:picLocks noChangeAspect="1"/>
          </p:cNvPicPr>
          <p:nvPr/>
        </p:nvPicPr>
        <p:blipFill rotWithShape="1">
          <a:blip r:embed="rId3">
            <a:extLst>
              <a:ext uri="{28A0092B-C50C-407E-A947-70E740481C1C}">
                <a14:useLocalDpi xmlns:a14="http://schemas.microsoft.com/office/drawing/2010/main" val="0"/>
              </a:ext>
            </a:extLst>
          </a:blip>
          <a:srcRect t="2220" b="7658"/>
          <a:stretch/>
        </p:blipFill>
        <p:spPr>
          <a:xfrm>
            <a:off x="0" y="-1"/>
            <a:ext cx="6779333" cy="6436895"/>
          </a:xfrm>
          <a:prstGeom prst="rect">
            <a:avLst/>
          </a:prstGeom>
        </p:spPr>
      </p:pic>
    </p:spTree>
    <p:extLst>
      <p:ext uri="{BB962C8B-B14F-4D97-AF65-F5344CB8AC3E}">
        <p14:creationId xmlns:p14="http://schemas.microsoft.com/office/powerpoint/2010/main" val="128903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095713-E9F2-41A8-868A-E2DB6B11A7B6}"/>
              </a:ext>
            </a:extLst>
          </p:cNvPr>
          <p:cNvSpPr>
            <a:spLocks noGrp="1"/>
          </p:cNvSpPr>
          <p:nvPr>
            <p:ph type="title"/>
          </p:nvPr>
        </p:nvSpPr>
        <p:spPr>
          <a:xfrm>
            <a:off x="266700" y="9436"/>
            <a:ext cx="11671300" cy="1325563"/>
          </a:xfrm>
        </p:spPr>
        <p:txBody>
          <a:bodyPr>
            <a:normAutofit/>
          </a:bodyPr>
          <a:lstStyle/>
          <a:p>
            <a:pPr algn="ctr"/>
            <a:r>
              <a:rPr lang="en-GB" b="1" dirty="0">
                <a:solidFill>
                  <a:srgbClr val="002060"/>
                </a:solidFill>
              </a:rPr>
              <a:t>Exploring the experience of well-being</a:t>
            </a:r>
          </a:p>
        </p:txBody>
      </p:sp>
      <p:pic>
        <p:nvPicPr>
          <p:cNvPr id="8" name="Content Placeholder 7">
            <a:extLst>
              <a:ext uri="{FF2B5EF4-FFF2-40B4-BE49-F238E27FC236}">
                <a16:creationId xmlns="" xmlns:a16="http://schemas.microsoft.com/office/drawing/2014/main" id="{D3761FA9-4BD5-45D7-816E-2F3C90133262}"/>
              </a:ext>
            </a:extLst>
          </p:cNvPr>
          <p:cNvPicPr>
            <a:picLocks noGrp="1" noChangeAspect="1"/>
          </p:cNvPicPr>
          <p:nvPr>
            <p:ph idx="1"/>
          </p:nvPr>
        </p:nvPicPr>
        <p:blipFill>
          <a:blip r:embed="rId2"/>
          <a:stretch>
            <a:fillRect/>
          </a:stretch>
        </p:blipFill>
        <p:spPr>
          <a:xfrm>
            <a:off x="3252132" y="974234"/>
            <a:ext cx="5233106" cy="5417804"/>
          </a:xfrm>
        </p:spPr>
      </p:pic>
      <p:sp>
        <p:nvSpPr>
          <p:cNvPr id="6" name="TextBox 5">
            <a:extLst>
              <a:ext uri="{FF2B5EF4-FFF2-40B4-BE49-F238E27FC236}">
                <a16:creationId xmlns="" xmlns:a16="http://schemas.microsoft.com/office/drawing/2014/main" id="{84146D67-0BEF-0045-9B20-36E7D3E73DD9}"/>
              </a:ext>
            </a:extLst>
          </p:cNvPr>
          <p:cNvSpPr txBox="1"/>
          <p:nvPr/>
        </p:nvSpPr>
        <p:spPr>
          <a:xfrm>
            <a:off x="11398173" y="9436"/>
            <a:ext cx="681597" cy="276999"/>
          </a:xfrm>
          <a:prstGeom prst="rect">
            <a:avLst/>
          </a:prstGeom>
          <a:noFill/>
        </p:spPr>
        <p:txBody>
          <a:bodyPr wrap="none" rtlCol="0">
            <a:spAutoFit/>
          </a:bodyPr>
          <a:lstStyle/>
          <a:p>
            <a:r>
              <a:rPr lang="en-GB" sz="1200" b="1" dirty="0">
                <a:solidFill>
                  <a:srgbClr val="002060"/>
                </a:solidFill>
                <a:latin typeface="Arial" panose="020B0604020202020204" pitchFamily="34" charset="0"/>
                <a:cs typeface="Arial" panose="020B0604020202020204" pitchFamily="34" charset="0"/>
              </a:rPr>
              <a:t>Slide 6</a:t>
            </a:r>
          </a:p>
        </p:txBody>
      </p:sp>
      <p:pic>
        <p:nvPicPr>
          <p:cNvPr id="7" name="Picture 6" descr="A picture containing text, clipart, vector graphics&#10;&#10;Description automatically generated">
            <a:extLst>
              <a:ext uri="{FF2B5EF4-FFF2-40B4-BE49-F238E27FC236}">
                <a16:creationId xmlns="" xmlns:a16="http://schemas.microsoft.com/office/drawing/2014/main" id="{17BBA5FC-266A-E44B-89D3-1836EFF84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272031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095713-E9F2-41A8-868A-E2DB6B11A7B6}"/>
              </a:ext>
            </a:extLst>
          </p:cNvPr>
          <p:cNvSpPr>
            <a:spLocks noGrp="1"/>
          </p:cNvSpPr>
          <p:nvPr>
            <p:ph type="title"/>
          </p:nvPr>
        </p:nvSpPr>
        <p:spPr>
          <a:xfrm>
            <a:off x="0" y="392864"/>
            <a:ext cx="12192000" cy="1325563"/>
          </a:xfrm>
        </p:spPr>
        <p:txBody>
          <a:bodyPr>
            <a:normAutofit/>
          </a:bodyPr>
          <a:lstStyle/>
          <a:p>
            <a:pPr algn="ctr"/>
            <a:r>
              <a:rPr lang="en-GB" b="1" dirty="0">
                <a:solidFill>
                  <a:srgbClr val="002060"/>
                </a:solidFill>
              </a:rPr>
              <a:t>Take a moment to think about who you are…</a:t>
            </a:r>
          </a:p>
        </p:txBody>
      </p:sp>
      <p:sp>
        <p:nvSpPr>
          <p:cNvPr id="3" name="Content Placeholder 2">
            <a:extLst>
              <a:ext uri="{FF2B5EF4-FFF2-40B4-BE49-F238E27FC236}">
                <a16:creationId xmlns="" xmlns:a16="http://schemas.microsoft.com/office/drawing/2014/main" id="{D01BD6BA-C240-4CA6-BD42-E5B8DF0AB3A2}"/>
              </a:ext>
            </a:extLst>
          </p:cNvPr>
          <p:cNvSpPr>
            <a:spLocks noGrp="1"/>
          </p:cNvSpPr>
          <p:nvPr>
            <p:ph idx="1"/>
          </p:nvPr>
        </p:nvSpPr>
        <p:spPr>
          <a:xfrm>
            <a:off x="2022022" y="2440877"/>
            <a:ext cx="7848599" cy="3401219"/>
          </a:xfrm>
        </p:spPr>
        <p:txBody>
          <a:bodyPr/>
          <a:lstStyle/>
          <a:p>
            <a:pPr>
              <a:spcAft>
                <a:spcPts val="1200"/>
              </a:spcAft>
            </a:pPr>
            <a:r>
              <a:rPr lang="en-GB" sz="3200" dirty="0">
                <a:solidFill>
                  <a:srgbClr val="002060"/>
                </a:solidFill>
              </a:rPr>
              <a:t>If you had to write your own care plan, what key messages would you want highlighted?</a:t>
            </a:r>
          </a:p>
          <a:p>
            <a:r>
              <a:rPr lang="en-GB" sz="3200" dirty="0">
                <a:solidFill>
                  <a:srgbClr val="002060"/>
                </a:solidFill>
              </a:rPr>
              <a:t>If you ever needed to receive care, what would you want people to know?</a:t>
            </a:r>
          </a:p>
          <a:p>
            <a:endParaRPr lang="en-GB" dirty="0"/>
          </a:p>
        </p:txBody>
      </p:sp>
      <p:sp>
        <p:nvSpPr>
          <p:cNvPr id="4" name="TextBox 3">
            <a:extLst>
              <a:ext uri="{FF2B5EF4-FFF2-40B4-BE49-F238E27FC236}">
                <a16:creationId xmlns="" xmlns:a16="http://schemas.microsoft.com/office/drawing/2014/main" id="{11B5AF9F-F76A-4720-B958-A39B5D1E56B7}"/>
              </a:ext>
            </a:extLst>
          </p:cNvPr>
          <p:cNvSpPr txBox="1"/>
          <p:nvPr/>
        </p:nvSpPr>
        <p:spPr>
          <a:xfrm>
            <a:off x="11398173" y="9436"/>
            <a:ext cx="681597" cy="276999"/>
          </a:xfrm>
          <a:prstGeom prst="rect">
            <a:avLst/>
          </a:prstGeom>
          <a:noFill/>
        </p:spPr>
        <p:txBody>
          <a:bodyPr wrap="none" rtlCol="0">
            <a:spAutoFit/>
          </a:bodyPr>
          <a:lstStyle/>
          <a:p>
            <a:r>
              <a:rPr lang="en-GB" sz="1200" b="1" dirty="0">
                <a:solidFill>
                  <a:srgbClr val="002060"/>
                </a:solidFill>
                <a:latin typeface="Arial" panose="020B0604020202020204" pitchFamily="34" charset="0"/>
                <a:cs typeface="Arial" panose="020B0604020202020204" pitchFamily="34" charset="0"/>
              </a:rPr>
              <a:t>Slide 7</a:t>
            </a:r>
          </a:p>
        </p:txBody>
      </p:sp>
      <p:pic>
        <p:nvPicPr>
          <p:cNvPr id="5" name="Picture 4" descr="A picture containing text, clipart, vector graphics&#10;&#10;Description automatically generated">
            <a:extLst>
              <a:ext uri="{FF2B5EF4-FFF2-40B4-BE49-F238E27FC236}">
                <a16:creationId xmlns="" xmlns:a16="http://schemas.microsoft.com/office/drawing/2014/main" id="{AFF84DEE-BD65-2844-A987-5502D8F52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231343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AD598E28-AA19-4C98-B985-27B3AC196E9A}"/>
              </a:ext>
            </a:extLst>
          </p:cNvPr>
          <p:cNvSpPr txBox="1"/>
          <p:nvPr/>
        </p:nvSpPr>
        <p:spPr>
          <a:xfrm>
            <a:off x="11398173" y="9436"/>
            <a:ext cx="681597" cy="276999"/>
          </a:xfrm>
          <a:prstGeom prst="rect">
            <a:avLst/>
          </a:prstGeom>
          <a:noFill/>
        </p:spPr>
        <p:txBody>
          <a:bodyPr wrap="none" rtlCol="0">
            <a:spAutoFit/>
          </a:bodyPr>
          <a:lstStyle/>
          <a:p>
            <a:r>
              <a:rPr lang="en-GB" sz="1200" b="1" dirty="0">
                <a:solidFill>
                  <a:srgbClr val="002060"/>
                </a:solidFill>
                <a:latin typeface="Arial" panose="020B0604020202020204" pitchFamily="34" charset="0"/>
                <a:cs typeface="Arial" panose="020B0604020202020204" pitchFamily="34" charset="0"/>
              </a:rPr>
              <a:t>Slide 8</a:t>
            </a:r>
          </a:p>
        </p:txBody>
      </p:sp>
      <p:pic>
        <p:nvPicPr>
          <p:cNvPr id="20" name="Picture 19" descr="A picture containing text, clipart, vector graphics&#10;&#10;Description automatically generated">
            <a:extLst>
              <a:ext uri="{FF2B5EF4-FFF2-40B4-BE49-F238E27FC236}">
                <a16:creationId xmlns="" xmlns:a16="http://schemas.microsoft.com/office/drawing/2014/main" id="{61BCCBBE-DE3E-D74A-AC48-8D62AF95D1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
        <p:nvSpPr>
          <p:cNvPr id="5" name="Title 1">
            <a:extLst>
              <a:ext uri="{FF2B5EF4-FFF2-40B4-BE49-F238E27FC236}">
                <a16:creationId xmlns="" xmlns:a16="http://schemas.microsoft.com/office/drawing/2014/main" id="{43C47564-427E-1D45-AECB-1B489FBAF3EC}"/>
              </a:ext>
            </a:extLst>
          </p:cNvPr>
          <p:cNvSpPr txBox="1">
            <a:spLocks/>
          </p:cNvSpPr>
          <p:nvPr/>
        </p:nvSpPr>
        <p:spPr>
          <a:xfrm>
            <a:off x="0" y="46013"/>
            <a:ext cx="12192000" cy="8753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714370"/>
                </a:solidFill>
                <a:latin typeface="+mj-lt"/>
                <a:ea typeface="+mj-ea"/>
                <a:cs typeface="+mj-cs"/>
              </a:defRPr>
            </a:lvl1pPr>
          </a:lstStyle>
          <a:p>
            <a:r>
              <a:rPr lang="en-GB" sz="4400" dirty="0">
                <a:solidFill>
                  <a:srgbClr val="002060"/>
                </a:solidFill>
                <a:latin typeface="Calibri" panose="020F0502020204030204" pitchFamily="34" charset="0"/>
                <a:cs typeface="Calibri" panose="020F0502020204030204" pitchFamily="34" charset="0"/>
              </a:rPr>
              <a:t>The Wellness Wheel</a:t>
            </a:r>
          </a:p>
        </p:txBody>
      </p:sp>
      <p:pic>
        <p:nvPicPr>
          <p:cNvPr id="3" name="Picture 2" descr="Shape, pie chart&#10;&#10;Description automatically generated">
            <a:extLst>
              <a:ext uri="{FF2B5EF4-FFF2-40B4-BE49-F238E27FC236}">
                <a16:creationId xmlns="" xmlns:a16="http://schemas.microsoft.com/office/drawing/2014/main" id="{E9A712F9-5D05-324E-99F6-F6361A545630}"/>
              </a:ext>
            </a:extLst>
          </p:cNvPr>
          <p:cNvPicPr>
            <a:picLocks noChangeAspect="1"/>
          </p:cNvPicPr>
          <p:nvPr/>
        </p:nvPicPr>
        <p:blipFill>
          <a:blip r:embed="rId3"/>
          <a:stretch>
            <a:fillRect/>
          </a:stretch>
        </p:blipFill>
        <p:spPr>
          <a:xfrm>
            <a:off x="3298870" y="937403"/>
            <a:ext cx="5559755" cy="5426015"/>
          </a:xfrm>
          <a:prstGeom prst="rect">
            <a:avLst/>
          </a:prstGeom>
        </p:spPr>
      </p:pic>
    </p:spTree>
    <p:extLst>
      <p:ext uri="{BB962C8B-B14F-4D97-AF65-F5344CB8AC3E}">
        <p14:creationId xmlns:p14="http://schemas.microsoft.com/office/powerpoint/2010/main" val="27773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6A01AA0B-2243-435E-B715-482D1B9D7D3D}"/>
              </a:ext>
            </a:extLst>
          </p:cNvPr>
          <p:cNvSpPr txBox="1"/>
          <p:nvPr/>
        </p:nvSpPr>
        <p:spPr>
          <a:xfrm>
            <a:off x="11398173" y="9436"/>
            <a:ext cx="681597" cy="276999"/>
          </a:xfrm>
          <a:prstGeom prst="rect">
            <a:avLst/>
          </a:prstGeom>
          <a:noFill/>
        </p:spPr>
        <p:txBody>
          <a:bodyPr wrap="none" rtlCol="0">
            <a:spAutoFit/>
          </a:bodyPr>
          <a:lstStyle/>
          <a:p>
            <a:r>
              <a:rPr lang="en-GB" sz="1200" b="1" dirty="0">
                <a:solidFill>
                  <a:srgbClr val="002060"/>
                </a:solidFill>
                <a:latin typeface="Arial" panose="020B0604020202020204" pitchFamily="34" charset="0"/>
                <a:cs typeface="Arial" panose="020B0604020202020204" pitchFamily="34" charset="0"/>
              </a:rPr>
              <a:t>Slide 9</a:t>
            </a:r>
          </a:p>
        </p:txBody>
      </p:sp>
      <p:sp>
        <p:nvSpPr>
          <p:cNvPr id="14" name="Title 1">
            <a:extLst>
              <a:ext uri="{FF2B5EF4-FFF2-40B4-BE49-F238E27FC236}">
                <a16:creationId xmlns="" xmlns:a16="http://schemas.microsoft.com/office/drawing/2014/main" id="{66DAF623-BBF5-419B-8E16-E9505DA8C806}"/>
              </a:ext>
            </a:extLst>
          </p:cNvPr>
          <p:cNvSpPr txBox="1">
            <a:spLocks/>
          </p:cNvSpPr>
          <p:nvPr/>
        </p:nvSpPr>
        <p:spPr>
          <a:xfrm>
            <a:off x="0" y="226798"/>
            <a:ext cx="12192000" cy="7283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300" b="1" dirty="0">
                <a:solidFill>
                  <a:srgbClr val="002060"/>
                </a:solidFill>
                <a:ea typeface="Calibri" panose="020F0502020204030204" pitchFamily="34" charset="0"/>
              </a:rPr>
              <a:t>The PERMA Model </a:t>
            </a:r>
            <a:endParaRPr lang="en-US" sz="4300" b="1" dirty="0">
              <a:solidFill>
                <a:srgbClr val="002060"/>
              </a:solidFill>
              <a:ea typeface="Lato Black" charset="0"/>
              <a:cs typeface="Lato Black" charset="0"/>
            </a:endParaRPr>
          </a:p>
        </p:txBody>
      </p:sp>
      <p:sp>
        <p:nvSpPr>
          <p:cNvPr id="15" name="TextBox 14">
            <a:extLst>
              <a:ext uri="{FF2B5EF4-FFF2-40B4-BE49-F238E27FC236}">
                <a16:creationId xmlns="" xmlns:a16="http://schemas.microsoft.com/office/drawing/2014/main" id="{BE36F51F-5587-48C2-B2E7-BAD5E10E4A6A}"/>
              </a:ext>
            </a:extLst>
          </p:cNvPr>
          <p:cNvSpPr txBox="1"/>
          <p:nvPr/>
        </p:nvSpPr>
        <p:spPr>
          <a:xfrm>
            <a:off x="140676" y="837747"/>
            <a:ext cx="11939093" cy="338554"/>
          </a:xfrm>
          <a:prstGeom prst="rect">
            <a:avLst/>
          </a:prstGeom>
          <a:noFill/>
        </p:spPr>
        <p:txBody>
          <a:bodyPr wrap="square" rtlCol="0">
            <a:spAutoFit/>
          </a:bodyPr>
          <a:lstStyle/>
          <a:p>
            <a:pPr algn="ctr"/>
            <a:r>
              <a:rPr lang="en-GB" sz="1600" dirty="0">
                <a:solidFill>
                  <a:srgbClr val="002060"/>
                </a:solidFill>
              </a:rPr>
              <a:t>Seligman, M. (2011) </a:t>
            </a:r>
            <a:r>
              <a:rPr lang="en-GB" sz="1600" i="1" dirty="0">
                <a:solidFill>
                  <a:srgbClr val="002060"/>
                </a:solidFill>
              </a:rPr>
              <a:t>Flourish: A New Understanding of Happiness and Well-Being - and How To Achieve Them. </a:t>
            </a:r>
            <a:r>
              <a:rPr lang="en-GB" sz="1600" dirty="0">
                <a:solidFill>
                  <a:srgbClr val="002060"/>
                </a:solidFill>
              </a:rPr>
              <a:t>Nicholas Brealey Publishing  </a:t>
            </a:r>
          </a:p>
        </p:txBody>
      </p:sp>
      <p:pic>
        <p:nvPicPr>
          <p:cNvPr id="25" name="Picture 24">
            <a:extLst>
              <a:ext uri="{FF2B5EF4-FFF2-40B4-BE49-F238E27FC236}">
                <a16:creationId xmlns="" xmlns:a16="http://schemas.microsoft.com/office/drawing/2014/main" id="{40FCCF4F-7006-B348-81C6-F2427D949E4D}"/>
              </a:ext>
            </a:extLst>
          </p:cNvPr>
          <p:cNvPicPr>
            <a:picLocks noChangeAspect="1"/>
          </p:cNvPicPr>
          <p:nvPr/>
        </p:nvPicPr>
        <p:blipFill>
          <a:blip r:embed="rId2"/>
          <a:stretch>
            <a:fillRect/>
          </a:stretch>
        </p:blipFill>
        <p:spPr>
          <a:xfrm>
            <a:off x="2123912" y="1640452"/>
            <a:ext cx="2462792" cy="5127910"/>
          </a:xfrm>
          <a:prstGeom prst="rect">
            <a:avLst/>
          </a:prstGeom>
        </p:spPr>
      </p:pic>
      <p:pic>
        <p:nvPicPr>
          <p:cNvPr id="29" name="Picture 28">
            <a:extLst>
              <a:ext uri="{FF2B5EF4-FFF2-40B4-BE49-F238E27FC236}">
                <a16:creationId xmlns="" xmlns:a16="http://schemas.microsoft.com/office/drawing/2014/main" id="{C6D7AABC-ABB9-A249-86B3-48955D228E67}"/>
              </a:ext>
            </a:extLst>
          </p:cNvPr>
          <p:cNvPicPr>
            <a:picLocks noChangeAspect="1"/>
          </p:cNvPicPr>
          <p:nvPr/>
        </p:nvPicPr>
        <p:blipFill>
          <a:blip r:embed="rId3"/>
          <a:stretch>
            <a:fillRect/>
          </a:stretch>
        </p:blipFill>
        <p:spPr>
          <a:xfrm>
            <a:off x="3558197" y="1309217"/>
            <a:ext cx="1948685" cy="4168020"/>
          </a:xfrm>
          <a:prstGeom prst="rect">
            <a:avLst/>
          </a:prstGeom>
        </p:spPr>
      </p:pic>
      <p:pic>
        <p:nvPicPr>
          <p:cNvPr id="30" name="Picture 29">
            <a:extLst>
              <a:ext uri="{FF2B5EF4-FFF2-40B4-BE49-F238E27FC236}">
                <a16:creationId xmlns="" xmlns:a16="http://schemas.microsoft.com/office/drawing/2014/main" id="{C366481B-2074-FC48-A48C-3AEEA61737F4}"/>
              </a:ext>
            </a:extLst>
          </p:cNvPr>
          <p:cNvPicPr>
            <a:picLocks noChangeAspect="1"/>
          </p:cNvPicPr>
          <p:nvPr/>
        </p:nvPicPr>
        <p:blipFill>
          <a:blip r:embed="rId4"/>
          <a:stretch>
            <a:fillRect/>
          </a:stretch>
        </p:blipFill>
        <p:spPr>
          <a:xfrm>
            <a:off x="4891646" y="1277514"/>
            <a:ext cx="1948685" cy="4180690"/>
          </a:xfrm>
          <a:prstGeom prst="rect">
            <a:avLst/>
          </a:prstGeom>
        </p:spPr>
      </p:pic>
      <p:pic>
        <p:nvPicPr>
          <p:cNvPr id="31" name="Picture 30">
            <a:extLst>
              <a:ext uri="{FF2B5EF4-FFF2-40B4-BE49-F238E27FC236}">
                <a16:creationId xmlns="" xmlns:a16="http://schemas.microsoft.com/office/drawing/2014/main" id="{3551A822-0603-F44A-85D6-852B51E83CC4}"/>
              </a:ext>
            </a:extLst>
          </p:cNvPr>
          <p:cNvPicPr>
            <a:picLocks noChangeAspect="1"/>
          </p:cNvPicPr>
          <p:nvPr/>
        </p:nvPicPr>
        <p:blipFill>
          <a:blip r:embed="rId5"/>
          <a:stretch>
            <a:fillRect/>
          </a:stretch>
        </p:blipFill>
        <p:spPr>
          <a:xfrm>
            <a:off x="5453272" y="1307331"/>
            <a:ext cx="3088454" cy="4890052"/>
          </a:xfrm>
          <a:prstGeom prst="rect">
            <a:avLst/>
          </a:prstGeom>
        </p:spPr>
      </p:pic>
      <p:pic>
        <p:nvPicPr>
          <p:cNvPr id="32" name="Picture 31">
            <a:extLst>
              <a:ext uri="{FF2B5EF4-FFF2-40B4-BE49-F238E27FC236}">
                <a16:creationId xmlns="" xmlns:a16="http://schemas.microsoft.com/office/drawing/2014/main" id="{C8F5CBAD-7053-F34F-9E9C-E83B8C5D069E}"/>
              </a:ext>
            </a:extLst>
          </p:cNvPr>
          <p:cNvPicPr>
            <a:picLocks noChangeAspect="1"/>
          </p:cNvPicPr>
          <p:nvPr/>
        </p:nvPicPr>
        <p:blipFill>
          <a:blip r:embed="rId6"/>
          <a:stretch>
            <a:fillRect/>
          </a:stretch>
        </p:blipFill>
        <p:spPr>
          <a:xfrm>
            <a:off x="6800575" y="1782898"/>
            <a:ext cx="3328659" cy="4397821"/>
          </a:xfrm>
          <a:prstGeom prst="rect">
            <a:avLst/>
          </a:prstGeom>
        </p:spPr>
      </p:pic>
      <p:pic>
        <p:nvPicPr>
          <p:cNvPr id="34" name="Picture 33">
            <a:extLst>
              <a:ext uri="{FF2B5EF4-FFF2-40B4-BE49-F238E27FC236}">
                <a16:creationId xmlns="" xmlns:a16="http://schemas.microsoft.com/office/drawing/2014/main" id="{58B960EE-5E5B-2142-9E61-84CB6675B8CE}"/>
              </a:ext>
            </a:extLst>
          </p:cNvPr>
          <p:cNvPicPr>
            <a:picLocks noChangeAspect="1"/>
          </p:cNvPicPr>
          <p:nvPr/>
        </p:nvPicPr>
        <p:blipFill>
          <a:blip r:embed="rId7"/>
          <a:stretch>
            <a:fillRect/>
          </a:stretch>
        </p:blipFill>
        <p:spPr>
          <a:xfrm>
            <a:off x="2688446" y="5367447"/>
            <a:ext cx="843273" cy="378999"/>
          </a:xfrm>
          <a:prstGeom prst="rect">
            <a:avLst/>
          </a:prstGeom>
        </p:spPr>
      </p:pic>
      <p:pic>
        <p:nvPicPr>
          <p:cNvPr id="35" name="Picture 34">
            <a:extLst>
              <a:ext uri="{FF2B5EF4-FFF2-40B4-BE49-F238E27FC236}">
                <a16:creationId xmlns="" xmlns:a16="http://schemas.microsoft.com/office/drawing/2014/main" id="{6ABFDBA8-F046-C541-B7E4-6054ADA5739A}"/>
              </a:ext>
            </a:extLst>
          </p:cNvPr>
          <p:cNvPicPr>
            <a:picLocks noChangeAspect="1"/>
          </p:cNvPicPr>
          <p:nvPr/>
        </p:nvPicPr>
        <p:blipFill>
          <a:blip r:embed="rId8"/>
          <a:stretch>
            <a:fillRect/>
          </a:stretch>
        </p:blipFill>
        <p:spPr>
          <a:xfrm>
            <a:off x="3748950" y="4315278"/>
            <a:ext cx="986997" cy="305707"/>
          </a:xfrm>
          <a:prstGeom prst="rect">
            <a:avLst/>
          </a:prstGeom>
        </p:spPr>
      </p:pic>
      <p:pic>
        <p:nvPicPr>
          <p:cNvPr id="36" name="Picture 35">
            <a:extLst>
              <a:ext uri="{FF2B5EF4-FFF2-40B4-BE49-F238E27FC236}">
                <a16:creationId xmlns="" xmlns:a16="http://schemas.microsoft.com/office/drawing/2014/main" id="{52614833-9D7D-EA46-8046-2FABBFB7C448}"/>
              </a:ext>
            </a:extLst>
          </p:cNvPr>
          <p:cNvPicPr>
            <a:picLocks noChangeAspect="1"/>
          </p:cNvPicPr>
          <p:nvPr/>
        </p:nvPicPr>
        <p:blipFill>
          <a:blip r:embed="rId9"/>
          <a:stretch>
            <a:fillRect/>
          </a:stretch>
        </p:blipFill>
        <p:spPr>
          <a:xfrm>
            <a:off x="5051146" y="4439938"/>
            <a:ext cx="978666" cy="515784"/>
          </a:xfrm>
          <a:prstGeom prst="rect">
            <a:avLst/>
          </a:prstGeom>
        </p:spPr>
      </p:pic>
      <p:pic>
        <p:nvPicPr>
          <p:cNvPr id="37" name="Picture 36">
            <a:extLst>
              <a:ext uri="{FF2B5EF4-FFF2-40B4-BE49-F238E27FC236}">
                <a16:creationId xmlns="" xmlns:a16="http://schemas.microsoft.com/office/drawing/2014/main" id="{DBC31FBB-E2FF-7245-93B5-80AE50C15BED}"/>
              </a:ext>
            </a:extLst>
          </p:cNvPr>
          <p:cNvPicPr>
            <a:picLocks noChangeAspect="1"/>
          </p:cNvPicPr>
          <p:nvPr/>
        </p:nvPicPr>
        <p:blipFill>
          <a:blip r:embed="rId10"/>
          <a:stretch>
            <a:fillRect/>
          </a:stretch>
        </p:blipFill>
        <p:spPr>
          <a:xfrm>
            <a:off x="5709771" y="5458204"/>
            <a:ext cx="848160" cy="400779"/>
          </a:xfrm>
          <a:prstGeom prst="rect">
            <a:avLst/>
          </a:prstGeom>
        </p:spPr>
      </p:pic>
      <p:pic>
        <p:nvPicPr>
          <p:cNvPr id="38" name="Picture 37">
            <a:extLst>
              <a:ext uri="{FF2B5EF4-FFF2-40B4-BE49-F238E27FC236}">
                <a16:creationId xmlns="" xmlns:a16="http://schemas.microsoft.com/office/drawing/2014/main" id="{3A10AA02-BA78-D545-ADAB-1DF11D4FD436}"/>
              </a:ext>
            </a:extLst>
          </p:cNvPr>
          <p:cNvPicPr>
            <a:picLocks noChangeAspect="1"/>
          </p:cNvPicPr>
          <p:nvPr/>
        </p:nvPicPr>
        <p:blipFill>
          <a:blip r:embed="rId11"/>
          <a:stretch>
            <a:fillRect/>
          </a:stretch>
        </p:blipFill>
        <p:spPr>
          <a:xfrm>
            <a:off x="6889911" y="4204837"/>
            <a:ext cx="1070268" cy="449248"/>
          </a:xfrm>
          <a:prstGeom prst="rect">
            <a:avLst/>
          </a:prstGeom>
        </p:spPr>
      </p:pic>
      <p:pic>
        <p:nvPicPr>
          <p:cNvPr id="52" name="Picture 51" descr="A picture containing text, clipart, vector graphics&#10;&#10;Description automatically generated">
            <a:extLst>
              <a:ext uri="{FF2B5EF4-FFF2-40B4-BE49-F238E27FC236}">
                <a16:creationId xmlns="" xmlns:a16="http://schemas.microsoft.com/office/drawing/2014/main" id="{958C9203-D2C1-AE41-93C5-A20CB17FE8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4192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25E-6 3.33333E-6 C -0.06498 -0.08982 -0.12995 -0.1794 -0.14089 -0.33473 C -0.15182 -0.48982 -0.06263 -0.77523 -0.06589 -0.93102 C -0.06914 -1.08681 -0.14063 -1.20764 -0.16055 -1.27014 C -0.1806 -1.33241 -0.18307 -1.31898 -0.18555 -1.30533 " pathEditMode="relative" rAng="0" ptsTypes="AAAAA">
                                      <p:cBhvr>
                                        <p:cTn id="6" dur="2500" fill="hold"/>
                                        <p:tgtEl>
                                          <p:spTgt spid="25"/>
                                        </p:tgtEl>
                                        <p:attrNameLst>
                                          <p:attrName>ppt_x</p:attrName>
                                          <p:attrName>ppt_y</p:attrName>
                                        </p:attrNameLst>
                                      </p:cBhvr>
                                      <p:rCtr x="-9284" y="-65833"/>
                                    </p:animMotion>
                                  </p:childTnLst>
                                </p:cTn>
                              </p:par>
                              <p:par>
                                <p:cTn id="7" presetID="0" presetClass="path" presetSubtype="0" accel="50000" decel="50000" fill="hold" nodeType="withEffect">
                                  <p:stCondLst>
                                    <p:cond delay="200"/>
                                  </p:stCondLst>
                                  <p:childTnLst>
                                    <p:animMotion origin="layout" path="M 1.45833E-6 4.44444E-6 C -0.00951 -0.09676 -0.01888 -0.19352 -0.01849 -0.2926 C -0.0181 -0.39167 0.00963 -0.5044 0.0026 -0.59422 C -0.00443 -0.68403 -0.04675 -0.75047 -0.06055 -0.83264 C -0.07435 -0.91482 -0.07305 -1.04051 -0.08034 -1.0875 C -0.0875 -1.13473 -0.0957 -1.12524 -0.10391 -1.11575 " pathEditMode="relative" rAng="0" ptsTypes="AAAAAA">
                                      <p:cBhvr>
                                        <p:cTn id="8" dur="2500" fill="hold"/>
                                        <p:tgtEl>
                                          <p:spTgt spid="29"/>
                                        </p:tgtEl>
                                        <p:attrNameLst>
                                          <p:attrName>ppt_x</p:attrName>
                                          <p:attrName>ppt_y</p:attrName>
                                        </p:attrNameLst>
                                      </p:cBhvr>
                                      <p:rCtr x="-5013" y="-56157"/>
                                    </p:animMotion>
                                  </p:childTnLst>
                                </p:cTn>
                              </p:par>
                              <p:par>
                                <p:cTn id="9" presetID="0" presetClass="path" presetSubtype="0" accel="50000" decel="50000" fill="hold" nodeType="withEffect">
                                  <p:stCondLst>
                                    <p:cond delay="200"/>
                                  </p:stCondLst>
                                  <p:childTnLst>
                                    <p:animMotion origin="layout" path="M 4.58333E-6 -1.85185E-6 C -0.00912 -0.02592 -0.01823 -0.05162 -0.0198 -0.12176 C -0.02136 -0.1919 -0.02084 -0.2618 -0.00925 -0.42106 C 0.00234 -0.58032 0.06289 -0.95301 0.05 -1.07824 C 0.03697 -1.20324 -0.05756 -1.15347 -0.08685 -1.17176 C -0.11628 -1.19004 -0.12136 -1.18912 -0.12631 -1.18819 " pathEditMode="relative" rAng="0" ptsTypes="AAAAAA">
                                      <p:cBhvr>
                                        <p:cTn id="10" dur="2000" fill="hold"/>
                                        <p:tgtEl>
                                          <p:spTgt spid="30"/>
                                        </p:tgtEl>
                                        <p:attrNameLst>
                                          <p:attrName>ppt_x</p:attrName>
                                          <p:attrName>ppt_y</p:attrName>
                                        </p:attrNameLst>
                                      </p:cBhvr>
                                      <p:rCtr x="-3737" y="-59421"/>
                                    </p:animMotion>
                                  </p:childTnLst>
                                </p:cTn>
                              </p:par>
                              <p:par>
                                <p:cTn id="11" presetID="0" presetClass="path" presetSubtype="0" accel="50000" decel="50000" fill="hold" nodeType="withEffect">
                                  <p:stCondLst>
                                    <p:cond delay="200"/>
                                  </p:stCondLst>
                                  <p:childTnLst>
                                    <p:animMotion origin="layout" path="M 2.29167E-6 4.81481E-6 C 0.01549 -0.06436 0.03112 -0.12871 0.03724 -0.19885 C 0.04336 -0.26922 0.03997 -0.30695 0.03646 -0.4213 C 0.03281 -0.53565 2.29167E-6 -0.75417 0.01575 -0.88635 C 0.03164 -1.01852 0.11263 -1.16366 0.13177 -1.21389 C 0.15091 -1.26413 0.14049 -1.22616 0.13021 -1.1882 " pathEditMode="relative" rAng="0" ptsTypes="AAAAAA">
                                      <p:cBhvr>
                                        <p:cTn id="12" dur="2500" fill="hold"/>
                                        <p:tgtEl>
                                          <p:spTgt spid="31"/>
                                        </p:tgtEl>
                                        <p:attrNameLst>
                                          <p:attrName>ppt_x</p:attrName>
                                          <p:attrName>ppt_y</p:attrName>
                                        </p:attrNameLst>
                                      </p:cBhvr>
                                      <p:rCtr x="7122" y="-61898"/>
                                    </p:animMotion>
                                  </p:childTnLst>
                                </p:cTn>
                              </p:par>
                              <p:par>
                                <p:cTn id="13" presetID="0" presetClass="path" presetSubtype="0" accel="50000" decel="50000" fill="hold" nodeType="withEffect">
                                  <p:stCondLst>
                                    <p:cond delay="200"/>
                                  </p:stCondLst>
                                  <p:childTnLst>
                                    <p:animMotion origin="layout" path="M 6.25E-7 4.07407E-6 C 0.03398 -0.0382 0.0681 -0.07593 0.07747 -0.14954 C 0.08698 -0.22338 0.04727 -0.33542 0.05651 -0.44237 C 0.06562 -0.54954 0.1168 -0.68496 0.13268 -0.79491 C 0.1487 -0.90487 0.15065 -1.02963 0.15247 -1.10139 C 0.15417 -1.17315 0.1487 -1.19931 0.14323 -1.22547 " pathEditMode="relative" rAng="0" ptsTypes="AAAAAA">
                                      <p:cBhvr>
                                        <p:cTn id="14" dur="2500" fill="hold"/>
                                        <p:tgtEl>
                                          <p:spTgt spid="32"/>
                                        </p:tgtEl>
                                        <p:attrNameLst>
                                          <p:attrName>ppt_x</p:attrName>
                                          <p:attrName>ppt_y</p:attrName>
                                        </p:attrNameLst>
                                      </p:cBhvr>
                                      <p:rCtr x="7630" y="-61273"/>
                                    </p:animMotion>
                                  </p:childTnLst>
                                </p:cTn>
                              </p:par>
                              <p:par>
                                <p:cTn id="15" presetID="6" presetClass="emph" presetSubtype="0" fill="hold" nodeType="withEffect">
                                  <p:stCondLst>
                                    <p:cond delay="1000"/>
                                  </p:stCondLst>
                                  <p:childTnLst>
                                    <p:animScale>
                                      <p:cBhvr>
                                        <p:cTn id="16" dur="500" fill="hold"/>
                                        <p:tgtEl>
                                          <p:spTgt spid="34"/>
                                        </p:tgtEl>
                                      </p:cBhvr>
                                      <p:by x="150000" y="150000"/>
                                    </p:animScale>
                                  </p:childTnLst>
                                </p:cTn>
                              </p:par>
                              <p:par>
                                <p:cTn id="17" presetID="6" presetClass="emph" presetSubtype="0" fill="hold" nodeType="withEffect">
                                  <p:stCondLst>
                                    <p:cond delay="1500"/>
                                  </p:stCondLst>
                                  <p:childTnLst>
                                    <p:animScale>
                                      <p:cBhvr>
                                        <p:cTn id="18" dur="500" fill="hold"/>
                                        <p:tgtEl>
                                          <p:spTgt spid="35"/>
                                        </p:tgtEl>
                                      </p:cBhvr>
                                      <p:by x="200000" y="200000"/>
                                    </p:animScale>
                                  </p:childTnLst>
                                </p:cTn>
                              </p:par>
                              <p:par>
                                <p:cTn id="19" presetID="6" presetClass="emph" presetSubtype="0" fill="hold" nodeType="withEffect">
                                  <p:stCondLst>
                                    <p:cond delay="2000"/>
                                  </p:stCondLst>
                                  <p:childTnLst>
                                    <p:animScale>
                                      <p:cBhvr>
                                        <p:cTn id="20" dur="500" fill="hold"/>
                                        <p:tgtEl>
                                          <p:spTgt spid="36"/>
                                        </p:tgtEl>
                                      </p:cBhvr>
                                      <p:by x="180000" y="180000"/>
                                    </p:animScale>
                                  </p:childTnLst>
                                </p:cTn>
                              </p:par>
                              <p:par>
                                <p:cTn id="21" presetID="6" presetClass="emph" presetSubtype="0" fill="hold" nodeType="withEffect">
                                  <p:stCondLst>
                                    <p:cond delay="2500"/>
                                  </p:stCondLst>
                                  <p:childTnLst>
                                    <p:animScale>
                                      <p:cBhvr>
                                        <p:cTn id="22" dur="500" fill="hold"/>
                                        <p:tgtEl>
                                          <p:spTgt spid="37"/>
                                        </p:tgtEl>
                                      </p:cBhvr>
                                      <p:by x="150000" y="150000"/>
                                    </p:animScale>
                                  </p:childTnLst>
                                </p:cTn>
                              </p:par>
                              <p:par>
                                <p:cTn id="23" presetID="6" presetClass="emph" presetSubtype="0" fill="hold" nodeType="withEffect">
                                  <p:stCondLst>
                                    <p:cond delay="3000"/>
                                  </p:stCondLst>
                                  <p:childTnLst>
                                    <p:animScale>
                                      <p:cBhvr>
                                        <p:cTn id="24" dur="500" fill="hold"/>
                                        <p:tgtEl>
                                          <p:spTgt spid="38"/>
                                        </p:tgtEl>
                                      </p:cBhvr>
                                      <p:by x="180000" y="1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36088</TotalTime>
  <Words>679</Words>
  <Application>Microsoft Macintosh PowerPoint</Application>
  <PresentationFormat>Widescreen</PresentationFormat>
  <Paragraphs>64</Paragraphs>
  <Slides>14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Calibri</vt:lpstr>
      <vt:lpstr>Calibri Light</vt:lpstr>
      <vt:lpstr>Lato Black</vt:lpstr>
      <vt:lpstr>Arial</vt:lpstr>
      <vt:lpstr>Office Theme</vt:lpstr>
      <vt:lpstr>PowerPoint Presentation</vt:lpstr>
      <vt:lpstr>PowerPoint Presentation</vt:lpstr>
      <vt:lpstr>PowerPoint Presentation</vt:lpstr>
      <vt:lpstr>PowerPoint Presentation</vt:lpstr>
      <vt:lpstr>PowerPoint Presentation</vt:lpstr>
      <vt:lpstr>Exploring the experience of well-being</vt:lpstr>
      <vt:lpstr>Take a moment to think about who you are…</vt:lpstr>
      <vt:lpstr>PowerPoint Presentation</vt:lpstr>
      <vt:lpstr>PowerPoint Presentation</vt:lpstr>
      <vt:lpstr>The Human Becoming Theory </vt:lpstr>
      <vt:lpstr>The Dementia Quality of Life Instrument (DQoL)</vt:lpstr>
      <vt:lpstr>PowerPoint Presentation</vt:lpstr>
      <vt:lpstr>The Bradford Well-being Profile</vt:lpstr>
      <vt:lpstr>PowerPoint Presentation</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Living Life Well with dementia</dc:title>
  <dc:creator>Owner;Tim FM. DTC</dc:creator>
  <cp:keywords>DTC</cp:keywords>
  <cp:lastModifiedBy>Microsoft Office User</cp:lastModifiedBy>
  <cp:revision>280</cp:revision>
  <cp:lastPrinted>2018-02-13T17:18:12Z</cp:lastPrinted>
  <dcterms:created xsi:type="dcterms:W3CDTF">2018-02-05T11:47:19Z</dcterms:created>
  <dcterms:modified xsi:type="dcterms:W3CDTF">2023-03-28T10:18:52Z</dcterms:modified>
</cp:coreProperties>
</file>