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9" r:id="rId2"/>
    <p:sldId id="348" r:id="rId3"/>
    <p:sldId id="350" r:id="rId4"/>
    <p:sldId id="351" r:id="rId5"/>
    <p:sldId id="352" r:id="rId6"/>
    <p:sldId id="353" r:id="rId7"/>
    <p:sldId id="354" r:id="rId8"/>
    <p:sldId id="37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370"/>
    <a:srgbClr val="66FFCC"/>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95" autoAdjust="0"/>
    <p:restoredTop sz="96820" autoAdjust="0"/>
  </p:normalViewPr>
  <p:slideViewPr>
    <p:cSldViewPr snapToGrid="0">
      <p:cViewPr varScale="1">
        <p:scale>
          <a:sx n="93" d="100"/>
          <a:sy n="93" d="100"/>
        </p:scale>
        <p:origin x="240" y="424"/>
      </p:cViewPr>
      <p:guideLst>
        <p:guide orient="horz" pos="2160"/>
        <p:guide pos="3840"/>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microsoft.com/office/2018/10/relationships/authors" Target="authors.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4709727-80F5-47D2-A723-47B13D61ED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8912ACE8-60FB-421D-8476-BEBBE9BC2A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8D892E5-C826-41CA-B880-357CA14DF6BD}"/>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E3BCB5-4CAE-4DB2-AC21-C7E9C1E6DBBF}"/>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F21D130A-8620-4A3B-9E42-AC0690F7BA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374703E0-A2C1-4E2A-861D-2A73523944A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057954-41EF-4C3C-9503-2B78EAF1EDB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15E81575-5C0C-4F68-B6C5-F5FD0B3E58A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D15948DB-19F1-4321-BC67-40099401F9E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1334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ACAC41-4FED-4773-B413-79745129EA0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C48A2FB0-E286-4D05-8F0D-C9A0C75928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04EEA2DC-7263-454A-B58E-E4B86BFC9FD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59867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C04A9B-9CF2-4B18-ABA6-87BBF433B5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5E44282A-6983-4633-A929-69E03DF1FE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F888C9B6-34C9-4BCE-B8C6-23ED891D5BF3}"/>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11C2383-743F-46D1-9519-4E52F8E21D41}"/>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1B03C43-0C1A-429B-AF00-6708496D78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EE8551C0-3BA2-4868-ABEC-6D62ED9BAF5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DE01E8DC-4CC8-498E-A447-36BAB49C6E22}"/>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8" name="Footer Placeholder 7">
            <a:extLst>
              <a:ext uri="{FF2B5EF4-FFF2-40B4-BE49-F238E27FC236}">
                <a16:creationId xmlns:a16="http://schemas.microsoft.com/office/drawing/2014/main" xmlns="" id="{3CD346E4-B23D-4941-9362-3E1940C35E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FE24E331-D182-4FAE-A7A5-C6B44C77784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BB54E-F701-4C7E-8205-DF61A92D99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F648FEA-76DC-4BE2-8669-85B07AD8D7AD}"/>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4" name="Footer Placeholder 3">
            <a:extLst>
              <a:ext uri="{FF2B5EF4-FFF2-40B4-BE49-F238E27FC236}">
                <a16:creationId xmlns:a16="http://schemas.microsoft.com/office/drawing/2014/main" xmlns="" id="{A0480DB4-0ED0-4BCD-98D4-41FE9259F0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5EC48901-054E-45C6-8760-88A3AFF3CC1C}"/>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D9121B-C73E-4C07-A1C5-E7C296DC89A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3" name="Footer Placeholder 2">
            <a:extLst>
              <a:ext uri="{FF2B5EF4-FFF2-40B4-BE49-F238E27FC236}">
                <a16:creationId xmlns:a16="http://schemas.microsoft.com/office/drawing/2014/main" xmlns="" id="{B5FADC1D-1A11-49C7-940B-FD3E755B4B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6165B069-E950-4083-B6A4-E0D715B937F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8E1348-0F20-4656-99DF-464E7374FB44}"/>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A7CD2CB-CC74-454A-BCF7-21E8600F5B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D22A435F-790C-4252-A310-D6923AC446A2}"/>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2D4E7C-A1F1-4B27-B741-0D88669B37EA}"/>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B483B767-3352-44D6-A8A3-DEB0D61F4A2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B60B9573-A362-4E83-BF51-AC652A62B5E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xmlns="" id="{876D2A20-3612-A044-8EF7-52623FF139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9" name="TextBox 8">
            <a:extLst>
              <a:ext uri="{FF2B5EF4-FFF2-40B4-BE49-F238E27FC236}">
                <a16:creationId xmlns:a16="http://schemas.microsoft.com/office/drawing/2014/main" xmlns="" id="{E5B1D3E4-C4B4-EA43-95EA-0445894B1E9B}"/>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g"/><Relationship Id="rId6"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20</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itle 1">
            <a:extLst>
              <a:ext uri="{FF2B5EF4-FFF2-40B4-BE49-F238E27FC236}">
                <a16:creationId xmlns:a16="http://schemas.microsoft.com/office/drawing/2014/main" xmlns="" id="{1230A155-1B47-0F4C-B067-3C1639394CFE}"/>
              </a:ext>
            </a:extLst>
          </p:cNvPr>
          <p:cNvSpPr txBox="1">
            <a:spLocks/>
          </p:cNvSpPr>
          <p:nvPr/>
        </p:nvSpPr>
        <p:spPr>
          <a:xfrm>
            <a:off x="6779333" y="1334000"/>
            <a:ext cx="5412667"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714370"/>
                </a:solidFill>
                <a:ea typeface="Calibri" panose="020F0502020204030204" pitchFamily="34" charset="0"/>
              </a:rPr>
              <a:t>Session 2:</a:t>
            </a:r>
            <a:br>
              <a:rPr lang="en-GB" sz="4800" b="1" dirty="0">
                <a:solidFill>
                  <a:srgbClr val="714370"/>
                </a:solidFill>
                <a:ea typeface="Calibri" panose="020F0502020204030204" pitchFamily="34" charset="0"/>
              </a:rPr>
            </a:br>
            <a:r>
              <a:rPr lang="en-GB" b="1" dirty="0">
                <a:solidFill>
                  <a:srgbClr val="714370"/>
                </a:solidFill>
              </a:rPr>
              <a:t>The diverse</a:t>
            </a:r>
            <a:br>
              <a:rPr lang="en-GB" b="1" dirty="0">
                <a:solidFill>
                  <a:srgbClr val="714370"/>
                </a:solidFill>
              </a:rPr>
            </a:br>
            <a:r>
              <a:rPr lang="en-GB" b="1" dirty="0">
                <a:solidFill>
                  <a:srgbClr val="714370"/>
                </a:solidFill>
              </a:rPr>
              <a:t>experiences of </a:t>
            </a:r>
            <a:br>
              <a:rPr lang="en-GB" b="1" dirty="0">
                <a:solidFill>
                  <a:srgbClr val="714370"/>
                </a:solidFill>
              </a:rPr>
            </a:br>
            <a:r>
              <a:rPr lang="en-GB" b="1" dirty="0">
                <a:solidFill>
                  <a:srgbClr val="714370"/>
                </a:solidFill>
              </a:rPr>
              <a:t>family carers </a:t>
            </a:r>
            <a:br>
              <a:rPr lang="en-GB" b="1" dirty="0">
                <a:solidFill>
                  <a:srgbClr val="714370"/>
                </a:solidFill>
              </a:rPr>
            </a:br>
            <a:r>
              <a:rPr lang="en-GB" b="1" dirty="0">
                <a:solidFill>
                  <a:srgbClr val="714370"/>
                </a:solidFill>
              </a:rPr>
              <a:t>of people with dementia</a:t>
            </a:r>
            <a:endParaRPr lang="en-GB" dirty="0">
              <a:solidFill>
                <a:srgbClr val="714370"/>
              </a:solidFill>
            </a:endParaRPr>
          </a:p>
        </p:txBody>
      </p:sp>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13626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5C64A-9D74-4FE3-8B6A-D8661B600BBB}"/>
              </a:ext>
            </a:extLst>
          </p:cNvPr>
          <p:cNvSpPr txBox="1"/>
          <p:nvPr/>
        </p:nvSpPr>
        <p:spPr>
          <a:xfrm>
            <a:off x="1729423" y="2095766"/>
            <a:ext cx="8733153" cy="4124206"/>
          </a:xfrm>
          <a:prstGeom prst="rect">
            <a:avLst/>
          </a:prstGeom>
          <a:noFill/>
        </p:spPr>
        <p:txBody>
          <a:bodyPr wrap="square">
            <a:spAutoFit/>
          </a:bodyPr>
          <a:lstStyle/>
          <a:p>
            <a:pPr algn="ctr">
              <a:spcAft>
                <a:spcPts val="1200"/>
              </a:spcAft>
            </a:pPr>
            <a:r>
              <a:rPr lang="en-GB" sz="3600" b="1" dirty="0">
                <a:solidFill>
                  <a:srgbClr val="714370"/>
                </a:solidFill>
              </a:rPr>
              <a:t>D = P + B + H + NI + SP</a:t>
            </a:r>
          </a:p>
          <a:p>
            <a:r>
              <a:rPr lang="en-GB" sz="3600" b="1" dirty="0">
                <a:solidFill>
                  <a:srgbClr val="714370"/>
                </a:solidFill>
              </a:rPr>
              <a:t>D = </a:t>
            </a:r>
            <a:r>
              <a:rPr lang="en-GB" sz="3600" dirty="0">
                <a:solidFill>
                  <a:srgbClr val="714370"/>
                </a:solidFill>
              </a:rPr>
              <a:t>Dementia</a:t>
            </a:r>
          </a:p>
          <a:p>
            <a:r>
              <a:rPr lang="en-GB" sz="3600" b="1" dirty="0">
                <a:solidFill>
                  <a:srgbClr val="714370"/>
                </a:solidFill>
              </a:rPr>
              <a:t>P = </a:t>
            </a:r>
            <a:r>
              <a:rPr lang="en-GB" sz="3600" dirty="0">
                <a:solidFill>
                  <a:srgbClr val="714370"/>
                </a:solidFill>
              </a:rPr>
              <a:t>Personality</a:t>
            </a:r>
          </a:p>
          <a:p>
            <a:r>
              <a:rPr lang="en-GB" sz="3600" b="1" dirty="0">
                <a:solidFill>
                  <a:srgbClr val="714370"/>
                </a:solidFill>
              </a:rPr>
              <a:t>B = </a:t>
            </a:r>
            <a:r>
              <a:rPr lang="en-GB" sz="3600" dirty="0">
                <a:solidFill>
                  <a:srgbClr val="714370"/>
                </a:solidFill>
              </a:rPr>
              <a:t>Biography (life history)</a:t>
            </a:r>
          </a:p>
          <a:p>
            <a:r>
              <a:rPr lang="en-GB" sz="3600" b="1" dirty="0">
                <a:solidFill>
                  <a:srgbClr val="714370"/>
                </a:solidFill>
              </a:rPr>
              <a:t>H = </a:t>
            </a:r>
            <a:r>
              <a:rPr lang="en-GB" sz="3600" dirty="0">
                <a:solidFill>
                  <a:srgbClr val="714370"/>
                </a:solidFill>
              </a:rPr>
              <a:t>Health</a:t>
            </a:r>
          </a:p>
          <a:p>
            <a:r>
              <a:rPr lang="en-GB" sz="3600" b="1" dirty="0">
                <a:solidFill>
                  <a:srgbClr val="714370"/>
                </a:solidFill>
              </a:rPr>
              <a:t>NI = </a:t>
            </a:r>
            <a:r>
              <a:rPr lang="en-GB" sz="3600" dirty="0">
                <a:solidFill>
                  <a:srgbClr val="714370"/>
                </a:solidFill>
              </a:rPr>
              <a:t>Neurological Impairment</a:t>
            </a:r>
          </a:p>
          <a:p>
            <a:r>
              <a:rPr lang="en-GB" sz="3600" b="1" dirty="0">
                <a:solidFill>
                  <a:srgbClr val="714370"/>
                </a:solidFill>
              </a:rPr>
              <a:t>SP = </a:t>
            </a:r>
            <a:r>
              <a:rPr lang="en-GB" sz="3600" dirty="0">
                <a:solidFill>
                  <a:srgbClr val="714370"/>
                </a:solidFill>
              </a:rPr>
              <a:t>Social Psychology</a:t>
            </a:r>
          </a:p>
        </p:txBody>
      </p:sp>
      <p:sp>
        <p:nvSpPr>
          <p:cNvPr id="4" name="TextBox 3">
            <a:extLst>
              <a:ext uri="{FF2B5EF4-FFF2-40B4-BE49-F238E27FC236}">
                <a16:creationId xmlns:a16="http://schemas.microsoft.com/office/drawing/2014/main" xmlns="" id="{1C84A8EF-4CB5-441D-8885-9AC03C198DE9}"/>
              </a:ext>
            </a:extLst>
          </p:cNvPr>
          <p:cNvSpPr txBox="1"/>
          <p:nvPr/>
        </p:nvSpPr>
        <p:spPr>
          <a:xfrm>
            <a:off x="27270" y="288785"/>
            <a:ext cx="12137460" cy="1446550"/>
          </a:xfrm>
          <a:prstGeom prst="rect">
            <a:avLst/>
          </a:prstGeom>
          <a:noFill/>
          <a:ln>
            <a:noFill/>
          </a:ln>
        </p:spPr>
        <p:txBody>
          <a:bodyPr wrap="square" rtlCol="0">
            <a:spAutoFit/>
          </a:bodyPr>
          <a:lstStyle/>
          <a:p>
            <a:pPr algn="ctr"/>
            <a:r>
              <a:rPr lang="en-GB" sz="4400" dirty="0">
                <a:solidFill>
                  <a:srgbClr val="714370"/>
                </a:solidFill>
              </a:rPr>
              <a:t>Applying the person-centred approach </a:t>
            </a:r>
            <a:br>
              <a:rPr lang="en-GB" sz="4400" dirty="0">
                <a:solidFill>
                  <a:srgbClr val="714370"/>
                </a:solidFill>
              </a:rPr>
            </a:br>
            <a:r>
              <a:rPr lang="en-GB" sz="4400" dirty="0">
                <a:solidFill>
                  <a:srgbClr val="714370"/>
                </a:solidFill>
              </a:rPr>
              <a:t>to carers of people with dementia</a:t>
            </a:r>
            <a:endParaRPr lang="en-GB" sz="4400" b="1" dirty="0">
              <a:solidFill>
                <a:srgbClr val="714370"/>
              </a:solidFill>
            </a:endParaRPr>
          </a:p>
        </p:txBody>
      </p:sp>
      <p:sp>
        <p:nvSpPr>
          <p:cNvPr id="5" name="TextBox 4">
            <a:extLst>
              <a:ext uri="{FF2B5EF4-FFF2-40B4-BE49-F238E27FC236}">
                <a16:creationId xmlns:a16="http://schemas.microsoft.com/office/drawing/2014/main" xmlns="" id="{BA76DC67-1883-F14C-929C-BDFB553FED26}"/>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21</a:t>
            </a:r>
          </a:p>
        </p:txBody>
      </p:sp>
      <p:pic>
        <p:nvPicPr>
          <p:cNvPr id="6" name="Picture 5" descr="A picture containing text, clipart, vector graphics&#10;&#10;Description automatically generated">
            <a:extLst>
              <a:ext uri="{FF2B5EF4-FFF2-40B4-BE49-F238E27FC236}">
                <a16:creationId xmlns:a16="http://schemas.microsoft.com/office/drawing/2014/main" xmlns="" id="{68D4C8AB-0398-C042-A71E-445625927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8983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0145DA5-8DB2-431A-9691-ED95A46DC730}"/>
              </a:ext>
            </a:extLst>
          </p:cNvPr>
          <p:cNvSpPr txBox="1"/>
          <p:nvPr/>
        </p:nvSpPr>
        <p:spPr>
          <a:xfrm>
            <a:off x="164802" y="286435"/>
            <a:ext cx="11862395" cy="1446550"/>
          </a:xfrm>
          <a:prstGeom prst="rect">
            <a:avLst/>
          </a:prstGeom>
          <a:noFill/>
          <a:ln>
            <a:noFill/>
          </a:ln>
        </p:spPr>
        <p:txBody>
          <a:bodyPr wrap="square">
            <a:spAutoFit/>
          </a:bodyPr>
          <a:lstStyle/>
          <a:p>
            <a:pPr algn="ctr"/>
            <a:r>
              <a:rPr lang="en-GB" sz="44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ADI World Alzheimer Report </a:t>
            </a:r>
            <a:br>
              <a:rPr lang="en-GB" sz="44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44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‘Attitudes to dementia’ 2019 </a:t>
            </a:r>
            <a:endParaRPr lang="en-GB" sz="4400" dirty="0">
              <a:solidFill>
                <a:srgbClr val="71437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918AEA71-8CC4-48F1-9611-8CFC3734CC52}"/>
              </a:ext>
            </a:extLst>
          </p:cNvPr>
          <p:cNvSpPr txBox="1"/>
          <p:nvPr/>
        </p:nvSpPr>
        <p:spPr>
          <a:xfrm>
            <a:off x="4233394" y="2098080"/>
            <a:ext cx="7644928" cy="3754874"/>
          </a:xfrm>
          <a:prstGeom prst="rect">
            <a:avLst/>
          </a:prstGeom>
          <a:noFill/>
        </p:spPr>
        <p:txBody>
          <a:bodyPr wrap="square">
            <a:spAutoFit/>
          </a:bodyPr>
          <a:lstStyle/>
          <a:p>
            <a:pPr>
              <a:spcAft>
                <a:spcPts val="1200"/>
              </a:spcAft>
            </a:pPr>
            <a:r>
              <a:rPr lang="en-GB" sz="2600" dirty="0">
                <a:solidFill>
                  <a:srgbClr val="714370"/>
                </a:solidFill>
              </a:rPr>
              <a:t>The research found that globally:</a:t>
            </a:r>
          </a:p>
          <a:p>
            <a:pPr marL="285750" indent="-285750">
              <a:spcAft>
                <a:spcPts val="600"/>
              </a:spcAft>
              <a:buSzPct val="130000"/>
              <a:buFont typeface="Arial" panose="020B0604020202020204" pitchFamily="34" charset="0"/>
              <a:buChar char="•"/>
            </a:pPr>
            <a:r>
              <a:rPr lang="en-GB" sz="2600" dirty="0">
                <a:solidFill>
                  <a:srgbClr val="714370"/>
                </a:solidFill>
              </a:rPr>
              <a:t>The majority of carers expressed positive sentiments about their caring role</a:t>
            </a:r>
          </a:p>
          <a:p>
            <a:pPr marL="285750" indent="-285750">
              <a:spcAft>
                <a:spcPts val="600"/>
              </a:spcAft>
              <a:buSzPct val="130000"/>
              <a:buFont typeface="Arial" panose="020B0604020202020204" pitchFamily="34" charset="0"/>
              <a:buChar char="•"/>
            </a:pPr>
            <a:r>
              <a:rPr lang="en-GB" sz="2600" dirty="0">
                <a:solidFill>
                  <a:srgbClr val="714370"/>
                </a:solidFill>
              </a:rPr>
              <a:t>52% of carers said their health had suffered</a:t>
            </a:r>
          </a:p>
          <a:p>
            <a:pPr marL="285750" indent="-285750">
              <a:spcAft>
                <a:spcPts val="600"/>
              </a:spcAft>
              <a:buSzPct val="130000"/>
              <a:buFont typeface="Arial" panose="020B0604020202020204" pitchFamily="34" charset="0"/>
              <a:buChar char="•"/>
            </a:pPr>
            <a:r>
              <a:rPr lang="en-GB" sz="2600" dirty="0">
                <a:solidFill>
                  <a:srgbClr val="714370"/>
                </a:solidFill>
              </a:rPr>
              <a:t>49% of carers said their work had suffered </a:t>
            </a:r>
          </a:p>
          <a:p>
            <a:pPr marL="285750" indent="-285750">
              <a:spcAft>
                <a:spcPts val="600"/>
              </a:spcAft>
              <a:buSzPct val="130000"/>
              <a:buFont typeface="Arial" panose="020B0604020202020204" pitchFamily="34" charset="0"/>
              <a:buChar char="•"/>
            </a:pPr>
            <a:r>
              <a:rPr lang="en-GB" sz="2600" dirty="0">
                <a:solidFill>
                  <a:srgbClr val="714370"/>
                </a:solidFill>
              </a:rPr>
              <a:t>62% of carers said their social life had suffered</a:t>
            </a:r>
          </a:p>
          <a:p>
            <a:pPr marL="285750" indent="-285750">
              <a:spcAft>
                <a:spcPts val="600"/>
              </a:spcAft>
              <a:buSzPct val="130000"/>
              <a:buFont typeface="Arial" panose="020B0604020202020204" pitchFamily="34" charset="0"/>
              <a:buChar char="•"/>
            </a:pPr>
            <a:r>
              <a:rPr lang="en-GB" sz="2600" dirty="0">
                <a:solidFill>
                  <a:srgbClr val="714370"/>
                </a:solidFill>
              </a:rPr>
              <a:t>Over 35% of carers globally have hidden the diagnosis of a person with dementia </a:t>
            </a:r>
          </a:p>
        </p:txBody>
      </p:sp>
      <p:sp>
        <p:nvSpPr>
          <p:cNvPr id="8" name="TextBox 7">
            <a:extLst>
              <a:ext uri="{FF2B5EF4-FFF2-40B4-BE49-F238E27FC236}">
                <a16:creationId xmlns:a16="http://schemas.microsoft.com/office/drawing/2014/main" xmlns="" id="{1BA65EFF-1333-3D4E-9D87-1CAA54394D06}"/>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22</a:t>
            </a:r>
          </a:p>
        </p:txBody>
      </p:sp>
      <p:pic>
        <p:nvPicPr>
          <p:cNvPr id="12" name="Picture 11">
            <a:extLst>
              <a:ext uri="{FF2B5EF4-FFF2-40B4-BE49-F238E27FC236}">
                <a16:creationId xmlns:a16="http://schemas.microsoft.com/office/drawing/2014/main" xmlns="" id="{FF642BE5-177F-4F46-A505-C19C67001A3B}"/>
              </a:ext>
            </a:extLst>
          </p:cNvPr>
          <p:cNvPicPr>
            <a:picLocks noChangeAspect="1"/>
          </p:cNvPicPr>
          <p:nvPr/>
        </p:nvPicPr>
        <p:blipFill>
          <a:blip r:embed="rId2"/>
          <a:stretch>
            <a:fillRect/>
          </a:stretch>
        </p:blipFill>
        <p:spPr>
          <a:xfrm>
            <a:off x="648385" y="1809940"/>
            <a:ext cx="3058737" cy="4331154"/>
          </a:xfrm>
          <a:prstGeom prst="rect">
            <a:avLst/>
          </a:prstGeom>
        </p:spPr>
      </p:pic>
      <p:pic>
        <p:nvPicPr>
          <p:cNvPr id="13" name="Picture 12" descr="A picture containing text, clipart, vector graphics&#10;&#10;Description automatically generated">
            <a:extLst>
              <a:ext uri="{FF2B5EF4-FFF2-40B4-BE49-F238E27FC236}">
                <a16:creationId xmlns:a16="http://schemas.microsoft.com/office/drawing/2014/main" xmlns="" id="{AA53B5D4-F5DE-E14A-85B9-CC4608A9B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79903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57B654-25DD-4B1E-96F6-AFD669B96F0C}"/>
              </a:ext>
            </a:extLst>
          </p:cNvPr>
          <p:cNvSpPr txBox="1"/>
          <p:nvPr/>
        </p:nvSpPr>
        <p:spPr>
          <a:xfrm>
            <a:off x="863659" y="1144853"/>
            <a:ext cx="10712823" cy="1384995"/>
          </a:xfrm>
          <a:prstGeom prst="rect">
            <a:avLst/>
          </a:prstGeom>
          <a:noFill/>
          <a:ln>
            <a:noFill/>
          </a:ln>
        </p:spPr>
        <p:txBody>
          <a:bodyPr wrap="square" rtlCol="0">
            <a:spAutoFit/>
          </a:bodyPr>
          <a:lstStyle/>
          <a:p>
            <a:pPr algn="ctr"/>
            <a:r>
              <a:rPr lang="en-GB" sz="2800" dirty="0">
                <a:solidFill>
                  <a:srgbClr val="714370"/>
                </a:solidFill>
                <a:ea typeface="Calibri" panose="020F0502020204030204" pitchFamily="34" charset="0"/>
                <a:cs typeface="Times New Roman" panose="02020603050405020304" pitchFamily="18" charset="0"/>
              </a:rPr>
              <a:t>“</a:t>
            </a:r>
            <a:r>
              <a:rPr lang="en-GB" sz="2800" i="1" dirty="0">
                <a:solidFill>
                  <a:srgbClr val="714370"/>
                </a:solidFill>
                <a:effectLst/>
                <a:ea typeface="Calibri" panose="020F0502020204030204" pitchFamily="34" charset="0"/>
                <a:cs typeface="Times New Roman" panose="02020603050405020304" pitchFamily="18" charset="0"/>
              </a:rPr>
              <a:t>Between 60% and 70% of all family carers of people with dementia are women. Female spouses, daughters and daughters-in-law are more likely to take on the caring role compared to their male counterparts.”</a:t>
            </a:r>
            <a:endParaRPr lang="en-GB" sz="3200" b="1" dirty="0">
              <a:solidFill>
                <a:srgbClr val="002060"/>
              </a:solidFill>
            </a:endParaRPr>
          </a:p>
        </p:txBody>
      </p:sp>
      <p:sp>
        <p:nvSpPr>
          <p:cNvPr id="7" name="TextBox 6">
            <a:extLst>
              <a:ext uri="{FF2B5EF4-FFF2-40B4-BE49-F238E27FC236}">
                <a16:creationId xmlns:a16="http://schemas.microsoft.com/office/drawing/2014/main" xmlns="" id="{29AAFA21-BB81-2F46-951C-F4956A76B0BF}"/>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23</a:t>
            </a:r>
          </a:p>
        </p:txBody>
      </p:sp>
      <p:sp>
        <p:nvSpPr>
          <p:cNvPr id="9" name="TextBox 8">
            <a:extLst>
              <a:ext uri="{FF2B5EF4-FFF2-40B4-BE49-F238E27FC236}">
                <a16:creationId xmlns:a16="http://schemas.microsoft.com/office/drawing/2014/main" xmlns="" id="{77CE0674-C167-134E-BC23-1AA5BC4B3F2C}"/>
              </a:ext>
            </a:extLst>
          </p:cNvPr>
          <p:cNvSpPr txBox="1"/>
          <p:nvPr/>
        </p:nvSpPr>
        <p:spPr>
          <a:xfrm>
            <a:off x="0" y="274059"/>
            <a:ext cx="12038120" cy="769441"/>
          </a:xfrm>
          <a:prstGeom prst="rect">
            <a:avLst/>
          </a:prstGeom>
          <a:noFill/>
        </p:spPr>
        <p:txBody>
          <a:bodyPr wrap="square">
            <a:spAutoFit/>
          </a:bodyPr>
          <a:lstStyle/>
          <a:p>
            <a:pPr algn="ctr"/>
            <a:r>
              <a:rPr lang="en-GB" sz="4400" dirty="0">
                <a:solidFill>
                  <a:srgbClr val="714370"/>
                </a:solidFill>
              </a:rPr>
              <a:t>The gendered experience</a:t>
            </a:r>
          </a:p>
        </p:txBody>
      </p:sp>
      <p:pic>
        <p:nvPicPr>
          <p:cNvPr id="11" name="Picture 10" descr="A person pushing a person in a wheelchair&#10;&#10;Description automatically generated">
            <a:extLst>
              <a:ext uri="{FF2B5EF4-FFF2-40B4-BE49-F238E27FC236}">
                <a16:creationId xmlns:a16="http://schemas.microsoft.com/office/drawing/2014/main" xmlns="" id="{09AD1342-96F8-2549-AFFF-13DD99CD1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829" y="2706635"/>
            <a:ext cx="3674425" cy="2784009"/>
          </a:xfrm>
          <a:prstGeom prst="rect">
            <a:avLst/>
          </a:prstGeom>
        </p:spPr>
      </p:pic>
      <p:pic>
        <p:nvPicPr>
          <p:cNvPr id="13" name="Picture 12" descr="A person with his hand on another person's face&#10;&#10;Description automatically generated with low confidence">
            <a:extLst>
              <a:ext uri="{FF2B5EF4-FFF2-40B4-BE49-F238E27FC236}">
                <a16:creationId xmlns:a16="http://schemas.microsoft.com/office/drawing/2014/main" xmlns="" id="{A0A7B1D5-F3AB-DC48-ADAF-1B2B8202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254" y="2706635"/>
            <a:ext cx="4177637" cy="2784009"/>
          </a:xfrm>
          <a:prstGeom prst="rect">
            <a:avLst/>
          </a:prstGeom>
        </p:spPr>
      </p:pic>
      <p:pic>
        <p:nvPicPr>
          <p:cNvPr id="17" name="Picture 16" descr="A person and person wearing face masks&#10;&#10;Description automatically generated with low confidence">
            <a:extLst>
              <a:ext uri="{FF2B5EF4-FFF2-40B4-BE49-F238E27FC236}">
                <a16:creationId xmlns:a16="http://schemas.microsoft.com/office/drawing/2014/main" xmlns="" id="{E2267ED9-E6F2-6A4A-A23C-DDAC6CBBF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63" y="2706635"/>
            <a:ext cx="3839066" cy="2784009"/>
          </a:xfrm>
          <a:prstGeom prst="rect">
            <a:avLst/>
          </a:prstGeom>
        </p:spPr>
      </p:pic>
      <p:pic>
        <p:nvPicPr>
          <p:cNvPr id="18" name="Picture 17" descr="A picture containing text, clipart, vector graphics&#10;&#10;Description automatically generated">
            <a:extLst>
              <a:ext uri="{FF2B5EF4-FFF2-40B4-BE49-F238E27FC236}">
                <a16:creationId xmlns:a16="http://schemas.microsoft.com/office/drawing/2014/main" xmlns="" id="{245D518E-1494-4C4A-80B0-5890A3B82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24187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5A5AA98-754D-4299-8A74-005155E50184}"/>
              </a:ext>
            </a:extLst>
          </p:cNvPr>
          <p:cNvSpPr txBox="1"/>
          <p:nvPr/>
        </p:nvSpPr>
        <p:spPr>
          <a:xfrm>
            <a:off x="911093" y="1840205"/>
            <a:ext cx="10964519" cy="1692771"/>
          </a:xfrm>
          <a:prstGeom prst="rect">
            <a:avLst/>
          </a:prstGeom>
          <a:noFill/>
          <a:ln>
            <a:noFill/>
          </a:ln>
        </p:spPr>
        <p:txBody>
          <a:bodyPr wrap="square" rtlCol="0">
            <a:spAutoFit/>
          </a:bodyPr>
          <a:lstStyle/>
          <a:p>
            <a:pPr lvl="0">
              <a:spcAft>
                <a:spcPts val="1000"/>
              </a:spcAft>
              <a:buSzPts val="1600"/>
            </a:pPr>
            <a:r>
              <a:rPr lang="en-GB" sz="2600" dirty="0">
                <a:solidFill>
                  <a:srgbClr val="714370"/>
                </a:solidFill>
                <a:effectLst/>
                <a:latin typeface="Calibri" panose="020F0502020204030204" pitchFamily="34" charset="0"/>
                <a:ea typeface="Times New Roman" panose="02020603050405020304" pitchFamily="18" charset="0"/>
                <a:cs typeface="Times New Roman" panose="02020603050405020304" pitchFamily="18" charset="0"/>
              </a:rPr>
              <a:t>All aspects of life are impacted by the passage of time, and just as a person’s needs in relation to health, education, housing, employment and family relations alter as we age, so the particular concerns of lesbian, gay, bisexual, trans and other gender diverse persons also evolve and change.</a:t>
            </a:r>
            <a:endParaRPr lang="en-GB" sz="2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DD23EB0-C572-2242-A54B-E6657F2CAB47}"/>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24</a:t>
            </a:r>
          </a:p>
        </p:txBody>
      </p:sp>
      <p:sp>
        <p:nvSpPr>
          <p:cNvPr id="12" name="TextBox 11">
            <a:extLst>
              <a:ext uri="{FF2B5EF4-FFF2-40B4-BE49-F238E27FC236}">
                <a16:creationId xmlns:a16="http://schemas.microsoft.com/office/drawing/2014/main" xmlns="" id="{BE6FAD4B-1025-734D-9EA6-56252B44FC18}"/>
              </a:ext>
            </a:extLst>
          </p:cNvPr>
          <p:cNvSpPr txBox="1"/>
          <p:nvPr/>
        </p:nvSpPr>
        <p:spPr>
          <a:xfrm>
            <a:off x="0" y="286435"/>
            <a:ext cx="12192000" cy="1581202"/>
          </a:xfrm>
          <a:prstGeom prst="rect">
            <a:avLst/>
          </a:prstGeom>
          <a:noFill/>
        </p:spPr>
        <p:txBody>
          <a:bodyPr wrap="square">
            <a:spAutoFit/>
          </a:bodyPr>
          <a:lstStyle/>
          <a:p>
            <a:pPr lvl="0" algn="ctr">
              <a:spcAft>
                <a:spcPts val="1000"/>
              </a:spcAft>
              <a:buSzPts val="1600"/>
            </a:pPr>
            <a:r>
              <a:rPr lang="en-GB" sz="4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Dementia in the lived experience of lesbian, gay, </a:t>
            </a:r>
            <a:br>
              <a:rPr lang="en-GB" sz="4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br>
            <a:r>
              <a:rPr lang="en-GB" sz="4000" dirty="0">
                <a:solidFill>
                  <a:srgbClr val="714370"/>
                </a:solidFill>
                <a:effectLst/>
                <a:latin typeface="Calibri" panose="020F0502020204030204" pitchFamily="34" charset="0"/>
                <a:ea typeface="Calibri" panose="020F0502020204030204" pitchFamily="34" charset="0"/>
                <a:cs typeface="Calibri" panose="020F0502020204030204" pitchFamily="34" charset="0"/>
              </a:rPr>
              <a:t>bisexual, trans and gender diverse (LGBT) people</a:t>
            </a:r>
          </a:p>
          <a:p>
            <a:pPr lvl="0" algn="ctr">
              <a:lnSpc>
                <a:spcPct val="115000"/>
              </a:lnSpc>
              <a:spcAft>
                <a:spcPts val="1000"/>
              </a:spcAft>
              <a:buSzPts val="1600"/>
            </a:pPr>
            <a:endParaRPr lang="en-GB" sz="800" dirty="0">
              <a:solidFill>
                <a:srgbClr val="71437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17" descr="A person and person wearing sunglasses&#10;&#10;Description automatically generated with low confidence">
            <a:extLst>
              <a:ext uri="{FF2B5EF4-FFF2-40B4-BE49-F238E27FC236}">
                <a16:creationId xmlns:a16="http://schemas.microsoft.com/office/drawing/2014/main" xmlns="" id="{F3783491-B86F-1543-879E-DD9709471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614" y="3725433"/>
            <a:ext cx="2613254" cy="2428687"/>
          </a:xfrm>
          <a:prstGeom prst="rect">
            <a:avLst/>
          </a:prstGeom>
        </p:spPr>
      </p:pic>
      <p:pic>
        <p:nvPicPr>
          <p:cNvPr id="26" name="Picture 25" descr="A picture containing person, outdoor, baby&#10;&#10;Description automatically generated">
            <a:extLst>
              <a:ext uri="{FF2B5EF4-FFF2-40B4-BE49-F238E27FC236}">
                <a16:creationId xmlns:a16="http://schemas.microsoft.com/office/drawing/2014/main" xmlns="" id="{0A4B8918-51EF-7D43-B7F0-A08B84951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30" y="3725437"/>
            <a:ext cx="2894184" cy="2428687"/>
          </a:xfrm>
          <a:prstGeom prst="rect">
            <a:avLst/>
          </a:prstGeom>
        </p:spPr>
      </p:pic>
      <p:pic>
        <p:nvPicPr>
          <p:cNvPr id="35" name="Picture 34" descr="A picture containing person, outdoor, swimsuit&#10;&#10;Description automatically generated">
            <a:extLst>
              <a:ext uri="{FF2B5EF4-FFF2-40B4-BE49-F238E27FC236}">
                <a16:creationId xmlns:a16="http://schemas.microsoft.com/office/drawing/2014/main" xmlns="" id="{6812945E-DA71-7144-AF6F-3D56AC7EA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868" y="3725718"/>
            <a:ext cx="2985536" cy="2428418"/>
          </a:xfrm>
          <a:prstGeom prst="rect">
            <a:avLst/>
          </a:prstGeom>
        </p:spPr>
      </p:pic>
      <p:pic>
        <p:nvPicPr>
          <p:cNvPr id="39" name="Picture 38" descr="A person and two children sitting on a couch&#10;&#10;Description automatically generated with low confidence">
            <a:extLst>
              <a:ext uri="{FF2B5EF4-FFF2-40B4-BE49-F238E27FC236}">
                <a16:creationId xmlns:a16="http://schemas.microsoft.com/office/drawing/2014/main" xmlns="" id="{EAAB0DD2-E98C-1649-A129-535C14303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712" y="3721826"/>
            <a:ext cx="2816570" cy="2432086"/>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xmlns="" id="{E3C9C7E7-C25C-8241-8028-544EBB35F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55975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F904E53-E5B1-4A9E-B040-A94C8FF2AD81}"/>
              </a:ext>
            </a:extLst>
          </p:cNvPr>
          <p:cNvSpPr txBox="1"/>
          <p:nvPr/>
        </p:nvSpPr>
        <p:spPr>
          <a:xfrm>
            <a:off x="847548" y="1662349"/>
            <a:ext cx="10550626" cy="2092881"/>
          </a:xfrm>
          <a:prstGeom prst="rect">
            <a:avLst/>
          </a:prstGeom>
          <a:noFill/>
          <a:ln>
            <a:noFill/>
          </a:ln>
        </p:spPr>
        <p:txBody>
          <a:bodyPr wrap="square" rtlCol="0">
            <a:spAutoFit/>
          </a:bodyPr>
          <a:lstStyle/>
          <a:p>
            <a:pPr>
              <a:lnSpc>
                <a:spcPts val="2420"/>
              </a:lnSpc>
              <a:spcAft>
                <a:spcPts val="1200"/>
              </a:spcAft>
            </a:pPr>
            <a:r>
              <a:rPr lang="en-GB" sz="2100" dirty="0">
                <a:solidFill>
                  <a:srgbClr val="714370"/>
                </a:solidFill>
                <a:latin typeface="Calibri" panose="020F0502020204030204" pitchFamily="34" charset="0"/>
                <a:cs typeface="Calibri" panose="020F0502020204030204" pitchFamily="34" charset="0"/>
              </a:rPr>
              <a:t>There is evidence that African-Caribbean and South Asian UK communities are at higher levels of risk of dementia than the white population. However, despite substantial increases in the number of older people from these groups, policy guidance on older people from ethnic minority groups has yet to find its way into practice. </a:t>
            </a:r>
          </a:p>
          <a:p>
            <a:pPr>
              <a:lnSpc>
                <a:spcPts val="2420"/>
              </a:lnSpc>
              <a:spcAft>
                <a:spcPts val="1200"/>
              </a:spcAft>
            </a:pPr>
            <a:r>
              <a:rPr lang="en-GB" sz="2100" dirty="0">
                <a:solidFill>
                  <a:srgbClr val="714370"/>
                </a:solidFill>
                <a:latin typeface="Calibri" panose="020F0502020204030204" pitchFamily="34" charset="0"/>
                <a:cs typeface="Calibri" panose="020F0502020204030204" pitchFamily="34" charset="0"/>
              </a:rPr>
              <a:t>Understanding of dementia within ethnic minority communities also appears limited, with poor knowledge of services and stigma around dementia.</a:t>
            </a:r>
            <a:endParaRPr lang="en-GB" sz="21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8DD57EBD-327A-3A40-AD22-AE3A5BD3EB10}"/>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25</a:t>
            </a:r>
          </a:p>
        </p:txBody>
      </p:sp>
      <p:sp>
        <p:nvSpPr>
          <p:cNvPr id="9" name="TextBox 8">
            <a:extLst>
              <a:ext uri="{FF2B5EF4-FFF2-40B4-BE49-F238E27FC236}">
                <a16:creationId xmlns:a16="http://schemas.microsoft.com/office/drawing/2014/main" xmlns="" id="{D82BBBA3-D287-F74E-95C5-F23E4CF46E7B}"/>
              </a:ext>
            </a:extLst>
          </p:cNvPr>
          <p:cNvSpPr txBox="1"/>
          <p:nvPr/>
        </p:nvSpPr>
        <p:spPr>
          <a:xfrm>
            <a:off x="-1" y="230231"/>
            <a:ext cx="12192000" cy="1323439"/>
          </a:xfrm>
          <a:prstGeom prst="rect">
            <a:avLst/>
          </a:prstGeom>
          <a:noFill/>
        </p:spPr>
        <p:txBody>
          <a:bodyPr wrap="square">
            <a:spAutoFit/>
          </a:bodyPr>
          <a:lstStyle/>
          <a:p>
            <a:pPr algn="ctr"/>
            <a:r>
              <a:rPr lang="en-GB" sz="4000" dirty="0">
                <a:solidFill>
                  <a:srgbClr val="714370"/>
                </a:solidFill>
              </a:rPr>
              <a:t>The experiences of carers of people with dementia </a:t>
            </a:r>
            <a:br>
              <a:rPr lang="en-GB" sz="4000" dirty="0">
                <a:solidFill>
                  <a:srgbClr val="714370"/>
                </a:solidFill>
              </a:rPr>
            </a:br>
            <a:r>
              <a:rPr lang="en-GB" sz="4000" dirty="0">
                <a:solidFill>
                  <a:srgbClr val="714370"/>
                </a:solidFill>
              </a:rPr>
              <a:t>from ethnic minority communities</a:t>
            </a:r>
          </a:p>
        </p:txBody>
      </p:sp>
      <p:pic>
        <p:nvPicPr>
          <p:cNvPr id="11" name="Picture 10" descr="Two people smiling&#10;&#10;Description automatically generated with medium confidence">
            <a:extLst>
              <a:ext uri="{FF2B5EF4-FFF2-40B4-BE49-F238E27FC236}">
                <a16:creationId xmlns:a16="http://schemas.microsoft.com/office/drawing/2014/main" xmlns="" id="{4C47F3EC-8B4A-2046-856F-79B2504DE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415" y="3908415"/>
            <a:ext cx="3549884" cy="2364369"/>
          </a:xfrm>
          <a:prstGeom prst="rect">
            <a:avLst/>
          </a:prstGeom>
        </p:spPr>
      </p:pic>
      <p:pic>
        <p:nvPicPr>
          <p:cNvPr id="13" name="Picture 12" descr="Two people sitting together&#10;&#10;Description automatically generated with low confidence">
            <a:extLst>
              <a:ext uri="{FF2B5EF4-FFF2-40B4-BE49-F238E27FC236}">
                <a16:creationId xmlns:a16="http://schemas.microsoft.com/office/drawing/2014/main" xmlns="" id="{1CF9BB5E-4ABC-5249-8EC3-44F6C0875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184" y="3908331"/>
            <a:ext cx="3549884" cy="2366589"/>
          </a:xfrm>
          <a:prstGeom prst="rect">
            <a:avLst/>
          </a:prstGeom>
        </p:spPr>
      </p:pic>
      <p:pic>
        <p:nvPicPr>
          <p:cNvPr id="15" name="Picture 14" descr="A person and person looking at a phone&#10;&#10;Description automatically generated with medium confidence">
            <a:extLst>
              <a:ext uri="{FF2B5EF4-FFF2-40B4-BE49-F238E27FC236}">
                <a16:creationId xmlns:a16="http://schemas.microsoft.com/office/drawing/2014/main" xmlns="" id="{9F24E08D-CA69-9540-9700-E8B164329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299" y="3908303"/>
            <a:ext cx="3549885" cy="2367324"/>
          </a:xfrm>
          <a:prstGeom prst="rect">
            <a:avLst/>
          </a:prstGeom>
        </p:spPr>
      </p:pic>
      <p:pic>
        <p:nvPicPr>
          <p:cNvPr id="16" name="Picture 15" descr="A picture containing text, clipart, vector graphics&#10;&#10;Description automatically generated">
            <a:extLst>
              <a:ext uri="{FF2B5EF4-FFF2-40B4-BE49-F238E27FC236}">
                <a16:creationId xmlns:a16="http://schemas.microsoft.com/office/drawing/2014/main" xmlns="" id="{B3009507-2EF8-1F45-A99F-5BAB83FDC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31622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F07293-225C-445F-A0F3-4BACEF117349}"/>
              </a:ext>
            </a:extLst>
          </p:cNvPr>
          <p:cNvSpPr txBox="1"/>
          <p:nvPr/>
        </p:nvSpPr>
        <p:spPr>
          <a:xfrm>
            <a:off x="1132208" y="2476899"/>
            <a:ext cx="10393981" cy="2123658"/>
          </a:xfrm>
          <a:prstGeom prst="rect">
            <a:avLst/>
          </a:prstGeom>
          <a:noFill/>
          <a:ln>
            <a:noFill/>
          </a:ln>
        </p:spPr>
        <p:txBody>
          <a:bodyPr wrap="square" rtlCol="0">
            <a:spAutoFit/>
          </a:bodyPr>
          <a:lstStyle/>
          <a:p>
            <a:pPr>
              <a:spcAft>
                <a:spcPts val="1200"/>
              </a:spcAft>
            </a:pPr>
            <a:r>
              <a:rPr lang="en-GB" sz="2800" dirty="0">
                <a:solidFill>
                  <a:srgbClr val="714370"/>
                </a:solidFill>
              </a:rPr>
              <a:t>Being a younger carer for someone with dementia can be challenging.</a:t>
            </a:r>
          </a:p>
          <a:p>
            <a:pPr>
              <a:spcAft>
                <a:spcPts val="1200"/>
              </a:spcAft>
            </a:pPr>
            <a:r>
              <a:rPr lang="en-GB" sz="2800" dirty="0">
                <a:solidFill>
                  <a:srgbClr val="714370"/>
                </a:solidFill>
              </a:rPr>
              <a:t>It can be hard to watch a loved one lose the ability to do things.</a:t>
            </a:r>
          </a:p>
          <a:p>
            <a:pPr>
              <a:spcAft>
                <a:spcPts val="1200"/>
              </a:spcAft>
            </a:pPr>
            <a:r>
              <a:rPr lang="en-GB" sz="2800" dirty="0">
                <a:solidFill>
                  <a:srgbClr val="714370"/>
                </a:solidFill>
              </a:rPr>
              <a:t>It may be difficult to juggle caring with education, paid work, hobbies, or seeing friends.</a:t>
            </a:r>
          </a:p>
        </p:txBody>
      </p:sp>
      <p:sp>
        <p:nvSpPr>
          <p:cNvPr id="4" name="TextBox 3">
            <a:extLst>
              <a:ext uri="{FF2B5EF4-FFF2-40B4-BE49-F238E27FC236}">
                <a16:creationId xmlns:a16="http://schemas.microsoft.com/office/drawing/2014/main" xmlns="" id="{DA5F586F-DAF3-9B44-AECC-EB83F9CF5E93}"/>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26</a:t>
            </a:r>
          </a:p>
        </p:txBody>
      </p:sp>
      <p:sp>
        <p:nvSpPr>
          <p:cNvPr id="6" name="TextBox 5">
            <a:extLst>
              <a:ext uri="{FF2B5EF4-FFF2-40B4-BE49-F238E27FC236}">
                <a16:creationId xmlns:a16="http://schemas.microsoft.com/office/drawing/2014/main" xmlns="" id="{2FA87D05-665A-4046-8570-73B96E420E1E}"/>
              </a:ext>
            </a:extLst>
          </p:cNvPr>
          <p:cNvSpPr txBox="1"/>
          <p:nvPr/>
        </p:nvSpPr>
        <p:spPr>
          <a:xfrm>
            <a:off x="0" y="434784"/>
            <a:ext cx="12164730" cy="769441"/>
          </a:xfrm>
          <a:prstGeom prst="rect">
            <a:avLst/>
          </a:prstGeom>
          <a:noFill/>
        </p:spPr>
        <p:txBody>
          <a:bodyPr wrap="square">
            <a:spAutoFit/>
          </a:bodyPr>
          <a:lstStyle/>
          <a:p>
            <a:pPr algn="ctr"/>
            <a:r>
              <a:rPr lang="en-GB" sz="4400" dirty="0">
                <a:solidFill>
                  <a:srgbClr val="714370"/>
                </a:solidFill>
              </a:rPr>
              <a:t>Young carers of people with dementia</a:t>
            </a:r>
          </a:p>
        </p:txBody>
      </p:sp>
      <p:pic>
        <p:nvPicPr>
          <p:cNvPr id="7" name="Picture 6" descr="A picture containing text, clipart, vector graphics&#10;&#10;Description automatically generated">
            <a:extLst>
              <a:ext uri="{FF2B5EF4-FFF2-40B4-BE49-F238E27FC236}">
                <a16:creationId xmlns:a16="http://schemas.microsoft.com/office/drawing/2014/main" xmlns="" id="{6FEAF15F-1466-CD48-9092-4F8C2217F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562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27</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9" name="TextBox 8">
            <a:extLst>
              <a:ext uri="{FF2B5EF4-FFF2-40B4-BE49-F238E27FC236}">
                <a16:creationId xmlns:a16="http://schemas.microsoft.com/office/drawing/2014/main" xmlns="" id="{7B5A683C-21AC-FD43-9045-6F47F35B7AD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714370"/>
                </a:solidFill>
                <a:latin typeface="+mj-lt"/>
              </a:rPr>
              <a:t>End of </a:t>
            </a:r>
            <a:br>
              <a:rPr lang="en-GB" sz="6600" b="1" dirty="0">
                <a:solidFill>
                  <a:srgbClr val="714370"/>
                </a:solidFill>
                <a:latin typeface="+mj-lt"/>
              </a:rPr>
            </a:br>
            <a:r>
              <a:rPr lang="en-GB" sz="6600" b="1" dirty="0">
                <a:solidFill>
                  <a:srgbClr val="714370"/>
                </a:solidFill>
                <a:latin typeface="+mj-lt"/>
              </a:rPr>
              <a:t>Session 2</a:t>
            </a:r>
          </a:p>
          <a:p>
            <a:pPr algn="ctr"/>
            <a:endParaRPr lang="en-GB" sz="4800" b="1" dirty="0">
              <a:solidFill>
                <a:srgbClr val="714370"/>
              </a:solidFill>
              <a:latin typeface="+mj-lt"/>
            </a:endParaRPr>
          </a:p>
          <a:p>
            <a:pPr algn="ctr"/>
            <a:r>
              <a:rPr lang="en-GB" sz="4400" b="1" dirty="0">
                <a:solidFill>
                  <a:srgbClr val="714370"/>
                </a:solidFill>
                <a:latin typeface="+mj-lt"/>
              </a:rPr>
              <a:t>Thank you!</a:t>
            </a:r>
          </a:p>
        </p:txBody>
      </p:sp>
    </p:spTree>
    <p:extLst>
      <p:ext uri="{BB962C8B-B14F-4D97-AF65-F5344CB8AC3E}">
        <p14:creationId xmlns:p14="http://schemas.microsoft.com/office/powerpoint/2010/main" val="411204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7701</TotalTime>
  <Words>372</Words>
  <Application>Microsoft Macintosh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Calibri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Microsoft Office User</cp:lastModifiedBy>
  <cp:revision>180</cp:revision>
  <dcterms:created xsi:type="dcterms:W3CDTF">2019-04-29T10:28:40Z</dcterms:created>
  <dcterms:modified xsi:type="dcterms:W3CDTF">2023-03-29T08:25:59Z</dcterms:modified>
</cp:coreProperties>
</file>