
<file path=[Content_Types].xml><?xml version="1.0" encoding="utf-8"?>
<Types xmlns="http://schemas.openxmlformats.org/package/2006/content-types">
  <Default Extension="xml" ContentType="application/xml"/>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6" r:id="rId1"/>
  </p:sldMasterIdLst>
  <p:notesMasterIdLst>
    <p:notesMasterId r:id="rId10"/>
  </p:notesMasterIdLst>
  <p:handoutMasterIdLst>
    <p:handoutMasterId r:id="rId11"/>
  </p:handoutMasterIdLst>
  <p:sldIdLst>
    <p:sldId id="585" r:id="rId2"/>
    <p:sldId id="579" r:id="rId3"/>
    <p:sldId id="580" r:id="rId4"/>
    <p:sldId id="588" r:id="rId5"/>
    <p:sldId id="600" r:id="rId6"/>
    <p:sldId id="587" r:id="rId7"/>
    <p:sldId id="586" r:id="rId8"/>
    <p:sldId id="267" r:id="rId9"/>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E727E-5AB6-552D-AC4E-BEBD648B469D}" name="Timothy Forester Morgan" initials="TFM" userId="5be159c61268ccaf" providerId="Windows Live"/>
  <p188:author id="{0F04519F-26AD-C61F-DDD1-322B04CE47C2}" name="Ruth Chalmers" initials="RC" userId="S::ruthc@olmgroup.com::9c800780-8781-49fa-9105-99a62668eb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14370"/>
    <a:srgbClr val="9B5D9A"/>
    <a:srgbClr val="FFFFFF"/>
    <a:srgbClr val="725B72"/>
    <a:srgbClr val="FF0066"/>
    <a:srgbClr val="00B0F0"/>
    <a:srgbClr val="F8F8F8"/>
    <a:srgbClr val="008EEE"/>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66" autoAdjust="0"/>
    <p:restoredTop sz="93878" autoAdjust="0"/>
  </p:normalViewPr>
  <p:slideViewPr>
    <p:cSldViewPr snapToGrid="0" snapToObjects="1">
      <p:cViewPr varScale="1">
        <p:scale>
          <a:sx n="90" d="100"/>
          <a:sy n="90" d="100"/>
        </p:scale>
        <p:origin x="224" y="480"/>
      </p:cViewPr>
      <p:guideLst/>
    </p:cSldViewPr>
  </p:slideViewPr>
  <p:notesTextViewPr>
    <p:cViewPr>
      <p:scale>
        <a:sx n="1" d="1"/>
        <a:sy n="1" d="1"/>
      </p:scale>
      <p:origin x="0" y="0"/>
    </p:cViewPr>
  </p:notesTextViewPr>
  <p:sorterViewPr>
    <p:cViewPr>
      <p:scale>
        <a:sx n="561" d="1000"/>
        <a:sy n="561" d="10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39" Type="http://schemas.microsoft.com/office/2018/10/relationships/authors" Targe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6B4FAAC-8D04-4E61-9F0A-9CF1FB9F7EEE}"/>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a:extLst>
              <a:ext uri="{FF2B5EF4-FFF2-40B4-BE49-F238E27FC236}">
                <a16:creationId xmlns:a16="http://schemas.microsoft.com/office/drawing/2014/main" xmlns="" id="{08FDBF1C-304C-453C-8D6C-7D4AA688D72E}"/>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5F7A5245-1391-446A-9381-129815BDCCC3}" type="datetimeFigureOut">
              <a:rPr lang="en-GB" smtClean="0"/>
              <a:t>28/03/2023</a:t>
            </a:fld>
            <a:endParaRPr lang="en-GB"/>
          </a:p>
        </p:txBody>
      </p:sp>
      <p:sp>
        <p:nvSpPr>
          <p:cNvPr id="4" name="Footer Placeholder 3">
            <a:extLst>
              <a:ext uri="{FF2B5EF4-FFF2-40B4-BE49-F238E27FC236}">
                <a16:creationId xmlns:a16="http://schemas.microsoft.com/office/drawing/2014/main" xmlns="" id="{AF60A33F-3BA1-40A6-AE3B-1FAD45C2C787}"/>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xmlns="" id="{7ADBA6C9-7780-4A70-B3F7-2F41193D0CDD}"/>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44C7551E-F02D-4931-B7E5-E852B932230E}" type="slidenum">
              <a:rPr lang="en-GB" smtClean="0"/>
              <a:t>‹#›</a:t>
            </a:fld>
            <a:endParaRPr lang="en-GB"/>
          </a:p>
        </p:txBody>
      </p:sp>
    </p:spTree>
    <p:extLst>
      <p:ext uri="{BB962C8B-B14F-4D97-AF65-F5344CB8AC3E}">
        <p14:creationId xmlns:p14="http://schemas.microsoft.com/office/powerpoint/2010/main" val="1574358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22C9DBC8-A3AD-9040-A808-D69B4E0348A1}" type="datetimeFigureOut">
              <a:rPr lang="en-US" smtClean="0"/>
              <a:t>3/28/23</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4D7650BA-9255-914E-9988-A2F62E980BD5}" type="slidenum">
              <a:rPr lang="en-US" smtClean="0"/>
              <a:t>‹#›</a:t>
            </a:fld>
            <a:endParaRPr lang="en-US"/>
          </a:p>
        </p:txBody>
      </p: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8BE360-FC13-4B18-A54C-7A21532960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3D7E99E0-9AD8-47BF-B10F-77CD63E927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4277B5EA-55A8-4042-A568-9792B423227A}"/>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a16="http://schemas.microsoft.com/office/drawing/2014/main" xmlns="" id="{D58A94C5-45B9-40F0-944F-59C385EDC7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C4C2543-79BE-4C65-B558-C9336943137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91801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287F1-FD5F-4616-B885-A20619914E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5E70C48-F70D-400C-895E-38F32725C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064F782-5432-4403-9D4B-95782C4C2588}"/>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a16="http://schemas.microsoft.com/office/drawing/2014/main" xmlns="" id="{F13AD8AE-E9CC-41AB-8AE8-98ED61CC22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DC2B31F-3004-4989-AD32-2FEFE1388C0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37797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D06ED2A-AAED-4D7F-9803-509A0B3C0C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06D82D9-95C3-4314-A164-FDCDD39635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E4FDDBF-F3D2-43EA-B9B2-8BFF51F2A862}"/>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a16="http://schemas.microsoft.com/office/drawing/2014/main" xmlns="" id="{0CBA664E-5E4D-4BF4-858A-FE70DD377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810508-02D8-4EF8-9DAE-2588FA32D228}"/>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8067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6FE48-A2F2-426E-8F16-0DD16A4FD5E3}"/>
              </a:ext>
            </a:extLst>
          </p:cNvPr>
          <p:cNvSpPr>
            <a:spLocks noGrp="1"/>
          </p:cNvSpPr>
          <p:nvPr>
            <p:ph type="title"/>
          </p:nvPr>
        </p:nvSpPr>
        <p:spPr/>
        <p:txBody>
          <a:bodyPr/>
          <a:lstStyle>
            <a:lvl1pPr>
              <a:defRPr>
                <a:solidFill>
                  <a:srgbClr val="714370"/>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xmlns="" id="{2203C3A6-03B3-47FD-A4B9-F98C3472F7A8}"/>
              </a:ext>
            </a:extLst>
          </p:cNvPr>
          <p:cNvSpPr>
            <a:spLocks noGrp="1"/>
          </p:cNvSpPr>
          <p:nvPr>
            <p:ph idx="1"/>
          </p:nvPr>
        </p:nvSpPr>
        <p:spPr/>
        <p:txBody>
          <a:bodyPr/>
          <a:lstStyle>
            <a:lvl1pPr>
              <a:defRPr>
                <a:solidFill>
                  <a:srgbClr val="714370"/>
                </a:solidFill>
              </a:defRPr>
            </a:lvl1pPr>
            <a:lvl2pPr>
              <a:defRPr>
                <a:solidFill>
                  <a:srgbClr val="714370"/>
                </a:solidFill>
              </a:defRPr>
            </a:lvl2pPr>
            <a:lvl3pPr>
              <a:defRPr>
                <a:solidFill>
                  <a:srgbClr val="714370"/>
                </a:solidFill>
              </a:defRPr>
            </a:lvl3pPr>
            <a:lvl4pPr>
              <a:defRPr>
                <a:solidFill>
                  <a:srgbClr val="714370"/>
                </a:solidFill>
              </a:defRPr>
            </a:lvl4pPr>
            <a:lvl5pPr>
              <a:defRPr>
                <a:solidFill>
                  <a:srgbClr val="71437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xmlns="" id="{DB8FAE24-D5E2-4B44-B662-1E606E35149A}"/>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a16="http://schemas.microsoft.com/office/drawing/2014/main" xmlns="" id="{A5CE64B3-FDDE-44ED-A47F-DF60484F28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922A549-AE87-40FF-AAEC-3B52C5E10A5B}"/>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07942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4E8793-2DFF-4E4B-A912-53D6BC2601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6C82201-7748-4A26-8CC7-532A19BC4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459FCB-2AAC-4C1E-92F8-C56E2A666070}"/>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5" name="Footer Placeholder 4">
            <a:extLst>
              <a:ext uri="{FF2B5EF4-FFF2-40B4-BE49-F238E27FC236}">
                <a16:creationId xmlns:a16="http://schemas.microsoft.com/office/drawing/2014/main" xmlns="" id="{64402867-CCA8-4ED2-9517-2DC8CCC4A9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F0ED845-90C4-4571-8C07-08EEF2E59435}"/>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56294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ECA815-7614-4A42-A7A4-C7DE770BDD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780BF14-10B0-4058-A9CC-42FFBD339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D2D605CF-9EF5-4C3F-98C9-9050638CD4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AAD2197-F1F2-4E8E-9255-E5BA58395175}"/>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6" name="Footer Placeholder 5">
            <a:extLst>
              <a:ext uri="{FF2B5EF4-FFF2-40B4-BE49-F238E27FC236}">
                <a16:creationId xmlns:a16="http://schemas.microsoft.com/office/drawing/2014/main" xmlns="" id="{251805B6-7B66-4D4C-94E9-7FC07449D7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A17CBF-5DD1-40F0-AC7B-7B1572B927FD}"/>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18788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5E06A-B0AA-4E71-B20D-DB2AC0050E1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984EBF6-BB8E-4E0F-9D07-D14AF7672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D34F39-44E9-4026-9602-2764CC6C3A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D9908825-34C6-4FB8-9901-6AB54AB864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A12762B-1AB9-4A69-B618-3F70016999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FA3E1BAE-2C89-40AC-96BF-51FA9B28668B}"/>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8" name="Footer Placeholder 7">
            <a:extLst>
              <a:ext uri="{FF2B5EF4-FFF2-40B4-BE49-F238E27FC236}">
                <a16:creationId xmlns:a16="http://schemas.microsoft.com/office/drawing/2014/main" xmlns="" id="{3C4CDF1B-6C6F-4549-ADF9-7DB7740DFB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CDE6BFA-2796-4459-BA4B-7CF5C2B83289}"/>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336696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006FCD-F458-436B-B3D8-EEC021B9FD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F5437C95-6055-438E-A084-19E86845C526}"/>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4" name="Footer Placeholder 3">
            <a:extLst>
              <a:ext uri="{FF2B5EF4-FFF2-40B4-BE49-F238E27FC236}">
                <a16:creationId xmlns:a16="http://schemas.microsoft.com/office/drawing/2014/main" xmlns="" id="{FB629491-0DD5-4B65-ABED-9F569F5BD5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1D42256-6D36-4D60-AE28-332B360C9F1F}"/>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7681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DEE946C-5B73-41F1-8CE9-6C767CE9A295}"/>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3" name="Footer Placeholder 2">
            <a:extLst>
              <a:ext uri="{FF2B5EF4-FFF2-40B4-BE49-F238E27FC236}">
                <a16:creationId xmlns:a16="http://schemas.microsoft.com/office/drawing/2014/main" xmlns="" id="{75FC0DCE-E1C7-49CD-99E3-A94FEAF691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A0718DE-EAC4-434F-AEC8-BDB86D8CFFB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114304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23518-14EF-4B18-8FFA-44046B9B8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84C4D51-919E-4509-ADC2-0E6AEC6CD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1F77A87C-9BA4-4AB5-BAF3-D991DDCF0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B683FF7-39D4-4909-81F7-182F2144F206}"/>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6" name="Footer Placeholder 5">
            <a:extLst>
              <a:ext uri="{FF2B5EF4-FFF2-40B4-BE49-F238E27FC236}">
                <a16:creationId xmlns:a16="http://schemas.microsoft.com/office/drawing/2014/main" xmlns="" id="{7B85E037-560F-4EEE-9EC5-12EEA913D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303765-4A55-4C66-9601-94F707C3D3E3}"/>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191923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FF78B0-2DCE-4ED2-A8EF-32BCA4F31F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547528A5-B72A-4BB2-8233-3DE7E86B0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D387494B-BA2C-4C58-B510-8858F48D0D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4DC95E-8776-4656-9C15-6DF6CDF9F6F9}"/>
              </a:ext>
            </a:extLst>
          </p:cNvPr>
          <p:cNvSpPr>
            <a:spLocks noGrp="1"/>
          </p:cNvSpPr>
          <p:nvPr>
            <p:ph type="dt" sz="half" idx="10"/>
          </p:nvPr>
        </p:nvSpPr>
        <p:spPr>
          <a:xfrm>
            <a:off x="838200" y="6356350"/>
            <a:ext cx="2743200" cy="365125"/>
          </a:xfrm>
          <a:prstGeom prst="rect">
            <a:avLst/>
          </a:prstGeom>
        </p:spPr>
        <p:txBody>
          <a:bodyPr/>
          <a:lstStyle/>
          <a:p>
            <a:fld id="{B6917A53-AE42-1341-B3E2-202B546CF044}" type="datetimeFigureOut">
              <a:rPr lang="en-US" smtClean="0"/>
              <a:t>3/28/23</a:t>
            </a:fld>
            <a:endParaRPr lang="en-US"/>
          </a:p>
        </p:txBody>
      </p:sp>
      <p:sp>
        <p:nvSpPr>
          <p:cNvPr id="6" name="Footer Placeholder 5">
            <a:extLst>
              <a:ext uri="{FF2B5EF4-FFF2-40B4-BE49-F238E27FC236}">
                <a16:creationId xmlns:a16="http://schemas.microsoft.com/office/drawing/2014/main" xmlns="" id="{4C7B777F-E240-4E33-8112-AD39EDB803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498F18-4354-4D3E-8C02-361C85241324}"/>
              </a:ext>
            </a:extLst>
          </p:cNvPr>
          <p:cNvSpPr>
            <a:spLocks noGrp="1"/>
          </p:cNvSpPr>
          <p:nvPr>
            <p:ph type="sldNum" sz="quarter" idx="12"/>
          </p:nvPr>
        </p:nvSpPr>
        <p:spPr>
          <a:xfrm>
            <a:off x="8610600" y="6356350"/>
            <a:ext cx="2743200" cy="365125"/>
          </a:xfrm>
          <a:prstGeom prst="rect">
            <a:avLst/>
          </a:prstGeom>
        </p:spPr>
        <p:txBody>
          <a:bodyPr/>
          <a:lstStyle/>
          <a:p>
            <a:fld id="{796150A4-09F2-2B44-8364-BE29963D54FE}" type="slidenum">
              <a:rPr lang="en-US" smtClean="0"/>
              <a:t>‹#›</a:t>
            </a:fld>
            <a:endParaRPr lang="en-US"/>
          </a:p>
        </p:txBody>
      </p:sp>
    </p:spTree>
    <p:extLst>
      <p:ext uri="{BB962C8B-B14F-4D97-AF65-F5344CB8AC3E}">
        <p14:creationId xmlns:p14="http://schemas.microsoft.com/office/powerpoint/2010/main" val="297175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A72E0B-D9D5-4B0B-8377-E3DDCCE37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xmlns="" id="{1F63B4D4-742E-4CD7-B58F-36DC7C3D3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xmlns="" id="{F2130FC4-5E78-7040-94BF-E73EF240C0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26200"/>
            <a:ext cx="12192000" cy="431800"/>
          </a:xfrm>
          <a:prstGeom prst="rect">
            <a:avLst/>
          </a:prstGeom>
        </p:spPr>
      </p:pic>
      <p:sp>
        <p:nvSpPr>
          <p:cNvPr id="8" name="TextBox 7">
            <a:extLst>
              <a:ext uri="{FF2B5EF4-FFF2-40B4-BE49-F238E27FC236}">
                <a16:creationId xmlns:a16="http://schemas.microsoft.com/office/drawing/2014/main" xmlns="" id="{9F514B9F-0BB2-554D-A470-0D191555846D}"/>
              </a:ext>
            </a:extLst>
          </p:cNvPr>
          <p:cNvSpPr txBox="1"/>
          <p:nvPr userDrawn="1"/>
        </p:nvSpPr>
        <p:spPr>
          <a:xfrm>
            <a:off x="654423" y="6494635"/>
            <a:ext cx="90812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bg1"/>
                </a:solidFill>
                <a:effectLst/>
                <a:latin typeface="Arial" panose="020B0604020202020204" pitchFamily="34" charset="0"/>
                <a:ea typeface="+mn-ea"/>
                <a:cs typeface="+mn-cs"/>
              </a:rPr>
              <a:t>The Dementia Care Training Library © Pavilion Publishing and Media Ltd and its licensors 2022</a:t>
            </a:r>
          </a:p>
        </p:txBody>
      </p:sp>
    </p:spTree>
    <p:extLst>
      <p:ext uri="{BB962C8B-B14F-4D97-AF65-F5344CB8AC3E}">
        <p14:creationId xmlns:p14="http://schemas.microsoft.com/office/powerpoint/2010/main" val="46927814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rgbClr val="71437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1437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1437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1437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1437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1437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jpg"/><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7DDEC1D-21E0-45CF-AF07-9CF96055322C}"/>
              </a:ext>
            </a:extLst>
          </p:cNvPr>
          <p:cNvSpPr txBox="1"/>
          <p:nvPr/>
        </p:nvSpPr>
        <p:spPr>
          <a:xfrm>
            <a:off x="11398173" y="2155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15</a:t>
            </a:r>
          </a:p>
        </p:txBody>
      </p:sp>
      <p:pic>
        <p:nvPicPr>
          <p:cNvPr id="8" name="Picture 7" descr="A close-up of a person's hands&#10;&#10;Description automatically generated with low confidence">
            <a:extLst>
              <a:ext uri="{FF2B5EF4-FFF2-40B4-BE49-F238E27FC236}">
                <a16:creationId xmlns:a16="http://schemas.microsoft.com/office/drawing/2014/main" xmlns="" id="{BD6F3848-B6A0-6641-A10E-998FA24E1BE1}"/>
              </a:ext>
            </a:extLst>
          </p:cNvPr>
          <p:cNvPicPr>
            <a:picLocks noChangeAspect="1"/>
          </p:cNvPicPr>
          <p:nvPr/>
        </p:nvPicPr>
        <p:blipFill rotWithShape="1">
          <a:blip r:embed="rId2">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
        <p:nvSpPr>
          <p:cNvPr id="13" name="Title 1">
            <a:extLst>
              <a:ext uri="{FF2B5EF4-FFF2-40B4-BE49-F238E27FC236}">
                <a16:creationId xmlns:a16="http://schemas.microsoft.com/office/drawing/2014/main" xmlns="" id="{ABB277E2-4B71-1E47-A957-8735A5B55614}"/>
              </a:ext>
            </a:extLst>
          </p:cNvPr>
          <p:cNvSpPr txBox="1">
            <a:spLocks/>
          </p:cNvSpPr>
          <p:nvPr/>
        </p:nvSpPr>
        <p:spPr>
          <a:xfrm>
            <a:off x="6850453" y="1361323"/>
            <a:ext cx="5412667" cy="3714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solidFill>
                  <a:srgbClr val="002060"/>
                </a:solidFill>
                <a:cs typeface="Arial" panose="020B0604020202020204" pitchFamily="34" charset="0"/>
              </a:rPr>
              <a:t>Session 2: </a:t>
            </a:r>
            <a:br>
              <a:rPr lang="en-GB" sz="4800" b="1" dirty="0">
                <a:solidFill>
                  <a:srgbClr val="002060"/>
                </a:solidFill>
                <a:cs typeface="Arial" panose="020B0604020202020204" pitchFamily="34" charset="0"/>
              </a:rPr>
            </a:br>
            <a:r>
              <a:rPr lang="en-GB" sz="4800" b="1" dirty="0">
                <a:solidFill>
                  <a:srgbClr val="002060"/>
                </a:solidFill>
                <a:cs typeface="Arial" panose="020B0604020202020204" pitchFamily="34" charset="0"/>
              </a:rPr>
              <a:t>The person-centred approach</a:t>
            </a:r>
            <a:r>
              <a:rPr lang="en-GB" b="1" dirty="0">
                <a:solidFill>
                  <a:srgbClr val="002060"/>
                </a:solidFill>
              </a:rPr>
              <a:t> – </a:t>
            </a:r>
            <a:r>
              <a:rPr lang="en-GB" sz="4800" b="1" dirty="0">
                <a:solidFill>
                  <a:srgbClr val="002060"/>
                </a:solidFill>
                <a:cs typeface="Arial" panose="020B0604020202020204" pitchFamily="34" charset="0"/>
              </a:rPr>
              <a:t> </a:t>
            </a:r>
            <a:br>
              <a:rPr lang="en-GB" sz="4800" b="1" dirty="0">
                <a:solidFill>
                  <a:srgbClr val="002060"/>
                </a:solidFill>
                <a:cs typeface="Arial" panose="020B0604020202020204" pitchFamily="34" charset="0"/>
              </a:rPr>
            </a:br>
            <a:r>
              <a:rPr lang="en-GB" sz="4800" b="1" dirty="0">
                <a:solidFill>
                  <a:srgbClr val="002060"/>
                </a:solidFill>
                <a:cs typeface="Arial" panose="020B0604020202020204" pitchFamily="34" charset="0"/>
              </a:rPr>
              <a:t>working </a:t>
            </a:r>
            <a:br>
              <a:rPr lang="en-GB" sz="4800" b="1" dirty="0">
                <a:solidFill>
                  <a:srgbClr val="002060"/>
                </a:solidFill>
                <a:cs typeface="Arial" panose="020B0604020202020204" pitchFamily="34" charset="0"/>
              </a:rPr>
            </a:br>
            <a:r>
              <a:rPr lang="en-GB" sz="4800" b="1" dirty="0">
                <a:solidFill>
                  <a:srgbClr val="002060"/>
                </a:solidFill>
                <a:cs typeface="Arial" panose="020B0604020202020204" pitchFamily="34" charset="0"/>
              </a:rPr>
              <a:t>with carers</a:t>
            </a:r>
            <a:endParaRPr lang="en-GB" sz="4800" dirty="0">
              <a:solidFill>
                <a:srgbClr val="002060"/>
              </a:solidFill>
            </a:endParaRPr>
          </a:p>
        </p:txBody>
      </p:sp>
      <p:pic>
        <p:nvPicPr>
          <p:cNvPr id="16" name="Picture 15" descr="A picture containing text, clipart, vector graphics&#10;&#10;Description automatically generated">
            <a:extLst>
              <a:ext uri="{FF2B5EF4-FFF2-40B4-BE49-F238E27FC236}">
                <a16:creationId xmlns:a16="http://schemas.microsoft.com/office/drawing/2014/main" xmlns="" id="{B003A19E-FD14-4442-9740-8CEC29561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41640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2719"/>
            <a:ext cx="12192000" cy="857282"/>
          </a:xfrm>
        </p:spPr>
        <p:txBody>
          <a:bodyPr>
            <a:normAutofit/>
          </a:bodyPr>
          <a:lstStyle/>
          <a:p>
            <a:pPr algn="ctr"/>
            <a:r>
              <a:rPr lang="en-GB" sz="4800" b="1" dirty="0">
                <a:solidFill>
                  <a:srgbClr val="002060"/>
                </a:solidFill>
                <a:ea typeface="Calibri" panose="020F0502020204030204" pitchFamily="34" charset="0"/>
                <a:cs typeface="Times New Roman" panose="02020603050405020304" pitchFamily="18" charset="0"/>
              </a:rPr>
              <a:t>The person-centred approach</a:t>
            </a:r>
          </a:p>
        </p:txBody>
      </p:sp>
      <p:sp>
        <p:nvSpPr>
          <p:cNvPr id="5" name="TextBox 4">
            <a:extLst>
              <a:ext uri="{FF2B5EF4-FFF2-40B4-BE49-F238E27FC236}">
                <a16:creationId xmlns:a16="http://schemas.microsoft.com/office/drawing/2014/main" xmlns="" id="{A3F1FDC0-022D-431C-B573-64713AD89366}"/>
              </a:ext>
            </a:extLst>
          </p:cNvPr>
          <p:cNvSpPr txBox="1"/>
          <p:nvPr/>
        </p:nvSpPr>
        <p:spPr>
          <a:xfrm>
            <a:off x="11398173" y="3562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16</a:t>
            </a:r>
          </a:p>
        </p:txBody>
      </p:sp>
      <p:sp>
        <p:nvSpPr>
          <p:cNvPr id="6" name="Rectangle 5">
            <a:extLst>
              <a:ext uri="{FF2B5EF4-FFF2-40B4-BE49-F238E27FC236}">
                <a16:creationId xmlns:a16="http://schemas.microsoft.com/office/drawing/2014/main" xmlns="" id="{27C96F4F-852F-4109-98CA-6B2DE81AFE7E}"/>
              </a:ext>
            </a:extLst>
          </p:cNvPr>
          <p:cNvSpPr/>
          <p:nvPr/>
        </p:nvSpPr>
        <p:spPr>
          <a:xfrm>
            <a:off x="574040" y="1472533"/>
            <a:ext cx="11043919" cy="5170646"/>
          </a:xfrm>
          <a:prstGeom prst="rect">
            <a:avLst/>
          </a:prstGeom>
          <a:noFill/>
        </p:spPr>
        <p:txBody>
          <a:bodyPr wrap="square">
            <a:spAutoFit/>
          </a:bodyPr>
          <a:lstStyle/>
          <a:p>
            <a:pPr algn="ctr"/>
            <a:endParaRPr lang="en-GB" sz="7200" b="1" dirty="0">
              <a:latin typeface="+mj-lt"/>
              <a:cs typeface="Arial" panose="020B0604020202020204" pitchFamily="34" charset="0"/>
            </a:endParaRPr>
          </a:p>
          <a:p>
            <a:pPr algn="ctr"/>
            <a:r>
              <a:rPr lang="en-GB" sz="7200" b="1" dirty="0">
                <a:solidFill>
                  <a:srgbClr val="002060"/>
                </a:solidFill>
                <a:latin typeface="Calibri" panose="020F0502020204030204" pitchFamily="34" charset="0"/>
                <a:cs typeface="Calibri" panose="020F0502020204030204" pitchFamily="34" charset="0"/>
              </a:rPr>
              <a:t>D = P + B + H + NI + SP</a:t>
            </a:r>
          </a:p>
          <a:p>
            <a:endParaRPr lang="en-GB" sz="1400" b="1" dirty="0">
              <a:solidFill>
                <a:srgbClr val="002060"/>
              </a:solidFill>
              <a:latin typeface="+mj-lt"/>
              <a:cs typeface="Arial" panose="020B0604020202020204" pitchFamily="34" charset="0"/>
            </a:endParaRPr>
          </a:p>
          <a:p>
            <a:endParaRPr lang="en-GB" sz="1400" b="1" dirty="0">
              <a:solidFill>
                <a:srgbClr val="002060"/>
              </a:solidFill>
              <a:latin typeface="+mj-lt"/>
              <a:cs typeface="Arial" panose="020B0604020202020204" pitchFamily="34" charset="0"/>
            </a:endParaRPr>
          </a:p>
          <a:p>
            <a:endParaRPr lang="en-GB" sz="1400" b="1" dirty="0">
              <a:solidFill>
                <a:srgbClr val="002060"/>
              </a:solidFill>
              <a:latin typeface="+mj-lt"/>
              <a:cs typeface="Arial" panose="020B0604020202020204" pitchFamily="34" charset="0"/>
            </a:endParaRPr>
          </a:p>
          <a:p>
            <a:endParaRPr lang="en-GB" sz="1400" b="1" dirty="0">
              <a:solidFill>
                <a:srgbClr val="002060"/>
              </a:solidFill>
              <a:latin typeface="+mj-lt"/>
              <a:cs typeface="Arial" panose="020B0604020202020204" pitchFamily="34" charset="0"/>
            </a:endParaRPr>
          </a:p>
          <a:p>
            <a:pPr algn="ctr"/>
            <a:r>
              <a:rPr lang="en-GB" sz="2000" dirty="0" err="1">
                <a:solidFill>
                  <a:srgbClr val="002060"/>
                </a:solidFill>
              </a:rPr>
              <a:t>Kitwood</a:t>
            </a:r>
            <a:r>
              <a:rPr lang="en-GB" sz="2000" dirty="0">
                <a:solidFill>
                  <a:srgbClr val="002060"/>
                </a:solidFill>
              </a:rPr>
              <a:t>, T. (1993) ‘Discover the person, not the disease’. </a:t>
            </a:r>
            <a:r>
              <a:rPr lang="en-GB" sz="2000" i="1" dirty="0">
                <a:solidFill>
                  <a:srgbClr val="002060"/>
                </a:solidFill>
              </a:rPr>
              <a:t>Journal of Dementia Care. Vol 1, No 1, 16-17.</a:t>
            </a:r>
            <a:endParaRPr lang="en-GB" sz="2000" b="1" dirty="0">
              <a:solidFill>
                <a:srgbClr val="002060"/>
              </a:solidFill>
              <a:latin typeface="+mj-lt"/>
              <a:cs typeface="Arial" panose="020B0604020202020204" pitchFamily="34" charset="0"/>
            </a:endParaRPr>
          </a:p>
          <a:p>
            <a:pPr algn="ctr"/>
            <a:endParaRPr lang="en-GB" sz="1400" b="1" dirty="0">
              <a:solidFill>
                <a:srgbClr val="714370"/>
              </a:solidFill>
              <a:latin typeface="+mj-lt"/>
              <a:cs typeface="Arial" panose="020B0604020202020204" pitchFamily="34" charset="0"/>
            </a:endParaRPr>
          </a:p>
          <a:p>
            <a:pPr algn="ctr"/>
            <a:endParaRPr lang="en-GB" sz="1400" b="1" dirty="0">
              <a:solidFill>
                <a:srgbClr val="714370"/>
              </a:solidFill>
              <a:latin typeface="+mj-lt"/>
              <a:cs typeface="Arial" panose="020B0604020202020204" pitchFamily="34" charset="0"/>
            </a:endParaRPr>
          </a:p>
          <a:p>
            <a:pPr algn="ctr"/>
            <a:endParaRPr lang="en-GB" sz="1400" b="1" dirty="0">
              <a:solidFill>
                <a:srgbClr val="714370"/>
              </a:solidFill>
              <a:latin typeface="+mj-lt"/>
              <a:cs typeface="Arial" panose="020B0604020202020204" pitchFamily="34" charset="0"/>
            </a:endParaRPr>
          </a:p>
          <a:p>
            <a:pPr algn="ctr"/>
            <a:endParaRPr lang="en-GB" sz="1400" b="1" dirty="0">
              <a:solidFill>
                <a:srgbClr val="714370"/>
              </a:solidFill>
              <a:latin typeface="+mj-lt"/>
              <a:cs typeface="Arial" panose="020B0604020202020204" pitchFamily="34" charset="0"/>
            </a:endParaRPr>
          </a:p>
          <a:p>
            <a:pPr algn="ctr"/>
            <a:endParaRPr lang="en-GB" sz="1400" b="1" dirty="0">
              <a:solidFill>
                <a:srgbClr val="714370"/>
              </a:solidFill>
              <a:latin typeface="+mj-lt"/>
              <a:cs typeface="Arial" panose="020B0604020202020204" pitchFamily="34" charset="0"/>
            </a:endParaRPr>
          </a:p>
          <a:p>
            <a:pPr algn="ctr"/>
            <a:endParaRPr lang="en-GB" sz="1400" b="1" dirty="0">
              <a:latin typeface="+mj-lt"/>
              <a:cs typeface="Arial" panose="020B0604020202020204" pitchFamily="34" charset="0"/>
            </a:endParaRPr>
          </a:p>
          <a:p>
            <a:pPr algn="ctr"/>
            <a:endParaRPr lang="en-GB" sz="1400" b="1" dirty="0">
              <a:latin typeface="+mj-lt"/>
              <a:cs typeface="Arial" panose="020B0604020202020204" pitchFamily="34" charset="0"/>
            </a:endParaRPr>
          </a:p>
          <a:p>
            <a:pPr algn="ctr"/>
            <a:endParaRPr lang="en-GB" sz="1400" b="1" dirty="0">
              <a:latin typeface="+mj-lt"/>
              <a:cs typeface="Arial" panose="020B0604020202020204" pitchFamily="34" charset="0"/>
            </a:endParaRPr>
          </a:p>
        </p:txBody>
      </p:sp>
      <p:pic>
        <p:nvPicPr>
          <p:cNvPr id="8" name="Picture 7" descr="A picture containing text, clipart, vector graphics&#10;&#10;Description automatically generated">
            <a:extLst>
              <a:ext uri="{FF2B5EF4-FFF2-40B4-BE49-F238E27FC236}">
                <a16:creationId xmlns:a16="http://schemas.microsoft.com/office/drawing/2014/main" xmlns="" id="{BD460ACA-B2EC-9541-8AC6-EC13A6287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135763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678"/>
            <a:ext cx="10515600" cy="1325563"/>
          </a:xfrm>
        </p:spPr>
        <p:txBody>
          <a:bodyPr>
            <a:normAutofit/>
          </a:bodyPr>
          <a:lstStyle/>
          <a:p>
            <a:pPr algn="ctr"/>
            <a:r>
              <a:rPr lang="en-GB" b="1" dirty="0">
                <a:solidFill>
                  <a:srgbClr val="002060"/>
                </a:solidFill>
                <a:ea typeface="Calibri" panose="020F0502020204030204" pitchFamily="34" charset="0"/>
                <a:cs typeface="Times New Roman" panose="02020603050405020304" pitchFamily="18" charset="0"/>
              </a:rPr>
              <a:t>What are the benefits of working </a:t>
            </a:r>
            <a:br>
              <a:rPr lang="en-GB" b="1" dirty="0">
                <a:solidFill>
                  <a:srgbClr val="002060"/>
                </a:solidFill>
                <a:ea typeface="Calibri" panose="020F0502020204030204" pitchFamily="34" charset="0"/>
                <a:cs typeface="Times New Roman" panose="02020603050405020304" pitchFamily="18" charset="0"/>
              </a:rPr>
            </a:br>
            <a:r>
              <a:rPr lang="en-GB" b="1" dirty="0">
                <a:solidFill>
                  <a:srgbClr val="002060"/>
                </a:solidFill>
                <a:ea typeface="Calibri" panose="020F0502020204030204" pitchFamily="34" charset="0"/>
                <a:cs typeface="Times New Roman" panose="02020603050405020304" pitchFamily="18" charset="0"/>
              </a:rPr>
              <a:t>in a person-centred way? </a:t>
            </a:r>
          </a:p>
        </p:txBody>
      </p:sp>
      <p:sp>
        <p:nvSpPr>
          <p:cNvPr id="5" name="TextBox 4">
            <a:extLst>
              <a:ext uri="{FF2B5EF4-FFF2-40B4-BE49-F238E27FC236}">
                <a16:creationId xmlns:a16="http://schemas.microsoft.com/office/drawing/2014/main" xmlns="" id="{A3F1FDC0-022D-431C-B573-64713AD89366}"/>
              </a:ext>
            </a:extLst>
          </p:cNvPr>
          <p:cNvSpPr txBox="1"/>
          <p:nvPr/>
        </p:nvSpPr>
        <p:spPr>
          <a:xfrm>
            <a:off x="11398173" y="3562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17</a:t>
            </a:r>
          </a:p>
        </p:txBody>
      </p:sp>
      <p:pic>
        <p:nvPicPr>
          <p:cNvPr id="7" name="Picture 6">
            <a:extLst>
              <a:ext uri="{FF2B5EF4-FFF2-40B4-BE49-F238E27FC236}">
                <a16:creationId xmlns:a16="http://schemas.microsoft.com/office/drawing/2014/main" xmlns="" id="{E93F4094-1E46-4FE8-8726-97DF56B70636}"/>
              </a:ext>
            </a:extLst>
          </p:cNvPr>
          <p:cNvPicPr>
            <a:picLocks noChangeAspect="1"/>
          </p:cNvPicPr>
          <p:nvPr/>
        </p:nvPicPr>
        <p:blipFill>
          <a:blip r:embed="rId2"/>
          <a:srcRect/>
          <a:stretch/>
        </p:blipFill>
        <p:spPr>
          <a:xfrm>
            <a:off x="6064134" y="1651000"/>
            <a:ext cx="5762904" cy="3840480"/>
          </a:xfrm>
          <a:prstGeom prst="rect">
            <a:avLst/>
          </a:prstGeom>
        </p:spPr>
      </p:pic>
      <p:pic>
        <p:nvPicPr>
          <p:cNvPr id="4" name="Picture 3">
            <a:extLst>
              <a:ext uri="{FF2B5EF4-FFF2-40B4-BE49-F238E27FC236}">
                <a16:creationId xmlns:a16="http://schemas.microsoft.com/office/drawing/2014/main" xmlns="" id="{88D219A3-F3A3-034C-9E66-ACE8754AE501}"/>
              </a:ext>
            </a:extLst>
          </p:cNvPr>
          <p:cNvPicPr>
            <a:picLocks noChangeAspect="1"/>
          </p:cNvPicPr>
          <p:nvPr/>
        </p:nvPicPr>
        <p:blipFill>
          <a:blip r:embed="rId3"/>
          <a:stretch>
            <a:fillRect/>
          </a:stretch>
        </p:blipFill>
        <p:spPr>
          <a:xfrm>
            <a:off x="296337" y="1650999"/>
            <a:ext cx="5762739" cy="3840480"/>
          </a:xfrm>
          <a:prstGeom prst="rect">
            <a:avLst/>
          </a:prstGeom>
        </p:spPr>
      </p:pic>
      <p:pic>
        <p:nvPicPr>
          <p:cNvPr id="8" name="Picture 7" descr="A picture containing text, clipart, vector graphics&#10;&#10;Description automatically generated">
            <a:extLst>
              <a:ext uri="{FF2B5EF4-FFF2-40B4-BE49-F238E27FC236}">
                <a16:creationId xmlns:a16="http://schemas.microsoft.com/office/drawing/2014/main" xmlns="" id="{4BCB5D8C-7716-A54E-897E-B2F0E52D2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0" name="TextBox 9">
            <a:extLst>
              <a:ext uri="{FF2B5EF4-FFF2-40B4-BE49-F238E27FC236}">
                <a16:creationId xmlns:a16="http://schemas.microsoft.com/office/drawing/2014/main" xmlns="" id="{13EA1112-3905-8545-A144-EE7598242AB3}"/>
              </a:ext>
            </a:extLst>
          </p:cNvPr>
          <p:cNvSpPr txBox="1"/>
          <p:nvPr/>
        </p:nvSpPr>
        <p:spPr>
          <a:xfrm>
            <a:off x="6059076" y="5781945"/>
            <a:ext cx="5294724" cy="292388"/>
          </a:xfrm>
          <a:prstGeom prst="rect">
            <a:avLst/>
          </a:prstGeom>
          <a:noFill/>
        </p:spPr>
        <p:txBody>
          <a:bodyPr wrap="square">
            <a:spAutoFit/>
          </a:bodyPr>
          <a:lstStyle/>
          <a:p>
            <a:r>
              <a:rPr lang="en-GB" sz="1300" dirty="0">
                <a:solidFill>
                  <a:srgbClr val="002060"/>
                </a:solidFill>
              </a:rPr>
              <a:t>Thank you to Jane Ward for permission to use this photo of her Mum, Ella.</a:t>
            </a:r>
          </a:p>
        </p:txBody>
      </p:sp>
    </p:spTree>
    <p:extLst>
      <p:ext uri="{BB962C8B-B14F-4D97-AF65-F5344CB8AC3E}">
        <p14:creationId xmlns:p14="http://schemas.microsoft.com/office/powerpoint/2010/main" val="164048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798"/>
            <a:ext cx="12164730" cy="1325563"/>
          </a:xfrm>
        </p:spPr>
        <p:txBody>
          <a:bodyPr>
            <a:normAutofit/>
          </a:bodyPr>
          <a:lstStyle/>
          <a:p>
            <a:pPr algn="ctr"/>
            <a:r>
              <a:rPr lang="en-GB" b="1" dirty="0">
                <a:solidFill>
                  <a:srgbClr val="002060"/>
                </a:solidFill>
                <a:ea typeface="Calibri" panose="020F0502020204030204" pitchFamily="34" charset="0"/>
                <a:cs typeface="Times New Roman" panose="02020603050405020304" pitchFamily="18" charset="0"/>
              </a:rPr>
              <a:t>Understanding the role of carers in the </a:t>
            </a:r>
            <a:br>
              <a:rPr lang="en-GB" b="1" dirty="0">
                <a:solidFill>
                  <a:srgbClr val="002060"/>
                </a:solidFill>
                <a:ea typeface="Calibri" panose="020F0502020204030204" pitchFamily="34" charset="0"/>
                <a:cs typeface="Times New Roman" panose="02020603050405020304" pitchFamily="18" charset="0"/>
              </a:rPr>
            </a:br>
            <a:r>
              <a:rPr lang="en-GB" b="1" dirty="0">
                <a:solidFill>
                  <a:srgbClr val="002060"/>
                </a:solidFill>
                <a:ea typeface="Calibri" panose="020F0502020204030204" pitchFamily="34" charset="0"/>
                <a:cs typeface="Times New Roman" panose="02020603050405020304" pitchFamily="18" charset="0"/>
              </a:rPr>
              <a:t>care and support of a person with dementia</a:t>
            </a:r>
          </a:p>
        </p:txBody>
      </p:sp>
      <p:sp>
        <p:nvSpPr>
          <p:cNvPr id="5" name="TextBox 4">
            <a:extLst>
              <a:ext uri="{FF2B5EF4-FFF2-40B4-BE49-F238E27FC236}">
                <a16:creationId xmlns:a16="http://schemas.microsoft.com/office/drawing/2014/main" xmlns="" id="{A3F1FDC0-022D-431C-B573-64713AD89366}"/>
              </a:ext>
            </a:extLst>
          </p:cNvPr>
          <p:cNvSpPr txBox="1"/>
          <p:nvPr/>
        </p:nvSpPr>
        <p:spPr>
          <a:xfrm>
            <a:off x="11398173" y="3562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18</a:t>
            </a:r>
          </a:p>
        </p:txBody>
      </p:sp>
      <p:sp>
        <p:nvSpPr>
          <p:cNvPr id="6" name="Rectangle 5">
            <a:extLst>
              <a:ext uri="{FF2B5EF4-FFF2-40B4-BE49-F238E27FC236}">
                <a16:creationId xmlns:a16="http://schemas.microsoft.com/office/drawing/2014/main" xmlns="" id="{E53E75DC-6A97-43C7-A98E-94FACCCA0CA1}"/>
              </a:ext>
            </a:extLst>
          </p:cNvPr>
          <p:cNvSpPr/>
          <p:nvPr/>
        </p:nvSpPr>
        <p:spPr>
          <a:xfrm>
            <a:off x="1037252" y="2718721"/>
            <a:ext cx="10360921" cy="2616101"/>
          </a:xfrm>
          <a:prstGeom prst="rect">
            <a:avLst/>
          </a:prstGeom>
          <a:noFill/>
        </p:spPr>
        <p:txBody>
          <a:bodyPr wrap="square">
            <a:spAutoFit/>
          </a:bodyPr>
          <a:lstStyle/>
          <a:p>
            <a:pPr marL="285750" indent="-285750">
              <a:buFont typeface="Arial" panose="020B0604020202020204" pitchFamily="34" charset="0"/>
              <a:buChar char="•"/>
            </a:pPr>
            <a:r>
              <a:rPr lang="en-GB" sz="4000" dirty="0">
                <a:solidFill>
                  <a:srgbClr val="002060"/>
                </a:solidFill>
              </a:rPr>
              <a:t>What is your understanding of the word ‘carer’? </a:t>
            </a:r>
          </a:p>
          <a:p>
            <a:pPr marL="285750" indent="-285750">
              <a:buFont typeface="Arial" panose="020B0604020202020204" pitchFamily="34" charset="0"/>
              <a:buChar char="•"/>
            </a:pPr>
            <a:r>
              <a:rPr lang="en-GB" sz="4000" dirty="0">
                <a:solidFill>
                  <a:srgbClr val="002060"/>
                </a:solidFill>
              </a:rPr>
              <a:t>Who can be a ‘carer’? </a:t>
            </a:r>
          </a:p>
          <a:p>
            <a:pPr marL="285750" indent="-285750">
              <a:buFont typeface="Arial" panose="020B0604020202020204" pitchFamily="34" charset="0"/>
              <a:buChar char="•"/>
            </a:pPr>
            <a:r>
              <a:rPr lang="en-GB" sz="4000" dirty="0">
                <a:solidFill>
                  <a:srgbClr val="002060"/>
                </a:solidFill>
              </a:rPr>
              <a:t>What do ‘carers’ do? </a:t>
            </a:r>
          </a:p>
          <a:p>
            <a:pPr marL="285750" indent="-285750" algn="just">
              <a:buFont typeface="Arial" panose="020B0604020202020204" pitchFamily="34" charset="0"/>
              <a:buChar char="•"/>
            </a:pPr>
            <a:endParaRPr lang="en-GB" sz="4400" b="1" dirty="0">
              <a:latin typeface="+mj-lt"/>
              <a:cs typeface="Arial" panose="020B0604020202020204" pitchFamily="34" charset="0"/>
            </a:endParaRPr>
          </a:p>
        </p:txBody>
      </p:sp>
      <p:pic>
        <p:nvPicPr>
          <p:cNvPr id="8" name="Picture 7" descr="A picture containing text, clipart, vector graphics&#10;&#10;Description automatically generated">
            <a:extLst>
              <a:ext uri="{FF2B5EF4-FFF2-40B4-BE49-F238E27FC236}">
                <a16:creationId xmlns:a16="http://schemas.microsoft.com/office/drawing/2014/main" xmlns="" id="{D9F0C36F-CE5F-2F40-92A2-66FEFFA9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89093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EA17E-D577-4E98-813D-E89F37683A20}"/>
              </a:ext>
            </a:extLst>
          </p:cNvPr>
          <p:cNvSpPr>
            <a:spLocks noGrp="1"/>
          </p:cNvSpPr>
          <p:nvPr>
            <p:ph type="title"/>
          </p:nvPr>
        </p:nvSpPr>
        <p:spPr>
          <a:xfrm>
            <a:off x="0" y="356443"/>
            <a:ext cx="12192000" cy="792289"/>
          </a:xfrm>
        </p:spPr>
        <p:txBody>
          <a:bodyPr/>
          <a:lstStyle/>
          <a:p>
            <a:pPr algn="ctr"/>
            <a:r>
              <a:rPr lang="en-GB" b="1" dirty="0">
                <a:solidFill>
                  <a:srgbClr val="002060"/>
                </a:solidFill>
              </a:rPr>
              <a:t>Why do carers care?</a:t>
            </a:r>
          </a:p>
        </p:txBody>
      </p:sp>
      <p:pic>
        <p:nvPicPr>
          <p:cNvPr id="6" name="Picture 5" descr="A picture containing text, clipart, vector graphics&#10;&#10;Description automatically generated">
            <a:extLst>
              <a:ext uri="{FF2B5EF4-FFF2-40B4-BE49-F238E27FC236}">
                <a16:creationId xmlns:a16="http://schemas.microsoft.com/office/drawing/2014/main" xmlns="" id="{A45D4CF2-FF6D-D44B-B4D8-7E8308EE3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7" name="TextBox 6">
            <a:extLst>
              <a:ext uri="{FF2B5EF4-FFF2-40B4-BE49-F238E27FC236}">
                <a16:creationId xmlns:a16="http://schemas.microsoft.com/office/drawing/2014/main" xmlns="" id="{BDBF42D1-4752-3541-A3DE-B475FF8E65AA}"/>
              </a:ext>
            </a:extLst>
          </p:cNvPr>
          <p:cNvSpPr txBox="1"/>
          <p:nvPr/>
        </p:nvSpPr>
        <p:spPr>
          <a:xfrm>
            <a:off x="11398173" y="3562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19</a:t>
            </a:r>
          </a:p>
        </p:txBody>
      </p:sp>
      <p:sp>
        <p:nvSpPr>
          <p:cNvPr id="3" name="TextBox 2">
            <a:extLst>
              <a:ext uri="{FF2B5EF4-FFF2-40B4-BE49-F238E27FC236}">
                <a16:creationId xmlns:a16="http://schemas.microsoft.com/office/drawing/2014/main" xmlns="" id="{D792AE46-0DB3-594C-8312-E31C011B1841}"/>
              </a:ext>
            </a:extLst>
          </p:cNvPr>
          <p:cNvSpPr txBox="1"/>
          <p:nvPr/>
        </p:nvSpPr>
        <p:spPr>
          <a:xfrm>
            <a:off x="2399252" y="1299735"/>
            <a:ext cx="1560352" cy="584775"/>
          </a:xfrm>
          <a:prstGeom prst="rect">
            <a:avLst/>
          </a:prstGeom>
          <a:noFill/>
        </p:spPr>
        <p:txBody>
          <a:bodyPr wrap="square" rtlCol="0">
            <a:spAutoFit/>
          </a:bodyPr>
          <a:lstStyle/>
          <a:p>
            <a:pPr algn="ctr"/>
            <a:r>
              <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rPr>
              <a:t>Paul</a:t>
            </a:r>
            <a:endParaRPr lang="en-US" sz="3200" dirty="0"/>
          </a:p>
        </p:txBody>
      </p:sp>
      <p:sp>
        <p:nvSpPr>
          <p:cNvPr id="8" name="TextBox 7">
            <a:extLst>
              <a:ext uri="{FF2B5EF4-FFF2-40B4-BE49-F238E27FC236}">
                <a16:creationId xmlns:a16="http://schemas.microsoft.com/office/drawing/2014/main" xmlns="" id="{738D249C-8C1A-4640-9842-0C694ED50505}"/>
              </a:ext>
            </a:extLst>
          </p:cNvPr>
          <p:cNvSpPr txBox="1"/>
          <p:nvPr/>
        </p:nvSpPr>
        <p:spPr>
          <a:xfrm>
            <a:off x="7819939" y="1299734"/>
            <a:ext cx="2683078" cy="584775"/>
          </a:xfrm>
          <a:prstGeom prst="rect">
            <a:avLst/>
          </a:prstGeom>
          <a:noFill/>
        </p:spPr>
        <p:txBody>
          <a:bodyPr wrap="square" rtlCol="0">
            <a:spAutoFit/>
          </a:bodyPr>
          <a:lstStyle/>
          <a:p>
            <a:pPr algn="ctr"/>
            <a:r>
              <a:rPr lang="en-GB" sz="3200" dirty="0">
                <a:solidFill>
                  <a:srgbClr val="002060"/>
                </a:solidFill>
                <a:latin typeface="Calibri" panose="020F0502020204030204" pitchFamily="34" charset="0"/>
                <a:ea typeface="Calibri" panose="020F0502020204030204" pitchFamily="34" charset="0"/>
                <a:cs typeface="Calibri" panose="020F0502020204030204" pitchFamily="34" charset="0"/>
              </a:rPr>
              <a:t>Mrs. Snow</a:t>
            </a:r>
            <a:endParaRPr lang="en-US" sz="3200" dirty="0"/>
          </a:p>
        </p:txBody>
      </p:sp>
      <p:pic>
        <p:nvPicPr>
          <p:cNvPr id="5" name="Picture 4" descr="A person with his hands together&#10;&#10;Description automatically generated with medium confidence">
            <a:extLst>
              <a:ext uri="{FF2B5EF4-FFF2-40B4-BE49-F238E27FC236}">
                <a16:creationId xmlns:a16="http://schemas.microsoft.com/office/drawing/2014/main" xmlns="" id="{A4414C3A-17A1-A449-A322-E0174F4973D4}"/>
              </a:ext>
            </a:extLst>
          </p:cNvPr>
          <p:cNvPicPr>
            <a:picLocks noChangeAspect="1"/>
          </p:cNvPicPr>
          <p:nvPr/>
        </p:nvPicPr>
        <p:blipFill>
          <a:blip r:embed="rId3"/>
          <a:stretch>
            <a:fillRect/>
          </a:stretch>
        </p:blipFill>
        <p:spPr>
          <a:xfrm>
            <a:off x="309693" y="1868290"/>
            <a:ext cx="5931716" cy="3693759"/>
          </a:xfrm>
          <a:prstGeom prst="rect">
            <a:avLst/>
          </a:prstGeom>
        </p:spPr>
      </p:pic>
      <p:pic>
        <p:nvPicPr>
          <p:cNvPr id="10" name="Picture 9" descr="A close-up of a hand&#10;&#10;Description automatically generated with medium confidence">
            <a:extLst>
              <a:ext uri="{FF2B5EF4-FFF2-40B4-BE49-F238E27FC236}">
                <a16:creationId xmlns:a16="http://schemas.microsoft.com/office/drawing/2014/main" xmlns="" id="{8D2CEF47-39C4-0145-89E7-18ECAF072B15}"/>
              </a:ext>
            </a:extLst>
          </p:cNvPr>
          <p:cNvPicPr>
            <a:picLocks noChangeAspect="1"/>
          </p:cNvPicPr>
          <p:nvPr/>
        </p:nvPicPr>
        <p:blipFill>
          <a:blip r:embed="rId4"/>
          <a:stretch>
            <a:fillRect/>
          </a:stretch>
        </p:blipFill>
        <p:spPr>
          <a:xfrm>
            <a:off x="6342953" y="1868290"/>
            <a:ext cx="5540638" cy="3693759"/>
          </a:xfrm>
          <a:prstGeom prst="rect">
            <a:avLst/>
          </a:prstGeom>
        </p:spPr>
      </p:pic>
    </p:spTree>
    <p:extLst>
      <p:ext uri="{BB962C8B-B14F-4D97-AF65-F5344CB8AC3E}">
        <p14:creationId xmlns:p14="http://schemas.microsoft.com/office/powerpoint/2010/main" val="33672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2620"/>
            <a:ext cx="12192000" cy="1325563"/>
          </a:xfrm>
        </p:spPr>
        <p:txBody>
          <a:bodyPr>
            <a:normAutofit/>
          </a:bodyPr>
          <a:lstStyle/>
          <a:p>
            <a:pPr algn="ctr"/>
            <a:r>
              <a:rPr lang="en-GB" b="1" dirty="0">
                <a:solidFill>
                  <a:srgbClr val="002060"/>
                </a:solidFill>
                <a:ea typeface="Calibri" panose="020F0502020204030204" pitchFamily="34" charset="0"/>
                <a:cs typeface="Times New Roman" panose="02020603050405020304" pitchFamily="18" charset="0"/>
              </a:rPr>
              <a:t>What support is available to carers </a:t>
            </a:r>
            <a:br>
              <a:rPr lang="en-GB" b="1" dirty="0">
                <a:solidFill>
                  <a:srgbClr val="002060"/>
                </a:solidFill>
                <a:ea typeface="Calibri" panose="020F0502020204030204" pitchFamily="34" charset="0"/>
                <a:cs typeface="Times New Roman" panose="02020603050405020304" pitchFamily="18" charset="0"/>
              </a:rPr>
            </a:br>
            <a:r>
              <a:rPr lang="en-GB" b="1" dirty="0">
                <a:solidFill>
                  <a:srgbClr val="002060"/>
                </a:solidFill>
                <a:ea typeface="Calibri" panose="020F0502020204030204" pitchFamily="34" charset="0"/>
                <a:cs typeface="Times New Roman" panose="02020603050405020304" pitchFamily="18" charset="0"/>
              </a:rPr>
              <a:t>of people with dementia?</a:t>
            </a:r>
          </a:p>
        </p:txBody>
      </p:sp>
      <p:sp>
        <p:nvSpPr>
          <p:cNvPr id="5" name="TextBox 4">
            <a:extLst>
              <a:ext uri="{FF2B5EF4-FFF2-40B4-BE49-F238E27FC236}">
                <a16:creationId xmlns:a16="http://schemas.microsoft.com/office/drawing/2014/main" xmlns="" id="{A3F1FDC0-022D-431C-B573-64713AD89366}"/>
              </a:ext>
            </a:extLst>
          </p:cNvPr>
          <p:cNvSpPr txBox="1"/>
          <p:nvPr/>
        </p:nvSpPr>
        <p:spPr>
          <a:xfrm>
            <a:off x="11398173" y="3562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20</a:t>
            </a:r>
          </a:p>
        </p:txBody>
      </p:sp>
      <p:sp>
        <p:nvSpPr>
          <p:cNvPr id="6" name="Rectangle 5">
            <a:extLst>
              <a:ext uri="{FF2B5EF4-FFF2-40B4-BE49-F238E27FC236}">
                <a16:creationId xmlns:a16="http://schemas.microsoft.com/office/drawing/2014/main" xmlns="" id="{E53E75DC-6A97-43C7-A98E-94FACCCA0CA1}"/>
              </a:ext>
            </a:extLst>
          </p:cNvPr>
          <p:cNvSpPr/>
          <p:nvPr/>
        </p:nvSpPr>
        <p:spPr>
          <a:xfrm>
            <a:off x="751953" y="1915182"/>
            <a:ext cx="10688093" cy="3785652"/>
          </a:xfrm>
          <a:prstGeom prst="rect">
            <a:avLst/>
          </a:prstGeom>
          <a:noFill/>
        </p:spPr>
        <p:txBody>
          <a:bodyPr wrap="square">
            <a:spAutoFit/>
          </a:bodyPr>
          <a:lstStyle/>
          <a:p>
            <a:pPr marL="285750" indent="-285750">
              <a:buFont typeface="Arial" panose="020B0604020202020204" pitchFamily="34" charset="0"/>
              <a:buChar char="•"/>
            </a:pPr>
            <a:r>
              <a:rPr lang="en-GB" sz="2400" dirty="0">
                <a:solidFill>
                  <a:srgbClr val="002060"/>
                </a:solidFill>
              </a:rPr>
              <a:t>Many carers of people with dementia do not initially think of themselves as a carer, particularly if the person with dementia is a partner, parent or close friend.</a:t>
            </a:r>
          </a:p>
          <a:p>
            <a:pPr marL="285750" indent="-285750">
              <a:buFont typeface="Arial" panose="020B0604020202020204" pitchFamily="34" charset="0"/>
              <a:buChar char="•"/>
            </a:pPr>
            <a:r>
              <a:rPr lang="en-GB" sz="2400" dirty="0">
                <a:solidFill>
                  <a:srgbClr val="002060"/>
                </a:solidFill>
              </a:rPr>
              <a:t>Health and social care services increasingly recognise that both the person with dementia and their carer will need support to understand and accept the changes in symptoms, and to adapt to changes in presentation that will come.</a:t>
            </a:r>
          </a:p>
          <a:p>
            <a:pPr marL="285750" indent="-285750">
              <a:buFont typeface="Arial" panose="020B0604020202020204" pitchFamily="34" charset="0"/>
              <a:buChar char="•"/>
            </a:pPr>
            <a:r>
              <a:rPr lang="en-GB" sz="2400" dirty="0">
                <a:solidFill>
                  <a:srgbClr val="002060"/>
                </a:solidFill>
              </a:rPr>
              <a:t>All carers should be encouraged to register as a ‘carer’ with their GP practice and ask to see the ‘Carer’s Champion’. </a:t>
            </a:r>
          </a:p>
          <a:p>
            <a:pPr marL="285750" indent="-285750">
              <a:buFont typeface="Arial" panose="020B0604020202020204" pitchFamily="34" charset="0"/>
              <a:buChar char="•"/>
            </a:pPr>
            <a:r>
              <a:rPr lang="en-GB" sz="2400" dirty="0">
                <a:solidFill>
                  <a:srgbClr val="002060"/>
                </a:solidFill>
              </a:rPr>
              <a:t>There are a range of charities and organisations from which carers should be encouraged to access guidance and advice. </a:t>
            </a:r>
          </a:p>
          <a:p>
            <a:pPr marL="285750" indent="-285750">
              <a:buFont typeface="Arial" panose="020B0604020202020204" pitchFamily="34" charset="0"/>
              <a:buChar char="•"/>
            </a:pPr>
            <a:r>
              <a:rPr lang="en-GB" sz="2400" dirty="0">
                <a:solidFill>
                  <a:srgbClr val="002060"/>
                </a:solidFill>
              </a:rPr>
              <a:t>It is very important that carers are encouraged to carry out a Carer’s Assessment.</a:t>
            </a:r>
          </a:p>
        </p:txBody>
      </p:sp>
      <p:pic>
        <p:nvPicPr>
          <p:cNvPr id="8" name="Picture 7" descr="A picture containing text, clipart, vector graphics&#10;&#10;Description automatically generated">
            <a:extLst>
              <a:ext uri="{FF2B5EF4-FFF2-40B4-BE49-F238E27FC236}">
                <a16:creationId xmlns:a16="http://schemas.microsoft.com/office/drawing/2014/main" xmlns="" id="{759DBE6E-A67C-F243-89AE-331E8AFA0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44657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0" y="312620"/>
            <a:ext cx="12192000" cy="851130"/>
          </a:xfrm>
        </p:spPr>
        <p:txBody>
          <a:bodyPr>
            <a:normAutofit/>
          </a:bodyPr>
          <a:lstStyle/>
          <a:p>
            <a:pPr algn="ctr"/>
            <a:r>
              <a:rPr lang="en-GB" b="1" dirty="0">
                <a:solidFill>
                  <a:srgbClr val="002060"/>
                </a:solidFill>
                <a:ea typeface="Calibri" panose="020F0502020204030204" pitchFamily="34" charset="0"/>
                <a:cs typeface="Times New Roman" panose="02020603050405020304" pitchFamily="18" charset="0"/>
              </a:rPr>
              <a:t>Carers and professionals working in partnership</a:t>
            </a:r>
          </a:p>
        </p:txBody>
      </p:sp>
      <p:sp>
        <p:nvSpPr>
          <p:cNvPr id="5" name="TextBox 4">
            <a:extLst>
              <a:ext uri="{FF2B5EF4-FFF2-40B4-BE49-F238E27FC236}">
                <a16:creationId xmlns:a16="http://schemas.microsoft.com/office/drawing/2014/main" xmlns="" id="{A3F1FDC0-022D-431C-B573-64713AD89366}"/>
              </a:ext>
            </a:extLst>
          </p:cNvPr>
          <p:cNvSpPr txBox="1"/>
          <p:nvPr/>
        </p:nvSpPr>
        <p:spPr>
          <a:xfrm>
            <a:off x="11398173" y="35621"/>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21</a:t>
            </a:r>
          </a:p>
        </p:txBody>
      </p:sp>
      <p:pic>
        <p:nvPicPr>
          <p:cNvPr id="4" name="Picture 3" descr="A group of women sitting on a couch&#10;&#10;Description automatically generated with low confidence">
            <a:extLst>
              <a:ext uri="{FF2B5EF4-FFF2-40B4-BE49-F238E27FC236}">
                <a16:creationId xmlns:a16="http://schemas.microsoft.com/office/drawing/2014/main" xmlns="" id="{2C3EC13F-A45F-804D-8457-63AA24E3050F}"/>
              </a:ext>
            </a:extLst>
          </p:cNvPr>
          <p:cNvPicPr>
            <a:picLocks noChangeAspect="1"/>
          </p:cNvPicPr>
          <p:nvPr/>
        </p:nvPicPr>
        <p:blipFill>
          <a:blip r:embed="rId2"/>
          <a:stretch>
            <a:fillRect/>
          </a:stretch>
        </p:blipFill>
        <p:spPr>
          <a:xfrm>
            <a:off x="2401266" y="1323303"/>
            <a:ext cx="7389467" cy="4923143"/>
          </a:xfrm>
          <a:prstGeom prst="rect">
            <a:avLst/>
          </a:prstGeom>
        </p:spPr>
      </p:pic>
      <p:pic>
        <p:nvPicPr>
          <p:cNvPr id="8" name="Picture 7" descr="A picture containing text, clipart, vector graphics&#10;&#10;Description automatically generated">
            <a:extLst>
              <a:ext uri="{FF2B5EF4-FFF2-40B4-BE49-F238E27FC236}">
                <a16:creationId xmlns:a16="http://schemas.microsoft.com/office/drawing/2014/main" xmlns="" id="{70DDCB8E-6779-274B-A1BF-958FAE8F7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Tree>
    <p:extLst>
      <p:ext uri="{BB962C8B-B14F-4D97-AF65-F5344CB8AC3E}">
        <p14:creationId xmlns:p14="http://schemas.microsoft.com/office/powerpoint/2010/main" val="323684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F52C958-2809-074C-BF66-EB19515E212B}"/>
              </a:ext>
            </a:extLst>
          </p:cNvPr>
          <p:cNvSpPr txBox="1"/>
          <p:nvPr/>
        </p:nvSpPr>
        <p:spPr>
          <a:xfrm>
            <a:off x="11398173" y="9436"/>
            <a:ext cx="766557" cy="276999"/>
          </a:xfrm>
          <a:prstGeom prst="rect">
            <a:avLst/>
          </a:prstGeom>
          <a:noFill/>
        </p:spPr>
        <p:txBody>
          <a:bodyPr wrap="none" rtlCol="0">
            <a:spAutoFit/>
          </a:bodyPr>
          <a:lstStyle/>
          <a:p>
            <a:r>
              <a:rPr lang="en-GB" sz="1200" b="1" dirty="0">
                <a:solidFill>
                  <a:srgbClr val="002060"/>
                </a:solidFill>
                <a:latin typeface="Arial" panose="020B0604020202020204" pitchFamily="34" charset="0"/>
                <a:cs typeface="Arial" panose="020B0604020202020204" pitchFamily="34" charset="0"/>
              </a:rPr>
              <a:t>Slide 22</a:t>
            </a:r>
          </a:p>
        </p:txBody>
      </p:sp>
      <p:pic>
        <p:nvPicPr>
          <p:cNvPr id="10" name="Picture 9" descr="A picture containing text, clipart, vector graphics&#10;&#10;Description automatically generated">
            <a:extLst>
              <a:ext uri="{FF2B5EF4-FFF2-40B4-BE49-F238E27FC236}">
                <a16:creationId xmlns:a16="http://schemas.microsoft.com/office/drawing/2014/main" xmlns="" id="{FEC27206-D2EE-ED43-B6B3-9F7500E71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3312" y="5589003"/>
            <a:ext cx="393726" cy="662884"/>
          </a:xfrm>
          <a:prstGeom prst="rect">
            <a:avLst/>
          </a:prstGeom>
        </p:spPr>
      </p:pic>
      <p:sp>
        <p:nvSpPr>
          <p:cNvPr id="11" name="TextBox 10">
            <a:extLst>
              <a:ext uri="{FF2B5EF4-FFF2-40B4-BE49-F238E27FC236}">
                <a16:creationId xmlns:a16="http://schemas.microsoft.com/office/drawing/2014/main" xmlns="" id="{CD131E0E-7BFD-804F-BEDC-51E78DB42B75}"/>
              </a:ext>
            </a:extLst>
          </p:cNvPr>
          <p:cNvSpPr txBox="1"/>
          <p:nvPr/>
        </p:nvSpPr>
        <p:spPr>
          <a:xfrm>
            <a:off x="6870138" y="1181438"/>
            <a:ext cx="5162719" cy="3539430"/>
          </a:xfrm>
          <a:prstGeom prst="rect">
            <a:avLst/>
          </a:prstGeom>
          <a:noFill/>
        </p:spPr>
        <p:txBody>
          <a:bodyPr wrap="square" rtlCol="0">
            <a:spAutoFit/>
          </a:bodyPr>
          <a:lstStyle/>
          <a:p>
            <a:pPr algn="ctr"/>
            <a:r>
              <a:rPr lang="en-GB" sz="6600" b="1" dirty="0">
                <a:solidFill>
                  <a:srgbClr val="002060"/>
                </a:solidFill>
                <a:latin typeface="+mj-lt"/>
              </a:rPr>
              <a:t>End of </a:t>
            </a:r>
            <a:br>
              <a:rPr lang="en-GB" sz="6600" b="1" dirty="0">
                <a:solidFill>
                  <a:srgbClr val="002060"/>
                </a:solidFill>
                <a:latin typeface="+mj-lt"/>
              </a:rPr>
            </a:br>
            <a:r>
              <a:rPr lang="en-GB" sz="6600" b="1" dirty="0">
                <a:solidFill>
                  <a:srgbClr val="002060"/>
                </a:solidFill>
                <a:latin typeface="+mj-lt"/>
              </a:rPr>
              <a:t>Session 2</a:t>
            </a:r>
          </a:p>
          <a:p>
            <a:pPr algn="ctr"/>
            <a:endParaRPr lang="en-GB" sz="4800" b="1" dirty="0">
              <a:solidFill>
                <a:srgbClr val="714370"/>
              </a:solidFill>
              <a:latin typeface="+mj-lt"/>
            </a:endParaRPr>
          </a:p>
          <a:p>
            <a:pPr algn="ctr"/>
            <a:r>
              <a:rPr lang="en-GB" sz="4400" b="1" dirty="0">
                <a:solidFill>
                  <a:srgbClr val="002060"/>
                </a:solidFill>
                <a:latin typeface="+mj-lt"/>
              </a:rPr>
              <a:t>Thank you!</a:t>
            </a:r>
          </a:p>
        </p:txBody>
      </p:sp>
      <p:pic>
        <p:nvPicPr>
          <p:cNvPr id="12" name="Picture 11" descr="A close-up of a person's hands&#10;&#10;Description automatically generated with low confidence">
            <a:extLst>
              <a:ext uri="{FF2B5EF4-FFF2-40B4-BE49-F238E27FC236}">
                <a16:creationId xmlns:a16="http://schemas.microsoft.com/office/drawing/2014/main" xmlns="" id="{16DF5266-4C4C-394D-B3C2-89DDEC70B08B}"/>
              </a:ext>
            </a:extLst>
          </p:cNvPr>
          <p:cNvPicPr>
            <a:picLocks noChangeAspect="1"/>
          </p:cNvPicPr>
          <p:nvPr/>
        </p:nvPicPr>
        <p:blipFill rotWithShape="1">
          <a:blip r:embed="rId3">
            <a:extLst>
              <a:ext uri="{28A0092B-C50C-407E-A947-70E740481C1C}">
                <a14:useLocalDpi xmlns:a14="http://schemas.microsoft.com/office/drawing/2010/main" val="0"/>
              </a:ext>
            </a:extLst>
          </a:blip>
          <a:srcRect t="2220" b="7658"/>
          <a:stretch/>
        </p:blipFill>
        <p:spPr>
          <a:xfrm>
            <a:off x="0" y="-1"/>
            <a:ext cx="6779333" cy="6436895"/>
          </a:xfrm>
          <a:prstGeom prst="rect">
            <a:avLst/>
          </a:prstGeom>
        </p:spPr>
      </p:pic>
    </p:spTree>
    <p:extLst>
      <p:ext uri="{BB962C8B-B14F-4D97-AF65-F5344CB8AC3E}">
        <p14:creationId xmlns:p14="http://schemas.microsoft.com/office/powerpoint/2010/main" val="158655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36087</TotalTime>
  <Words>261</Words>
  <Application>Microsoft Macintosh PowerPoint</Application>
  <PresentationFormat>Widescreen</PresentationFormat>
  <Paragraphs>42</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Calibri Light</vt:lpstr>
      <vt:lpstr>Times New Roman</vt:lpstr>
      <vt:lpstr>Arial</vt:lpstr>
      <vt:lpstr>Office Theme</vt:lpstr>
      <vt:lpstr>PowerPoint Presentation</vt:lpstr>
      <vt:lpstr>The person-centred approach</vt:lpstr>
      <vt:lpstr>What are the benefits of working  in a person-centred way? </vt:lpstr>
      <vt:lpstr>Understanding the role of carers in the  care and support of a person with dementia</vt:lpstr>
      <vt:lpstr>Why do carers care?</vt:lpstr>
      <vt:lpstr>What support is available to carers  of people with dementia?</vt:lpstr>
      <vt:lpstr>Carers and professionals working in partnership</vt:lpstr>
      <vt:lpstr>PowerPoint Presentation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Life Well with dementia</dc:title>
  <dc:creator>Owner;Tim FM. DTC</dc:creator>
  <cp:keywords>DTC</cp:keywords>
  <cp:lastModifiedBy>Microsoft Office User</cp:lastModifiedBy>
  <cp:revision>280</cp:revision>
  <cp:lastPrinted>2018-02-13T17:18:12Z</cp:lastPrinted>
  <dcterms:created xsi:type="dcterms:W3CDTF">2018-02-05T11:47:19Z</dcterms:created>
  <dcterms:modified xsi:type="dcterms:W3CDTF">2023-03-28T15:03:44Z</dcterms:modified>
</cp:coreProperties>
</file>