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6" r:id="rId1"/>
  </p:sldMasterIdLst>
  <p:notesMasterIdLst>
    <p:notesMasterId r:id="rId11"/>
  </p:notesMasterIdLst>
  <p:handoutMasterIdLst>
    <p:handoutMasterId r:id="rId12"/>
  </p:handoutMasterIdLst>
  <p:sldIdLst>
    <p:sldId id="590" r:id="rId2"/>
    <p:sldId id="593" r:id="rId3"/>
    <p:sldId id="594" r:id="rId4"/>
    <p:sldId id="595" r:id="rId5"/>
    <p:sldId id="596" r:id="rId6"/>
    <p:sldId id="597" r:id="rId7"/>
    <p:sldId id="598" r:id="rId8"/>
    <p:sldId id="599" r:id="rId9"/>
    <p:sldId id="604" r:id="rId10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18E727E-5AB6-552D-AC4E-BEBD648B469D}" name="Timothy Forester Morgan" initials="TFM" userId="5be159c61268ccaf" providerId="Windows Live"/>
  <p188:author id="{0F04519F-26AD-C61F-DDD1-322B04CE47C2}" name="Ruth Chalmers" initials="RC" userId="S::ruthc@olmgroup.com::9c800780-8781-49fa-9105-99a62668eb5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714370"/>
    <a:srgbClr val="9B5D9A"/>
    <a:srgbClr val="FFFFFF"/>
    <a:srgbClr val="725B72"/>
    <a:srgbClr val="FF0066"/>
    <a:srgbClr val="00B0F0"/>
    <a:srgbClr val="F8F8F8"/>
    <a:srgbClr val="008EEE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66" autoAdjust="0"/>
    <p:restoredTop sz="93878" autoAdjust="0"/>
  </p:normalViewPr>
  <p:slideViewPr>
    <p:cSldViewPr snapToGrid="0" snapToObjects="1">
      <p:cViewPr varScale="1">
        <p:scale>
          <a:sx n="90" d="100"/>
          <a:sy n="90" d="100"/>
        </p:scale>
        <p:origin x="22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61" d="1000"/>
        <a:sy n="561" d="10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39" Type="http://schemas.microsoft.com/office/2018/10/relationships/authors" Target="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36B4FAAC-8D04-4E61-9F0A-9CF1FB9F7E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8FDBF1C-304C-453C-8D6C-7D4AA688D7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5F7A5245-1391-446A-9381-129815BDCCC3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F60A33F-3BA1-40A6-AE3B-1FAD45C2C7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ADBA6C9-7780-4A70-B3F7-2F41193D0C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4C7551E-F02D-4931-B7E5-E852B9322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358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C9DBC8-A3AD-9040-A808-D69B4E0348A1}" type="datetimeFigureOut">
              <a:rPr lang="en-US" smtClean="0"/>
              <a:t>3/28/23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D7650BA-9255-914E-9988-A2F62E98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8BE360-FC13-4B18-A54C-7A2153296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D7E99E0-9AD8-47BF-B10F-77CD63E92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77B5EA-55A8-4042-A568-9792B42322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58A94C5-45B9-40F0-944F-59C385EDC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C4C2543-79BE-4C65-B558-C93369431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1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3287F1-FD5F-4616-B885-A20619914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5E70C48-F70D-400C-895E-38F32725C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64F782-5432-4403-9D4B-95782C4C25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3AD8AE-E9CC-41AB-8AE8-98ED61CC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C2B31F-3004-4989-AD32-2FEFE1388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8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D06ED2A-AAED-4D7F-9803-509A0B3C0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06D82D9-95C3-4314-A164-FDCDD3963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E4FDDBF-F3D2-43EA-B9B2-8BFF51F2A8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CBA664E-5E4D-4BF4-858A-FE70DD37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810508-02D8-4EF8-9DAE-2588FA32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A6FE48-A2F2-426E-8F16-0DD16A4FD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1437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03C3A6-03B3-47FD-A4B9-F98C3472F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14370"/>
                </a:solidFill>
              </a:defRPr>
            </a:lvl1pPr>
            <a:lvl2pPr>
              <a:defRPr>
                <a:solidFill>
                  <a:srgbClr val="714370"/>
                </a:solidFill>
              </a:defRPr>
            </a:lvl2pPr>
            <a:lvl3pPr>
              <a:defRPr>
                <a:solidFill>
                  <a:srgbClr val="714370"/>
                </a:solidFill>
              </a:defRPr>
            </a:lvl3pPr>
            <a:lvl4pPr>
              <a:defRPr>
                <a:solidFill>
                  <a:srgbClr val="714370"/>
                </a:solidFill>
              </a:defRPr>
            </a:lvl4pPr>
            <a:lvl5pPr>
              <a:defRPr>
                <a:solidFill>
                  <a:srgbClr val="7143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B8FAE24-D5E2-4B44-B662-1E606E3514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CE64B3-FDDE-44ED-A47F-DF60484F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922A549-AE87-40FF-AAEC-3B52C5E10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2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4E8793-2DFF-4E4B-A912-53D6BC260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6C82201-7748-4A26-8CC7-532A19BC4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459FCB-2AAC-4C1E-92F8-C56E2A6660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402867-CCA8-4ED2-9517-2DC8CCC4A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0ED845-90C4-4571-8C07-08EEF2E59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4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ECA815-7614-4A42-A7A4-C7DE770BD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80BF14-10B0-4058-A9CC-42FFBD3399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2D605CF-9EF5-4C3F-98C9-9050638CD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AAD2197-F1F2-4E8E-9255-E5BA5839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51805B6-7B66-4D4C-94E9-7FC07449D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5A17CBF-5DD1-40F0-AC7B-7B1572B92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8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85E06A-B0AA-4E71-B20D-DB2AC005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984EBF6-BB8E-4E0F-9D07-D14AF7672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DD34F39-44E9-4026-9602-2764CC6C3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9908825-34C6-4FB8-9901-6AB54AB86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A12762B-1AB9-4A69-B618-3F7001699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A3E1BAE-2C89-40AC-96BF-51FA9B28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C4CDF1B-6C6F-4549-ADF9-7DB7740DF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CDE6BFA-2796-4459-BA4B-7CF5C2B8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6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006FCD-F458-436B-B3D8-EEC021B9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5437C95-6055-438E-A084-19E86845C5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B629491-0DD5-4B65-ABED-9F569F5BD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1D42256-6D36-4D60-AE28-332B360C9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3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DEE946C-5B73-41F1-8CE9-6C767CE9A2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5FC0DCE-E1C7-49CD-99E3-A94FEAF69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A0718DE-EAC4-434F-AEC8-BDB86D8CF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4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E23518-14EF-4B18-8FFA-44046B9B8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84C4D51-919E-4509-ADC2-0E6AEC6CD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F77A87C-9BA4-4AB5-BAF3-D991DDCF0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B683FF7-39D4-4909-81F7-182F214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85E037-560F-4EEE-9EC5-12EEA913D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3303765-4A55-4C66-9601-94F707C3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3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FF78B0-2DCE-4ED2-A8EF-32BCA4F31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47528A5-B72A-4BB2-8233-3DE7E86B0A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387494B-BA2C-4C58-B510-8858F48D0D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E4DC95E-8776-4656-9C15-6DF6CDF9F6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917A53-AE42-1341-B3E2-202B546CF044}" type="datetimeFigureOut">
              <a:rPr lang="en-US" smtClean="0"/>
              <a:t>3/28/23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C7B777F-E240-4E33-8112-AD39EDB80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2498F18-4354-4D3E-8C02-361C85241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6150A4-09F2-2B44-8364-BE29963D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5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CA72E0B-D9D5-4B0B-8377-E3DDCCE37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F63B4D4-742E-4CD7-B58F-36DC7C3D3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2130FC4-5E78-7040-94BF-E73EF240C02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26200"/>
            <a:ext cx="12192000" cy="431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F514B9F-0BB2-554D-A470-0D191555846D}"/>
              </a:ext>
            </a:extLst>
          </p:cNvPr>
          <p:cNvSpPr txBox="1"/>
          <p:nvPr userDrawn="1"/>
        </p:nvSpPr>
        <p:spPr>
          <a:xfrm>
            <a:off x="654423" y="6494635"/>
            <a:ext cx="9081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The Dementia Care Training Library © Pavilion Publishing and Media Ltd and its licensors 2022</a:t>
            </a:r>
          </a:p>
        </p:txBody>
      </p:sp>
    </p:spTree>
    <p:extLst>
      <p:ext uri="{BB962C8B-B14F-4D97-AF65-F5344CB8AC3E}">
        <p14:creationId xmlns:p14="http://schemas.microsoft.com/office/powerpoint/2010/main" val="46927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71437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71437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1437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1437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1437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1437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7F49A98-B0E5-7548-8207-84D4FE56BD67}"/>
              </a:ext>
            </a:extLst>
          </p:cNvPr>
          <p:cNvSpPr txBox="1"/>
          <p:nvPr/>
        </p:nvSpPr>
        <p:spPr>
          <a:xfrm>
            <a:off x="11398173" y="21551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23</a:t>
            </a:r>
          </a:p>
        </p:txBody>
      </p:sp>
      <p:pic>
        <p:nvPicPr>
          <p:cNvPr id="8" name="Picture 7" descr="A close-up of a person's hands&#10;&#10;Description automatically generated with low confidence">
            <a:extLst>
              <a:ext uri="{FF2B5EF4-FFF2-40B4-BE49-F238E27FC236}">
                <a16:creationId xmlns="" xmlns:a16="http://schemas.microsoft.com/office/drawing/2014/main" id="{4F6F29C4-DB18-744A-8937-AE80378A47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" b="7658"/>
          <a:stretch/>
        </p:blipFill>
        <p:spPr>
          <a:xfrm>
            <a:off x="0" y="-1"/>
            <a:ext cx="6779333" cy="643689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="" xmlns:a16="http://schemas.microsoft.com/office/drawing/2014/main" id="{5D0FE9AC-E97F-0949-BEA8-635931DF3855}"/>
              </a:ext>
            </a:extLst>
          </p:cNvPr>
          <p:cNvSpPr txBox="1">
            <a:spLocks/>
          </p:cNvSpPr>
          <p:nvPr/>
        </p:nvSpPr>
        <p:spPr>
          <a:xfrm>
            <a:off x="6850453" y="1361323"/>
            <a:ext cx="5412667" cy="37142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800" b="1" dirty="0">
                <a:solidFill>
                  <a:srgbClr val="002060"/>
                </a:solidFill>
                <a:cs typeface="Arial" panose="020B0604020202020204" pitchFamily="34" charset="0"/>
              </a:rPr>
              <a:t>Session 3: </a:t>
            </a:r>
            <a:br>
              <a:rPr lang="en-GB" sz="48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GB" sz="4800" b="1" dirty="0">
                <a:solidFill>
                  <a:srgbClr val="002060"/>
                </a:solidFill>
                <a:cs typeface="Arial" panose="020B0604020202020204" pitchFamily="34" charset="0"/>
              </a:rPr>
              <a:t>The person-centred approach – </a:t>
            </a:r>
            <a:br>
              <a:rPr lang="en-GB" sz="48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GB" sz="4800" b="1" dirty="0">
                <a:solidFill>
                  <a:srgbClr val="002060"/>
                </a:solidFill>
                <a:cs typeface="Arial" panose="020B0604020202020204" pitchFamily="34" charset="0"/>
              </a:rPr>
              <a:t>working </a:t>
            </a:r>
            <a:br>
              <a:rPr lang="en-GB" sz="48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GB" sz="4800" b="1" dirty="0">
                <a:solidFill>
                  <a:srgbClr val="002060"/>
                </a:solidFill>
                <a:cs typeface="Arial" panose="020B0604020202020204" pitchFamily="34" charset="0"/>
              </a:rPr>
              <a:t>with others</a:t>
            </a:r>
            <a:endParaRPr lang="en-GB" sz="4800" dirty="0">
              <a:solidFill>
                <a:srgbClr val="002060"/>
              </a:solidFill>
            </a:endParaRPr>
          </a:p>
        </p:txBody>
      </p:sp>
      <p:pic>
        <p:nvPicPr>
          <p:cNvPr id="10" name="Picture 9" descr="A picture containing text, clipart, vector graphics&#10;&#10;Description automatically generated">
            <a:extLst>
              <a:ext uri="{FF2B5EF4-FFF2-40B4-BE49-F238E27FC236}">
                <a16:creationId xmlns="" xmlns:a16="http://schemas.microsoft.com/office/drawing/2014/main" id="{892C931E-6DDF-474F-B8F5-90F21302D6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312" y="5589003"/>
            <a:ext cx="393726" cy="66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98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7807"/>
            <a:ext cx="12229440" cy="1540660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Understanding the role of others in the care </a:t>
            </a:r>
            <a:b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and support of a person with dementia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3F1FDC0-022D-431C-B573-64713AD89366}"/>
              </a:ext>
            </a:extLst>
          </p:cNvPr>
          <p:cNvSpPr txBox="1"/>
          <p:nvPr/>
        </p:nvSpPr>
        <p:spPr>
          <a:xfrm>
            <a:off x="11398173" y="35621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7C96F4F-852F-4109-98CA-6B2DE81AFE7E}"/>
              </a:ext>
            </a:extLst>
          </p:cNvPr>
          <p:cNvSpPr/>
          <p:nvPr/>
        </p:nvSpPr>
        <p:spPr>
          <a:xfrm>
            <a:off x="1713451" y="2746059"/>
            <a:ext cx="94147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 as many professionals, services and organisations </a:t>
            </a:r>
            <a:r>
              <a:rPr lang="en-GB" sz="3200" dirty="0">
                <a:solidFill>
                  <a:srgbClr val="002060"/>
                </a:solidFill>
              </a:rPr>
              <a:t>as you can 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provide care and support for people with dementia.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picture containing text, clipart, vector graphics&#10;&#10;Description automatically generated">
            <a:extLst>
              <a:ext uri="{FF2B5EF4-FFF2-40B4-BE49-F238E27FC236}">
                <a16:creationId xmlns="" xmlns:a16="http://schemas.microsoft.com/office/drawing/2014/main" id="{892EA25B-DA54-6B49-A931-255838C24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312" y="5589003"/>
            <a:ext cx="393726" cy="66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5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4553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importance of a good working partnership between carers and professionals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3F1FDC0-022D-431C-B573-64713AD89366}"/>
              </a:ext>
            </a:extLst>
          </p:cNvPr>
          <p:cNvSpPr txBox="1"/>
          <p:nvPr/>
        </p:nvSpPr>
        <p:spPr>
          <a:xfrm>
            <a:off x="11398173" y="35621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28EBD36-05A7-47F1-BF6F-55BAACF41F24}"/>
              </a:ext>
            </a:extLst>
          </p:cNvPr>
          <p:cNvSpPr/>
          <p:nvPr/>
        </p:nvSpPr>
        <p:spPr>
          <a:xfrm>
            <a:off x="1233930" y="2042930"/>
            <a:ext cx="9948596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Case study - Diane and George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What positive experiences did Diane have with members of the professional care teams?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What negative experiences did Diane have with members of the professional care teams?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Why do you think this situation in the ‘River Suite’ happened?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What impact does the attitude of the care professionals towards Diane have on her?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What could the whole care team have done differently?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pic>
        <p:nvPicPr>
          <p:cNvPr id="8" name="Picture 7" descr="A picture containing text, clipart, vector graphics&#10;&#10;Description automatically generated">
            <a:extLst>
              <a:ext uri="{FF2B5EF4-FFF2-40B4-BE49-F238E27FC236}">
                <a16:creationId xmlns="" xmlns:a16="http://schemas.microsoft.com/office/drawing/2014/main" id="{8AD16CB3-E9A5-F446-A67B-8991E5EE7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312" y="5589003"/>
            <a:ext cx="393726" cy="66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2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981" y="256132"/>
            <a:ext cx="1084662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importance of </a:t>
            </a:r>
            <a:b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professional practice (1)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3F1FDC0-022D-431C-B573-64713AD89366}"/>
              </a:ext>
            </a:extLst>
          </p:cNvPr>
          <p:cNvSpPr txBox="1"/>
          <p:nvPr/>
        </p:nvSpPr>
        <p:spPr>
          <a:xfrm>
            <a:off x="11398173" y="35621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26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53E75DC-6A97-43C7-A98E-94FACCCA0CA1}"/>
              </a:ext>
            </a:extLst>
          </p:cNvPr>
          <p:cNvSpPr/>
          <p:nvPr/>
        </p:nvSpPr>
        <p:spPr>
          <a:xfrm>
            <a:off x="978001" y="2191292"/>
            <a:ext cx="10776028" cy="3854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List five aspects of your role which are in your job description.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Can you list any things you do in your workplace that are not in your </a:t>
            </a:r>
            <a:b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</a:b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job description?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Why do you do these things?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Why are they not in your job description?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Do you think that some of these things should be there? If so, who might you need to discuss this with, once you return to your workplace?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3600" b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8" name="Picture 7" descr="A picture containing text, clipart, vector graphics&#10;&#10;Description automatically generated">
            <a:extLst>
              <a:ext uri="{FF2B5EF4-FFF2-40B4-BE49-F238E27FC236}">
                <a16:creationId xmlns="" xmlns:a16="http://schemas.microsoft.com/office/drawing/2014/main" id="{5E12CCC8-7669-EF4F-9AD2-59923C218C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312" y="5589003"/>
            <a:ext cx="393726" cy="66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3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3F1FDC0-022D-431C-B573-64713AD89366}"/>
              </a:ext>
            </a:extLst>
          </p:cNvPr>
          <p:cNvSpPr txBox="1"/>
          <p:nvPr/>
        </p:nvSpPr>
        <p:spPr>
          <a:xfrm>
            <a:off x="11398173" y="35621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27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53E75DC-6A97-43C7-A98E-94FACCCA0CA1}"/>
              </a:ext>
            </a:extLst>
          </p:cNvPr>
          <p:cNvSpPr/>
          <p:nvPr/>
        </p:nvSpPr>
        <p:spPr>
          <a:xfrm>
            <a:off x="978001" y="1993030"/>
            <a:ext cx="105156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List five things that your job role does not permit you to do when you are supporting a person with dementia.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Why must you not do these things?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What would happen if you did?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What would happen if you witnessed a colleague doing something that was not permitted when they were supporting a person with dementia?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When might it be necessary to refer to others when supporting people with dementia?</a:t>
            </a:r>
          </a:p>
        </p:txBody>
      </p:sp>
      <p:pic>
        <p:nvPicPr>
          <p:cNvPr id="9" name="Picture 8" descr="A picture containing text, clipart, vector graphics&#10;&#10;Description automatically generated">
            <a:extLst>
              <a:ext uri="{FF2B5EF4-FFF2-40B4-BE49-F238E27FC236}">
                <a16:creationId xmlns="" xmlns:a16="http://schemas.microsoft.com/office/drawing/2014/main" id="{840E4070-FDE1-9A43-AE67-FBF8A0087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312" y="5589003"/>
            <a:ext cx="393726" cy="66288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="" xmlns:a16="http://schemas.microsoft.com/office/drawing/2014/main" id="{1F4EDACD-FE8B-C441-B1EB-EBD8192F1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81" y="256132"/>
            <a:ext cx="1084662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importance of </a:t>
            </a:r>
            <a:b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professional practice (2)</a:t>
            </a:r>
          </a:p>
        </p:txBody>
      </p:sp>
    </p:spTree>
    <p:extLst>
      <p:ext uri="{BB962C8B-B14F-4D97-AF65-F5344CB8AC3E}">
        <p14:creationId xmlns:p14="http://schemas.microsoft.com/office/powerpoint/2010/main" val="404846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262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How to access additional support from others </a:t>
            </a:r>
            <a:b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when supporting people with dementia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3F1FDC0-022D-431C-B573-64713AD89366}"/>
              </a:ext>
            </a:extLst>
          </p:cNvPr>
          <p:cNvSpPr txBox="1"/>
          <p:nvPr/>
        </p:nvSpPr>
        <p:spPr>
          <a:xfrm>
            <a:off x="11398173" y="35621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28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A8C0580-4016-4007-A45E-14DDDF15A3DE}"/>
              </a:ext>
            </a:extLst>
          </p:cNvPr>
          <p:cNvSpPr/>
          <p:nvPr/>
        </p:nvSpPr>
        <p:spPr>
          <a:xfrm>
            <a:off x="1270954" y="2805254"/>
            <a:ext cx="9943389" cy="1954381"/>
          </a:xfrm>
          <a:prstGeom prst="rect">
            <a:avLst/>
          </a:prstGeom>
          <a:solidFill>
            <a:srgbClr val="FFFFFF">
              <a:alpha val="89804"/>
            </a:srgb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local services do you currently have access to?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you know their contact details? If yes, what are they?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400" b="1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400" b="1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400" b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6" name="Picture 5" descr="A picture containing text, clipart, vector graphics&#10;&#10;Description automatically generated">
            <a:extLst>
              <a:ext uri="{FF2B5EF4-FFF2-40B4-BE49-F238E27FC236}">
                <a16:creationId xmlns="" xmlns:a16="http://schemas.microsoft.com/office/drawing/2014/main" id="{7256E545-FCD7-6E44-8268-7E2BAE8FC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312" y="5589003"/>
            <a:ext cx="393726" cy="66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87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" y="174120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essence of person-centred practice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3F1FDC0-022D-431C-B573-64713AD89366}"/>
              </a:ext>
            </a:extLst>
          </p:cNvPr>
          <p:cNvSpPr txBox="1"/>
          <p:nvPr/>
        </p:nvSpPr>
        <p:spPr>
          <a:xfrm>
            <a:off x="11398173" y="35621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29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53E75DC-6A97-43C7-A98E-94FACCCA0CA1}"/>
              </a:ext>
            </a:extLst>
          </p:cNvPr>
          <p:cNvSpPr/>
          <p:nvPr/>
        </p:nvSpPr>
        <p:spPr>
          <a:xfrm>
            <a:off x="1340433" y="2244947"/>
            <a:ext cx="1005774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002060"/>
                </a:solidFill>
              </a:rPr>
              <a:t>“</a:t>
            </a:r>
            <a:r>
              <a:rPr lang="en-GB" sz="4000" i="1" dirty="0">
                <a:solidFill>
                  <a:srgbClr val="002060"/>
                </a:solidFill>
              </a:rPr>
              <a:t>I have found it of enormous value when I can permit myself to understand another person</a:t>
            </a:r>
            <a:r>
              <a:rPr lang="en-GB" sz="4000" dirty="0">
                <a:solidFill>
                  <a:srgbClr val="002060"/>
                </a:solidFill>
              </a:rPr>
              <a:t>.”</a:t>
            </a:r>
          </a:p>
          <a:p>
            <a:r>
              <a:rPr lang="en-GB" sz="6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							</a:t>
            </a:r>
            <a:r>
              <a:rPr lang="en-GB" sz="4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Carl Rogers </a:t>
            </a:r>
          </a:p>
        </p:txBody>
      </p:sp>
      <p:pic>
        <p:nvPicPr>
          <p:cNvPr id="7" name="Picture 6" descr="A picture containing text, clipart, vector graphics&#10;&#10;Description automatically generated">
            <a:extLst>
              <a:ext uri="{FF2B5EF4-FFF2-40B4-BE49-F238E27FC236}">
                <a16:creationId xmlns="" xmlns:a16="http://schemas.microsoft.com/office/drawing/2014/main" id="{E1485C6C-8061-FE4D-856E-70916FCB6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312" y="5589003"/>
            <a:ext cx="393726" cy="6628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E094D45-F36E-964E-B0BD-D9C336B7D429}"/>
              </a:ext>
            </a:extLst>
          </p:cNvPr>
          <p:cNvSpPr txBox="1"/>
          <p:nvPr/>
        </p:nvSpPr>
        <p:spPr>
          <a:xfrm>
            <a:off x="0" y="4498316"/>
            <a:ext cx="12192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b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n-GB" sz="2200" dirty="0">
                <a:solidFill>
                  <a:srgbClr val="002060"/>
                </a:solidFill>
              </a:rPr>
              <a:t>Rogers, C. (1961) </a:t>
            </a:r>
            <a:r>
              <a:rPr lang="en-GB" sz="2200" i="1" dirty="0">
                <a:solidFill>
                  <a:srgbClr val="002060"/>
                </a:solidFill>
              </a:rPr>
              <a:t>On Becoming a Person. A Therapist's View of Psychotherapy</a:t>
            </a:r>
            <a:r>
              <a:rPr lang="en-GB" sz="2200" dirty="0">
                <a:solidFill>
                  <a:srgbClr val="002060"/>
                </a:solidFill>
              </a:rPr>
              <a:t>. Houghton Mifflin.</a:t>
            </a:r>
          </a:p>
        </p:txBody>
      </p:sp>
    </p:spTree>
    <p:extLst>
      <p:ext uri="{BB962C8B-B14F-4D97-AF65-F5344CB8AC3E}">
        <p14:creationId xmlns:p14="http://schemas.microsoft.com/office/powerpoint/2010/main" val="206157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FED96DB-37EB-F442-A605-05E42BB157C6}"/>
              </a:ext>
            </a:extLst>
          </p:cNvPr>
          <p:cNvSpPr txBox="1"/>
          <p:nvPr/>
        </p:nvSpPr>
        <p:spPr>
          <a:xfrm>
            <a:off x="11398173" y="9436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30</a:t>
            </a:r>
          </a:p>
        </p:txBody>
      </p:sp>
      <p:pic>
        <p:nvPicPr>
          <p:cNvPr id="10" name="Picture 9" descr="A picture containing text, clipart, vector graphics&#10;&#10;Description automatically generated">
            <a:extLst>
              <a:ext uri="{FF2B5EF4-FFF2-40B4-BE49-F238E27FC236}">
                <a16:creationId xmlns="" xmlns:a16="http://schemas.microsoft.com/office/drawing/2014/main" id="{162CC6F5-D149-034D-9682-CEF334745C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312" y="5589003"/>
            <a:ext cx="393726" cy="6628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0B1AA9-83EC-B540-916F-DD2A2D2F5EB4}"/>
              </a:ext>
            </a:extLst>
          </p:cNvPr>
          <p:cNvSpPr txBox="1"/>
          <p:nvPr/>
        </p:nvSpPr>
        <p:spPr>
          <a:xfrm>
            <a:off x="6870138" y="1181438"/>
            <a:ext cx="51627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002060"/>
                </a:solidFill>
                <a:latin typeface="+mj-lt"/>
              </a:rPr>
              <a:t>End of </a:t>
            </a:r>
            <a:br>
              <a:rPr lang="en-GB" sz="6600" b="1" dirty="0">
                <a:solidFill>
                  <a:srgbClr val="002060"/>
                </a:solidFill>
                <a:latin typeface="+mj-lt"/>
              </a:rPr>
            </a:br>
            <a:r>
              <a:rPr lang="en-GB" sz="6600" b="1" dirty="0">
                <a:solidFill>
                  <a:srgbClr val="002060"/>
                </a:solidFill>
                <a:latin typeface="+mj-lt"/>
              </a:rPr>
              <a:t>Session 3 </a:t>
            </a:r>
            <a:br>
              <a:rPr lang="en-GB" sz="6600" b="1" dirty="0">
                <a:solidFill>
                  <a:srgbClr val="002060"/>
                </a:solidFill>
                <a:latin typeface="+mj-lt"/>
              </a:rPr>
            </a:br>
            <a:endParaRPr lang="en-GB" sz="4800" b="1" dirty="0">
              <a:solidFill>
                <a:srgbClr val="714370"/>
              </a:solidFill>
              <a:latin typeface="+mj-lt"/>
            </a:endParaRPr>
          </a:p>
          <a:p>
            <a:pPr algn="ctr"/>
            <a:r>
              <a:rPr lang="en-GB" sz="4400" b="1" dirty="0">
                <a:solidFill>
                  <a:srgbClr val="002060"/>
                </a:solidFill>
                <a:latin typeface="+mj-lt"/>
              </a:rPr>
              <a:t>Thank you!</a:t>
            </a:r>
          </a:p>
        </p:txBody>
      </p:sp>
      <p:pic>
        <p:nvPicPr>
          <p:cNvPr id="12" name="Picture 11" descr="A close-up of a person's hands&#10;&#10;Description automatically generated with low confidence">
            <a:extLst>
              <a:ext uri="{FF2B5EF4-FFF2-40B4-BE49-F238E27FC236}">
                <a16:creationId xmlns="" xmlns:a16="http://schemas.microsoft.com/office/drawing/2014/main" id="{71EDC355-4738-3741-A8C8-B3A6D75A5D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" b="7658"/>
          <a:stretch/>
        </p:blipFill>
        <p:spPr>
          <a:xfrm>
            <a:off x="0" y="-1"/>
            <a:ext cx="6779333" cy="643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83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lipart, vector graphics&#10;&#10;Description automatically generated">
            <a:extLst>
              <a:ext uri="{FF2B5EF4-FFF2-40B4-BE49-F238E27FC236}">
                <a16:creationId xmlns="" xmlns:a16="http://schemas.microsoft.com/office/drawing/2014/main" id="{C4AB7F67-689E-2F4A-B1D4-3BE962241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312" y="5589003"/>
            <a:ext cx="393726" cy="6628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71BFC0A-00F4-1F48-AAB5-F4B3E3768680}"/>
              </a:ext>
            </a:extLst>
          </p:cNvPr>
          <p:cNvSpPr txBox="1"/>
          <p:nvPr/>
        </p:nvSpPr>
        <p:spPr>
          <a:xfrm>
            <a:off x="6870138" y="1839445"/>
            <a:ext cx="51627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002060"/>
                </a:solidFill>
              </a:rPr>
              <a:t>End of </a:t>
            </a:r>
          </a:p>
          <a:p>
            <a:pPr algn="ctr"/>
            <a:r>
              <a:rPr lang="en-GB" sz="6600" b="1" dirty="0">
                <a:solidFill>
                  <a:srgbClr val="002060"/>
                </a:solidFill>
              </a:rPr>
              <a:t>Module 3</a:t>
            </a:r>
          </a:p>
        </p:txBody>
      </p:sp>
      <p:pic>
        <p:nvPicPr>
          <p:cNvPr id="7" name="Picture 6" descr="A close-up of a person's hands&#10;&#10;Description automatically generated with low confidence">
            <a:extLst>
              <a:ext uri="{FF2B5EF4-FFF2-40B4-BE49-F238E27FC236}">
                <a16:creationId xmlns="" xmlns:a16="http://schemas.microsoft.com/office/drawing/2014/main" id="{C0D335CF-5128-2042-8ABC-B79C99DDCA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0" b="7658"/>
          <a:stretch/>
        </p:blipFill>
        <p:spPr>
          <a:xfrm>
            <a:off x="0" y="-1"/>
            <a:ext cx="6779333" cy="64368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EBC7DD4-8642-2E49-9736-2A9418692C0C}"/>
              </a:ext>
            </a:extLst>
          </p:cNvPr>
          <p:cNvSpPr txBox="1"/>
          <p:nvPr/>
        </p:nvSpPr>
        <p:spPr>
          <a:xfrm>
            <a:off x="11398173" y="9436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31</a:t>
            </a:r>
          </a:p>
        </p:txBody>
      </p:sp>
    </p:spTree>
    <p:extLst>
      <p:ext uri="{BB962C8B-B14F-4D97-AF65-F5344CB8AC3E}">
        <p14:creationId xmlns:p14="http://schemas.microsoft.com/office/powerpoint/2010/main" val="68531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36369</TotalTime>
  <Words>324</Words>
  <Application>Microsoft Macintosh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Times New Roman</vt:lpstr>
      <vt:lpstr>Arial</vt:lpstr>
      <vt:lpstr>Office Theme</vt:lpstr>
      <vt:lpstr>PowerPoint Presentation</vt:lpstr>
      <vt:lpstr>Understanding the role of others in the care  and support of a person with dementia</vt:lpstr>
      <vt:lpstr>The importance of a good working partnership between carers and professionals</vt:lpstr>
      <vt:lpstr>The importance of  professional practice (1)</vt:lpstr>
      <vt:lpstr>The importance of  professional practice (2)</vt:lpstr>
      <vt:lpstr>How to access additional support from others  when supporting people with dementia</vt:lpstr>
      <vt:lpstr>The essence of person-centred practice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Life Well with dementia</dc:title>
  <dc:creator>Owner;Tim FM. DTC</dc:creator>
  <cp:keywords>DTC</cp:keywords>
  <cp:lastModifiedBy>Microsoft Office User</cp:lastModifiedBy>
  <cp:revision>281</cp:revision>
  <cp:lastPrinted>2018-02-13T17:18:12Z</cp:lastPrinted>
  <dcterms:created xsi:type="dcterms:W3CDTF">2018-02-05T11:47:19Z</dcterms:created>
  <dcterms:modified xsi:type="dcterms:W3CDTF">2023-03-28T15:02:10Z</dcterms:modified>
</cp:coreProperties>
</file>