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3" r:id="rId2"/>
    <p:sldId id="356" r:id="rId3"/>
    <p:sldId id="357" r:id="rId4"/>
    <p:sldId id="358" r:id="rId5"/>
    <p:sldId id="359" r:id="rId6"/>
    <p:sldId id="360" r:id="rId7"/>
    <p:sldId id="361" r:id="rId8"/>
    <p:sldId id="362" r:id="rId9"/>
    <p:sldId id="37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370"/>
    <a:srgbClr val="66FFCC"/>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95" autoAdjust="0"/>
    <p:restoredTop sz="96820" autoAdjust="0"/>
  </p:normalViewPr>
  <p:slideViewPr>
    <p:cSldViewPr snapToGrid="0">
      <p:cViewPr varScale="1">
        <p:scale>
          <a:sx n="93" d="100"/>
          <a:sy n="93" d="100"/>
        </p:scale>
        <p:origin x="240" y="424"/>
      </p:cViewPr>
      <p:guideLst>
        <p:guide orient="horz" pos="2160"/>
        <p:guide pos="3840"/>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microsoft.com/office/2018/10/relationships/authors" Target="authors.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4709727-80F5-47D2-A723-47B13D61ED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8912ACE8-60FB-421D-8476-BEBBE9BC2A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8D892E5-C826-41CA-B880-357CA14DF6BD}"/>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E3BCB5-4CAE-4DB2-AC21-C7E9C1E6DBBF}"/>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F21D130A-8620-4A3B-9E42-AC0690F7BA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374703E0-A2C1-4E2A-861D-2A73523944A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057954-41EF-4C3C-9503-2B78EAF1EDB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15E81575-5C0C-4F68-B6C5-F5FD0B3E58A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D15948DB-19F1-4321-BC67-40099401F9E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1334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ACAC41-4FED-4773-B413-79745129EA0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C48A2FB0-E286-4D05-8F0D-C9A0C75928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04EEA2DC-7263-454A-B58E-E4B86BFC9FD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59867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C04A9B-9CF2-4B18-ABA6-87BBF433B5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5E44282A-6983-4633-A929-69E03DF1FE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F888C9B6-34C9-4BCE-B8C6-23ED891D5BF3}"/>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11C2383-743F-46D1-9519-4E52F8E21D41}"/>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1B03C43-0C1A-429B-AF00-6708496D78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EE8551C0-3BA2-4868-ABEC-6D62ED9BAF5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DE01E8DC-4CC8-498E-A447-36BAB49C6E22}"/>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8" name="Footer Placeholder 7">
            <a:extLst>
              <a:ext uri="{FF2B5EF4-FFF2-40B4-BE49-F238E27FC236}">
                <a16:creationId xmlns:a16="http://schemas.microsoft.com/office/drawing/2014/main" xmlns="" id="{3CD346E4-B23D-4941-9362-3E1940C35E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FE24E331-D182-4FAE-A7A5-C6B44C77784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BB54E-F701-4C7E-8205-DF61A92D99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F648FEA-76DC-4BE2-8669-85B07AD8D7AD}"/>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4" name="Footer Placeholder 3">
            <a:extLst>
              <a:ext uri="{FF2B5EF4-FFF2-40B4-BE49-F238E27FC236}">
                <a16:creationId xmlns:a16="http://schemas.microsoft.com/office/drawing/2014/main" xmlns="" id="{A0480DB4-0ED0-4BCD-98D4-41FE9259F0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5EC48901-054E-45C6-8760-88A3AFF3CC1C}"/>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D9121B-C73E-4C07-A1C5-E7C296DC89A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3" name="Footer Placeholder 2">
            <a:extLst>
              <a:ext uri="{FF2B5EF4-FFF2-40B4-BE49-F238E27FC236}">
                <a16:creationId xmlns:a16="http://schemas.microsoft.com/office/drawing/2014/main" xmlns="" id="{B5FADC1D-1A11-49C7-940B-FD3E755B4B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6165B069-E950-4083-B6A4-E0D715B937F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8E1348-0F20-4656-99DF-464E7374FB44}"/>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A7CD2CB-CC74-454A-BCF7-21E8600F5B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D22A435F-790C-4252-A310-D6923AC446A2}"/>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2D4E7C-A1F1-4B27-B741-0D88669B37EA}"/>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B483B767-3352-44D6-A8A3-DEB0D61F4A2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B60B9573-A362-4E83-BF51-AC652A62B5E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xmlns="" id="{876D2A20-3612-A044-8EF7-52623FF139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9" name="TextBox 8">
            <a:extLst>
              <a:ext uri="{FF2B5EF4-FFF2-40B4-BE49-F238E27FC236}">
                <a16:creationId xmlns:a16="http://schemas.microsoft.com/office/drawing/2014/main" xmlns="" id="{E5B1D3E4-C4B4-EA43-95EA-0445894B1E9B}"/>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28</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itle 1">
            <a:extLst>
              <a:ext uri="{FF2B5EF4-FFF2-40B4-BE49-F238E27FC236}">
                <a16:creationId xmlns:a16="http://schemas.microsoft.com/office/drawing/2014/main" xmlns="" id="{1230A155-1B47-0F4C-B067-3C1639394CFE}"/>
              </a:ext>
            </a:extLst>
          </p:cNvPr>
          <p:cNvSpPr txBox="1">
            <a:spLocks/>
          </p:cNvSpPr>
          <p:nvPr/>
        </p:nvSpPr>
        <p:spPr>
          <a:xfrm>
            <a:off x="7611437" y="1334000"/>
            <a:ext cx="3891715"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714370"/>
                </a:solidFill>
                <a:ea typeface="Calibri" panose="020F0502020204030204" pitchFamily="34" charset="0"/>
              </a:rPr>
              <a:t>Session 3:</a:t>
            </a:r>
            <a:br>
              <a:rPr lang="en-GB" sz="4800" b="1" dirty="0">
                <a:solidFill>
                  <a:srgbClr val="714370"/>
                </a:solidFill>
                <a:ea typeface="Calibri" panose="020F0502020204030204" pitchFamily="34" charset="0"/>
              </a:rPr>
            </a:br>
            <a:r>
              <a:rPr lang="en-GB" b="1" dirty="0">
                <a:solidFill>
                  <a:srgbClr val="714370"/>
                </a:solidFill>
              </a:rPr>
              <a:t>Working in partnership with family carers of people with dementia</a:t>
            </a:r>
            <a:endParaRPr lang="en-GB" dirty="0">
              <a:solidFill>
                <a:srgbClr val="714370"/>
              </a:solidFill>
            </a:endParaRPr>
          </a:p>
        </p:txBody>
      </p:sp>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23521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58D8C2A-F352-2D44-AE58-46ED140B15B4}"/>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29</a:t>
            </a:r>
          </a:p>
        </p:txBody>
      </p:sp>
      <p:sp>
        <p:nvSpPr>
          <p:cNvPr id="12" name="TextBox 11">
            <a:extLst>
              <a:ext uri="{FF2B5EF4-FFF2-40B4-BE49-F238E27FC236}">
                <a16:creationId xmlns:a16="http://schemas.microsoft.com/office/drawing/2014/main" xmlns="" id="{8ED51A9A-72E7-1544-8660-F4588F4BE4B9}"/>
              </a:ext>
            </a:extLst>
          </p:cNvPr>
          <p:cNvSpPr txBox="1"/>
          <p:nvPr/>
        </p:nvSpPr>
        <p:spPr>
          <a:xfrm>
            <a:off x="128404" y="186676"/>
            <a:ext cx="11935192" cy="1374735"/>
          </a:xfrm>
          <a:prstGeom prst="rect">
            <a:avLst/>
          </a:prstGeom>
          <a:noFill/>
          <a:ln>
            <a:noFill/>
          </a:ln>
        </p:spPr>
        <p:txBody>
          <a:bodyPr wrap="square" rtlCol="0">
            <a:spAutoFit/>
          </a:bodyPr>
          <a:lstStyle/>
          <a:p>
            <a:pPr algn="ctr">
              <a:lnSpc>
                <a:spcPts val="4780"/>
              </a:lnSpc>
            </a:pPr>
            <a:r>
              <a:rPr lang="en-GB" sz="4400" dirty="0">
                <a:solidFill>
                  <a:srgbClr val="714370"/>
                </a:solidFill>
              </a:rPr>
              <a:t>What does ‘working in partnership </a:t>
            </a:r>
            <a:br>
              <a:rPr lang="en-GB" sz="4400" dirty="0">
                <a:solidFill>
                  <a:srgbClr val="714370"/>
                </a:solidFill>
              </a:rPr>
            </a:br>
            <a:r>
              <a:rPr lang="en-GB" sz="4400" dirty="0">
                <a:solidFill>
                  <a:srgbClr val="714370"/>
                </a:solidFill>
              </a:rPr>
              <a:t>with family carers’ mean?</a:t>
            </a:r>
          </a:p>
        </p:txBody>
      </p:sp>
      <p:pic>
        <p:nvPicPr>
          <p:cNvPr id="13" name="Picture 12" descr="A group of people sitting around a table&#10;&#10;Description automatically generated with medium confidence">
            <a:extLst>
              <a:ext uri="{FF2B5EF4-FFF2-40B4-BE49-F238E27FC236}">
                <a16:creationId xmlns:a16="http://schemas.microsoft.com/office/drawing/2014/main" xmlns="" id="{FFFF77CB-9158-484A-8665-02068437C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729" y="1656418"/>
            <a:ext cx="3420194" cy="2279304"/>
          </a:xfrm>
          <a:prstGeom prst="rect">
            <a:avLst/>
          </a:prstGeom>
        </p:spPr>
      </p:pic>
      <p:pic>
        <p:nvPicPr>
          <p:cNvPr id="15" name="Picture 14" descr="A picture containing person, window&#10;&#10;Description automatically generated">
            <a:extLst>
              <a:ext uri="{FF2B5EF4-FFF2-40B4-BE49-F238E27FC236}">
                <a16:creationId xmlns:a16="http://schemas.microsoft.com/office/drawing/2014/main" xmlns="" id="{D9D22D63-E2C2-6F4C-9917-95B4ECF9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729" y="3935722"/>
            <a:ext cx="3420194" cy="2280129"/>
          </a:xfrm>
          <a:prstGeom prst="rect">
            <a:avLst/>
          </a:prstGeom>
        </p:spPr>
      </p:pic>
      <p:pic>
        <p:nvPicPr>
          <p:cNvPr id="17" name="Picture 16" descr="A group of people sitting in a room&#10;&#10;Description automatically generated with low confidence">
            <a:extLst>
              <a:ext uri="{FF2B5EF4-FFF2-40B4-BE49-F238E27FC236}">
                <a16:creationId xmlns:a16="http://schemas.microsoft.com/office/drawing/2014/main" xmlns="" id="{D89F4B39-746A-5542-9296-CB0D0703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537" y="3935721"/>
            <a:ext cx="3420194" cy="2280129"/>
          </a:xfrm>
          <a:prstGeom prst="rect">
            <a:avLst/>
          </a:prstGeom>
        </p:spPr>
      </p:pic>
      <p:pic>
        <p:nvPicPr>
          <p:cNvPr id="19" name="Picture 18" descr="Two people sitting on a couch looking at a book&#10;&#10;Description automatically generated with low confidence">
            <a:extLst>
              <a:ext uri="{FF2B5EF4-FFF2-40B4-BE49-F238E27FC236}">
                <a16:creationId xmlns:a16="http://schemas.microsoft.com/office/drawing/2014/main" xmlns="" id="{8628CD8C-EDCB-9E45-A491-B4996D24D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537" y="1656419"/>
            <a:ext cx="3420194" cy="2281366"/>
          </a:xfrm>
          <a:prstGeom prst="rect">
            <a:avLst/>
          </a:prstGeom>
        </p:spPr>
      </p:pic>
      <p:pic>
        <p:nvPicPr>
          <p:cNvPr id="23" name="Picture 22" descr="A picture containing person, sitting, person, indoor&#10;&#10;Description automatically generated">
            <a:extLst>
              <a:ext uri="{FF2B5EF4-FFF2-40B4-BE49-F238E27FC236}">
                <a16:creationId xmlns:a16="http://schemas.microsoft.com/office/drawing/2014/main" xmlns="" id="{C24F6025-0D5F-084A-8CA8-FAC6CC3475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44" y="1656418"/>
            <a:ext cx="3420193" cy="2603901"/>
          </a:xfrm>
          <a:prstGeom prst="rect">
            <a:avLst/>
          </a:prstGeom>
        </p:spPr>
      </p:pic>
      <p:pic>
        <p:nvPicPr>
          <p:cNvPr id="24" name="Picture 23" descr="A person talking to a person&#10;&#10;Description automatically generated with low confidence">
            <a:extLst>
              <a:ext uri="{FF2B5EF4-FFF2-40B4-BE49-F238E27FC236}">
                <a16:creationId xmlns:a16="http://schemas.microsoft.com/office/drawing/2014/main" xmlns="" id="{1BA1C5DD-51C5-6C4B-9CA1-98839E8C3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345" y="3935721"/>
            <a:ext cx="3420195" cy="2280130"/>
          </a:xfrm>
          <a:prstGeom prst="rect">
            <a:avLst/>
          </a:prstGeom>
        </p:spPr>
      </p:pic>
      <p:pic>
        <p:nvPicPr>
          <p:cNvPr id="25" name="Picture 24" descr="A picture containing text, clipart, vector graphics&#10;&#10;Description automatically generated">
            <a:extLst>
              <a:ext uri="{FF2B5EF4-FFF2-40B4-BE49-F238E27FC236}">
                <a16:creationId xmlns:a16="http://schemas.microsoft.com/office/drawing/2014/main" xmlns="" id="{75FC93CB-BC72-4D4D-BC11-D3AE8927FF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03018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1B4390-CFDA-4F12-A24B-E9A5765A9CD4}"/>
              </a:ext>
            </a:extLst>
          </p:cNvPr>
          <p:cNvSpPr txBox="1"/>
          <p:nvPr/>
        </p:nvSpPr>
        <p:spPr>
          <a:xfrm>
            <a:off x="483978" y="1175770"/>
            <a:ext cx="11375789" cy="4678204"/>
          </a:xfrm>
          <a:prstGeom prst="rect">
            <a:avLst/>
          </a:prstGeom>
          <a:noFill/>
          <a:ln>
            <a:noFill/>
          </a:ln>
        </p:spPr>
        <p:txBody>
          <a:bodyPr wrap="square" rtlCol="0">
            <a:spAutoFit/>
          </a:bodyPr>
          <a:lstStyle/>
          <a:p>
            <a:pPr>
              <a:lnSpc>
                <a:spcPts val="2360"/>
              </a:lnSpc>
              <a:spcAft>
                <a:spcPts val="1200"/>
              </a:spcAft>
            </a:pPr>
            <a:r>
              <a:rPr lang="en-GB" dirty="0">
                <a:solidFill>
                  <a:srgbClr val="714370"/>
                </a:solidFill>
              </a:rPr>
              <a:t>The Triangle of Care describes a therapeutic relationship between the person with dementia (patient), staff member </a:t>
            </a:r>
            <a:br>
              <a:rPr lang="en-GB" dirty="0">
                <a:solidFill>
                  <a:srgbClr val="714370"/>
                </a:solidFill>
              </a:rPr>
            </a:br>
            <a:r>
              <a:rPr lang="en-GB" dirty="0">
                <a:solidFill>
                  <a:srgbClr val="714370"/>
                </a:solidFill>
              </a:rPr>
              <a:t>and carer that promotes safety, supports communication and sustains well-being. There are six key standards required to achieve better collaboration and partnership with carers:</a:t>
            </a:r>
          </a:p>
          <a:p>
            <a:pPr marL="271463" indent="-271463">
              <a:lnSpc>
                <a:spcPts val="2360"/>
              </a:lnSpc>
              <a:buFont typeface="+mj-lt"/>
              <a:buAutoNum type="arabicPeriod"/>
            </a:pPr>
            <a:r>
              <a:rPr lang="en-GB" dirty="0">
                <a:solidFill>
                  <a:srgbClr val="714370"/>
                </a:solidFill>
              </a:rPr>
              <a:t>Carers and the essential role they play are identified at first contact or as soon as possible thereafter.</a:t>
            </a:r>
          </a:p>
          <a:p>
            <a:pPr marL="271463" indent="-271463">
              <a:lnSpc>
                <a:spcPts val="2360"/>
              </a:lnSpc>
              <a:buFont typeface="+mj-lt"/>
              <a:buAutoNum type="arabicPeriod"/>
            </a:pPr>
            <a:r>
              <a:rPr lang="en-GB" dirty="0">
                <a:solidFill>
                  <a:srgbClr val="714370"/>
                </a:solidFill>
              </a:rPr>
              <a:t>Staff are ‘carer aware’ and trained in carer engagement strategies.</a:t>
            </a:r>
          </a:p>
          <a:p>
            <a:pPr marL="271463" indent="-271463">
              <a:lnSpc>
                <a:spcPts val="2360"/>
              </a:lnSpc>
              <a:buFont typeface="+mj-lt"/>
              <a:buAutoNum type="arabicPeriod"/>
            </a:pPr>
            <a:r>
              <a:rPr lang="en-GB" dirty="0">
                <a:solidFill>
                  <a:srgbClr val="714370"/>
                </a:solidFill>
              </a:rPr>
              <a:t>Policy and practice protocols regarding confidentiality and sharing information are in place.</a:t>
            </a:r>
          </a:p>
          <a:p>
            <a:pPr marL="271463" indent="-271463">
              <a:lnSpc>
                <a:spcPts val="2360"/>
              </a:lnSpc>
              <a:buFont typeface="+mj-lt"/>
              <a:buAutoNum type="arabicPeriod"/>
            </a:pPr>
            <a:r>
              <a:rPr lang="en-GB" dirty="0">
                <a:solidFill>
                  <a:srgbClr val="714370"/>
                </a:solidFill>
              </a:rPr>
              <a:t>Defined post(s) responsible for carers are in place.</a:t>
            </a:r>
          </a:p>
          <a:p>
            <a:pPr marL="271463" indent="-271463">
              <a:lnSpc>
                <a:spcPts val="2360"/>
              </a:lnSpc>
              <a:buFont typeface="+mj-lt"/>
              <a:buAutoNum type="arabicPeriod"/>
            </a:pPr>
            <a:r>
              <a:rPr lang="en-GB" dirty="0">
                <a:solidFill>
                  <a:srgbClr val="714370"/>
                </a:solidFill>
              </a:rPr>
              <a:t>A carer introduction to the service and staff is available, with a relevant range of information across the care pathway.</a:t>
            </a:r>
          </a:p>
          <a:p>
            <a:pPr marL="271463" indent="-271463">
              <a:lnSpc>
                <a:spcPts val="2360"/>
              </a:lnSpc>
              <a:spcAft>
                <a:spcPts val="1200"/>
              </a:spcAft>
              <a:buFont typeface="+mj-lt"/>
              <a:buAutoNum type="arabicPeriod"/>
            </a:pPr>
            <a:r>
              <a:rPr lang="en-GB" dirty="0">
                <a:solidFill>
                  <a:srgbClr val="714370"/>
                </a:solidFill>
              </a:rPr>
              <a:t>A range of carer support services is available.</a:t>
            </a:r>
          </a:p>
          <a:p>
            <a:pPr marL="2185988">
              <a:lnSpc>
                <a:spcPts val="2360"/>
              </a:lnSpc>
            </a:pPr>
            <a:r>
              <a:rPr lang="en-GB" dirty="0">
                <a:solidFill>
                  <a:srgbClr val="714370"/>
                </a:solidFill>
              </a:rPr>
              <a:t>Taken from the document ‘</a:t>
            </a:r>
            <a:r>
              <a:rPr lang="en-GB" i="1" dirty="0">
                <a:solidFill>
                  <a:srgbClr val="714370"/>
                </a:solidFill>
              </a:rPr>
              <a:t>The Triangle of Care, Carers Included: A Guide to Best Practice for Dementia Care</a:t>
            </a:r>
            <a:r>
              <a:rPr lang="en-GB" dirty="0">
                <a:solidFill>
                  <a:srgbClr val="714370"/>
                </a:solidFill>
              </a:rPr>
              <a:t>’ (2016), a collaborative effort between the Royal College of Nursing and Carers Trust. It has been co-designed with carers, people with dementia and practitioners, with the support of Uniting Carers and Dementia UK.</a:t>
            </a:r>
          </a:p>
          <a:p>
            <a:endParaRPr lang="en-GB" b="1" dirty="0">
              <a:solidFill>
                <a:srgbClr val="002060"/>
              </a:solidFill>
            </a:endParaRPr>
          </a:p>
        </p:txBody>
      </p:sp>
      <p:sp>
        <p:nvSpPr>
          <p:cNvPr id="5" name="TextBox 4">
            <a:extLst>
              <a:ext uri="{FF2B5EF4-FFF2-40B4-BE49-F238E27FC236}">
                <a16:creationId xmlns:a16="http://schemas.microsoft.com/office/drawing/2014/main" xmlns="" id="{0EE820F7-62FC-1441-A6C2-307626F4EE48}"/>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30</a:t>
            </a:r>
          </a:p>
        </p:txBody>
      </p:sp>
      <p:sp>
        <p:nvSpPr>
          <p:cNvPr id="7" name="TextBox 6">
            <a:extLst>
              <a:ext uri="{FF2B5EF4-FFF2-40B4-BE49-F238E27FC236}">
                <a16:creationId xmlns:a16="http://schemas.microsoft.com/office/drawing/2014/main" xmlns="" id="{9812AC11-0271-914A-BDC9-CC7547F891D3}"/>
              </a:ext>
            </a:extLst>
          </p:cNvPr>
          <p:cNvSpPr txBox="1"/>
          <p:nvPr/>
        </p:nvSpPr>
        <p:spPr>
          <a:xfrm>
            <a:off x="-3048" y="202148"/>
            <a:ext cx="12195048" cy="769441"/>
          </a:xfrm>
          <a:prstGeom prst="rect">
            <a:avLst/>
          </a:prstGeom>
          <a:noFill/>
        </p:spPr>
        <p:txBody>
          <a:bodyPr wrap="square">
            <a:spAutoFit/>
          </a:bodyPr>
          <a:lstStyle/>
          <a:p>
            <a:pPr algn="ctr"/>
            <a:r>
              <a:rPr lang="en-GB" sz="4400" dirty="0">
                <a:solidFill>
                  <a:srgbClr val="714370"/>
                </a:solidFill>
              </a:rPr>
              <a:t>The Triangle of Care</a:t>
            </a:r>
          </a:p>
        </p:txBody>
      </p:sp>
      <p:pic>
        <p:nvPicPr>
          <p:cNvPr id="9" name="Picture 8">
            <a:extLst>
              <a:ext uri="{FF2B5EF4-FFF2-40B4-BE49-F238E27FC236}">
                <a16:creationId xmlns:a16="http://schemas.microsoft.com/office/drawing/2014/main" xmlns="" id="{C9945F86-1B81-5F43-9335-41DC422D0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66" y="4571999"/>
            <a:ext cx="1861334" cy="1662863"/>
          </a:xfrm>
          <a:prstGeom prst="rect">
            <a:avLst/>
          </a:prstGeom>
        </p:spPr>
      </p:pic>
      <p:pic>
        <p:nvPicPr>
          <p:cNvPr id="10" name="Picture 9" descr="A picture containing text, clipart, vector graphics&#10;&#10;Description automatically generated">
            <a:extLst>
              <a:ext uri="{FF2B5EF4-FFF2-40B4-BE49-F238E27FC236}">
                <a16:creationId xmlns:a16="http://schemas.microsoft.com/office/drawing/2014/main" xmlns="" id="{119C0458-76C2-1C41-BA36-1186A49F6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285681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76BEAF1-6FAA-47A5-84AE-E809B5314EE6}"/>
              </a:ext>
            </a:extLst>
          </p:cNvPr>
          <p:cNvSpPr txBox="1"/>
          <p:nvPr/>
        </p:nvSpPr>
        <p:spPr>
          <a:xfrm>
            <a:off x="641800" y="1488404"/>
            <a:ext cx="11068350" cy="4939814"/>
          </a:xfrm>
          <a:prstGeom prst="rect">
            <a:avLst/>
          </a:prstGeom>
          <a:noFill/>
          <a:ln>
            <a:noFill/>
          </a:ln>
        </p:spPr>
        <p:txBody>
          <a:bodyPr wrap="square" rtlCol="0">
            <a:spAutoFit/>
          </a:bodyPr>
          <a:lstStyle/>
          <a:p>
            <a:pPr>
              <a:spcAft>
                <a:spcPts val="600"/>
              </a:spcAft>
            </a:pPr>
            <a:r>
              <a:rPr lang="en-GB" dirty="0">
                <a:solidFill>
                  <a:srgbClr val="714370"/>
                </a:solidFill>
              </a:rPr>
              <a:t>Including carers in care and treatment will:</a:t>
            </a:r>
          </a:p>
          <a:p>
            <a:pPr marL="285750" indent="-285750">
              <a:buSzPct val="130000"/>
              <a:buFont typeface="Arial" panose="020B0604020202020204" pitchFamily="34" charset="0"/>
              <a:buChar char="•"/>
            </a:pPr>
            <a:r>
              <a:rPr lang="en-GB" dirty="0">
                <a:solidFill>
                  <a:srgbClr val="714370"/>
                </a:solidFill>
              </a:rPr>
              <a:t>Enable better outcomes for the person with dementia.</a:t>
            </a:r>
          </a:p>
          <a:p>
            <a:pPr marL="285750" indent="-285750">
              <a:buSzPct val="130000"/>
              <a:buFont typeface="Arial" panose="020B0604020202020204" pitchFamily="34" charset="0"/>
              <a:buChar char="•"/>
            </a:pPr>
            <a:r>
              <a:rPr lang="en-GB" dirty="0">
                <a:solidFill>
                  <a:srgbClr val="714370"/>
                </a:solidFill>
              </a:rPr>
              <a:t>Allow staff and services to ensure they have a fuller picture of the person’s needs and how their dementia affects their behaviour and general well-being.</a:t>
            </a:r>
          </a:p>
          <a:p>
            <a:pPr marL="285750" indent="-285750">
              <a:spcAft>
                <a:spcPts val="600"/>
              </a:spcAft>
              <a:buSzPct val="130000"/>
              <a:buFont typeface="Arial" panose="020B0604020202020204" pitchFamily="34" charset="0"/>
              <a:buChar char="•"/>
            </a:pPr>
            <a:r>
              <a:rPr lang="en-GB" dirty="0">
                <a:solidFill>
                  <a:srgbClr val="714370"/>
                </a:solidFill>
              </a:rPr>
              <a:t>Provide peace of mind for carers that the person they care for is receiving the best and most appropriate treatment possible.</a:t>
            </a:r>
          </a:p>
          <a:p>
            <a:pPr>
              <a:spcAft>
                <a:spcPts val="1200"/>
              </a:spcAft>
            </a:pPr>
            <a:r>
              <a:rPr lang="en-GB" dirty="0">
                <a:solidFill>
                  <a:srgbClr val="714370"/>
                </a:solidFill>
              </a:rPr>
              <a:t>The Triangle of Care for Dementia builds on the concept of relationship-centred care which, as highlighted within guidelines for dementia, emphasises “</a:t>
            </a:r>
            <a:r>
              <a:rPr lang="en-GB" i="1" dirty="0">
                <a:solidFill>
                  <a:srgbClr val="714370"/>
                </a:solidFill>
              </a:rPr>
              <a:t>the importance of relationships and interactions with others to the person with dementia, and their potential for promoting well-being in the delivery of person-centred care</a:t>
            </a:r>
            <a:r>
              <a:rPr lang="en-GB" dirty="0">
                <a:solidFill>
                  <a:srgbClr val="714370"/>
                </a:solidFill>
              </a:rPr>
              <a:t>.” (NICE/SCIE, 2006).</a:t>
            </a:r>
          </a:p>
          <a:p>
            <a:pPr>
              <a:spcAft>
                <a:spcPts val="1200"/>
              </a:spcAft>
            </a:pPr>
            <a:r>
              <a:rPr lang="en-GB" dirty="0">
                <a:solidFill>
                  <a:srgbClr val="714370"/>
                </a:solidFill>
              </a:rPr>
              <a:t>A disconnected model of involvement can lead to carers being excluded at important points. This leads to gaps in practice which can result in the carer being left on the outside and a failure to share information that may be vital </a:t>
            </a:r>
            <a:br>
              <a:rPr lang="en-GB" dirty="0">
                <a:solidFill>
                  <a:srgbClr val="714370"/>
                </a:solidFill>
              </a:rPr>
            </a:br>
            <a:r>
              <a:rPr lang="en-GB" dirty="0">
                <a:solidFill>
                  <a:srgbClr val="714370"/>
                </a:solidFill>
              </a:rPr>
              <a:t>to assessment, care planning, and acting in the best interests of both the person with dementia and the carer.</a:t>
            </a:r>
          </a:p>
          <a:p>
            <a:pPr>
              <a:spcAft>
                <a:spcPts val="1200"/>
              </a:spcAft>
            </a:pPr>
            <a:r>
              <a:rPr lang="en-GB" dirty="0">
                <a:solidFill>
                  <a:srgbClr val="714370"/>
                </a:solidFill>
              </a:rPr>
              <a:t>The concept of a triangle has been proposed by many carers who wish to be thought of as active partners within </a:t>
            </a:r>
            <a:br>
              <a:rPr lang="en-GB" dirty="0">
                <a:solidFill>
                  <a:srgbClr val="714370"/>
                </a:solidFill>
              </a:rPr>
            </a:br>
            <a:r>
              <a:rPr lang="en-GB" dirty="0">
                <a:solidFill>
                  <a:srgbClr val="714370"/>
                </a:solidFill>
              </a:rPr>
              <a:t>the care team. This requires collaboration between the professional, the person with dementia and the carer.</a:t>
            </a:r>
          </a:p>
          <a:p>
            <a:pPr>
              <a:spcAft>
                <a:spcPts val="800"/>
              </a:spcAft>
            </a:pPr>
            <a:r>
              <a:rPr lang="en-GB" dirty="0">
                <a:solidFill>
                  <a:srgbClr val="714370"/>
                </a:solidFill>
              </a:rPr>
              <a:t>An effective Triangle of Care will only be complete if both the professional and the carer are willing to engage.</a:t>
            </a:r>
          </a:p>
        </p:txBody>
      </p:sp>
      <p:sp>
        <p:nvSpPr>
          <p:cNvPr id="4" name="TextBox 3">
            <a:extLst>
              <a:ext uri="{FF2B5EF4-FFF2-40B4-BE49-F238E27FC236}">
                <a16:creationId xmlns:a16="http://schemas.microsoft.com/office/drawing/2014/main" xmlns="" id="{0FC2F3AB-F59C-C24C-BBF4-9C189E02758C}"/>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31</a:t>
            </a:r>
          </a:p>
        </p:txBody>
      </p:sp>
      <p:pic>
        <p:nvPicPr>
          <p:cNvPr id="5" name="Picture 4" descr="A picture containing text, clipart, vector graphics&#10;&#10;Description automatically generated">
            <a:extLst>
              <a:ext uri="{FF2B5EF4-FFF2-40B4-BE49-F238E27FC236}">
                <a16:creationId xmlns:a16="http://schemas.microsoft.com/office/drawing/2014/main" xmlns="" id="{E9C22108-51E6-0A40-98F7-886FBB28F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58533F84-7586-2942-B0D4-54771D5ECD32}"/>
              </a:ext>
            </a:extLst>
          </p:cNvPr>
          <p:cNvSpPr txBox="1"/>
          <p:nvPr/>
        </p:nvSpPr>
        <p:spPr>
          <a:xfrm>
            <a:off x="-57912" y="160050"/>
            <a:ext cx="12222642" cy="1374735"/>
          </a:xfrm>
          <a:prstGeom prst="rect">
            <a:avLst/>
          </a:prstGeom>
          <a:noFill/>
        </p:spPr>
        <p:txBody>
          <a:bodyPr wrap="square">
            <a:spAutoFit/>
          </a:bodyPr>
          <a:lstStyle/>
          <a:p>
            <a:pPr algn="ctr">
              <a:lnSpc>
                <a:spcPts val="4780"/>
              </a:lnSpc>
            </a:pPr>
            <a:r>
              <a:rPr lang="en-GB" sz="4400" dirty="0">
                <a:solidFill>
                  <a:srgbClr val="714370"/>
                </a:solidFill>
              </a:rPr>
              <a:t>The benefits of working in partnership with </a:t>
            </a:r>
            <a:br>
              <a:rPr lang="en-GB" sz="4400" dirty="0">
                <a:solidFill>
                  <a:srgbClr val="714370"/>
                </a:solidFill>
              </a:rPr>
            </a:br>
            <a:r>
              <a:rPr lang="en-GB" sz="4400" dirty="0">
                <a:solidFill>
                  <a:srgbClr val="714370"/>
                </a:solidFill>
              </a:rPr>
              <a:t>family carers of people with dementia</a:t>
            </a:r>
          </a:p>
        </p:txBody>
      </p:sp>
    </p:spTree>
    <p:extLst>
      <p:ext uri="{BB962C8B-B14F-4D97-AF65-F5344CB8AC3E}">
        <p14:creationId xmlns:p14="http://schemas.microsoft.com/office/powerpoint/2010/main" val="17620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90B1D34-7BAC-4064-ABE7-A37F4D17CE6C}"/>
              </a:ext>
            </a:extLst>
          </p:cNvPr>
          <p:cNvSpPr txBox="1"/>
          <p:nvPr/>
        </p:nvSpPr>
        <p:spPr>
          <a:xfrm>
            <a:off x="1313529" y="2148831"/>
            <a:ext cx="9820973" cy="2123658"/>
          </a:xfrm>
          <a:prstGeom prst="rect">
            <a:avLst/>
          </a:prstGeom>
          <a:noFill/>
          <a:ln>
            <a:noFill/>
          </a:ln>
        </p:spPr>
        <p:txBody>
          <a:bodyPr wrap="square" rtlCol="0">
            <a:spAutoFit/>
          </a:bodyPr>
          <a:lstStyle/>
          <a:p>
            <a:pPr algn="ctr"/>
            <a:r>
              <a:rPr lang="en-GB" sz="4400" b="1" dirty="0">
                <a:solidFill>
                  <a:srgbClr val="714370"/>
                </a:solidFill>
              </a:rPr>
              <a:t>“</a:t>
            </a:r>
            <a:r>
              <a:rPr lang="en-GB" sz="4400" b="1" i="1" dirty="0">
                <a:solidFill>
                  <a:srgbClr val="714370"/>
                </a:solidFill>
              </a:rPr>
              <a:t>I know that there are no cures… I know that things are going to get worse… all I’m asking for is just a little compassion.</a:t>
            </a:r>
            <a:r>
              <a:rPr lang="en-GB" sz="4400" b="1" dirty="0">
                <a:solidFill>
                  <a:srgbClr val="714370"/>
                </a:solidFill>
              </a:rPr>
              <a:t>”</a:t>
            </a:r>
            <a:endParaRPr lang="en-GB" sz="4400" b="1" dirty="0">
              <a:solidFill>
                <a:srgbClr val="002060"/>
              </a:solidFill>
            </a:endParaRPr>
          </a:p>
        </p:txBody>
      </p:sp>
      <p:sp>
        <p:nvSpPr>
          <p:cNvPr id="4" name="TextBox 3">
            <a:extLst>
              <a:ext uri="{FF2B5EF4-FFF2-40B4-BE49-F238E27FC236}">
                <a16:creationId xmlns:a16="http://schemas.microsoft.com/office/drawing/2014/main" xmlns="" id="{AF036B29-7AE2-0649-B429-1C43B8E9385F}"/>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32</a:t>
            </a:r>
          </a:p>
        </p:txBody>
      </p:sp>
      <p:pic>
        <p:nvPicPr>
          <p:cNvPr id="5" name="Picture 4" descr="A picture containing text, clipart, vector graphics&#10;&#10;Description automatically generated">
            <a:extLst>
              <a:ext uri="{FF2B5EF4-FFF2-40B4-BE49-F238E27FC236}">
                <a16:creationId xmlns:a16="http://schemas.microsoft.com/office/drawing/2014/main" xmlns="" id="{7669C5C4-39C9-8945-B0A2-2A5B52245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6" name="TextBox 5">
            <a:extLst>
              <a:ext uri="{FF2B5EF4-FFF2-40B4-BE49-F238E27FC236}">
                <a16:creationId xmlns:a16="http://schemas.microsoft.com/office/drawing/2014/main" xmlns="" id="{B105FBAD-888F-A44B-A7F7-284B5B3C51E8}"/>
              </a:ext>
            </a:extLst>
          </p:cNvPr>
          <p:cNvSpPr txBox="1"/>
          <p:nvPr/>
        </p:nvSpPr>
        <p:spPr>
          <a:xfrm>
            <a:off x="-3048" y="311205"/>
            <a:ext cx="12195048" cy="769441"/>
          </a:xfrm>
          <a:prstGeom prst="rect">
            <a:avLst/>
          </a:prstGeom>
          <a:noFill/>
        </p:spPr>
        <p:txBody>
          <a:bodyPr wrap="square">
            <a:spAutoFit/>
          </a:bodyPr>
          <a:lstStyle/>
          <a:p>
            <a:pPr algn="ctr"/>
            <a:r>
              <a:rPr lang="en-GB" sz="4400" dirty="0">
                <a:solidFill>
                  <a:srgbClr val="714370"/>
                </a:solidFill>
              </a:rPr>
              <a:t>Compassionate communication</a:t>
            </a:r>
          </a:p>
        </p:txBody>
      </p:sp>
    </p:spTree>
    <p:extLst>
      <p:ext uri="{BB962C8B-B14F-4D97-AF65-F5344CB8AC3E}">
        <p14:creationId xmlns:p14="http://schemas.microsoft.com/office/powerpoint/2010/main" val="257701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68705D4-5C84-445E-8510-043D3544CBA2}"/>
              </a:ext>
            </a:extLst>
          </p:cNvPr>
          <p:cNvSpPr txBox="1"/>
          <p:nvPr/>
        </p:nvSpPr>
        <p:spPr>
          <a:xfrm>
            <a:off x="27270" y="201042"/>
            <a:ext cx="12137460" cy="769441"/>
          </a:xfrm>
          <a:prstGeom prst="rect">
            <a:avLst/>
          </a:prstGeom>
          <a:noFill/>
          <a:ln>
            <a:noFill/>
          </a:ln>
        </p:spPr>
        <p:txBody>
          <a:bodyPr wrap="square" rtlCol="0">
            <a:spAutoFit/>
          </a:bodyPr>
          <a:lstStyle/>
          <a:p>
            <a:pPr algn="ctr"/>
            <a:r>
              <a:rPr lang="en-GB" sz="4400" dirty="0">
                <a:solidFill>
                  <a:srgbClr val="714370"/>
                </a:solidFill>
              </a:rPr>
              <a:t>Madeline and Robbie</a:t>
            </a:r>
            <a:endParaRPr lang="en-GB" sz="3200" dirty="0">
              <a:solidFill>
                <a:srgbClr val="714370"/>
              </a:solidFill>
            </a:endParaRPr>
          </a:p>
        </p:txBody>
      </p:sp>
      <p:sp>
        <p:nvSpPr>
          <p:cNvPr id="5" name="TextBox 4">
            <a:extLst>
              <a:ext uri="{FF2B5EF4-FFF2-40B4-BE49-F238E27FC236}">
                <a16:creationId xmlns:a16="http://schemas.microsoft.com/office/drawing/2014/main" xmlns="" id="{CAE51E4F-16D7-164D-9352-F381232352DB}"/>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33</a:t>
            </a:r>
          </a:p>
        </p:txBody>
      </p:sp>
      <p:pic>
        <p:nvPicPr>
          <p:cNvPr id="7" name="Picture 6" descr="A person and person posing for a picture&#10;&#10;Description automatically generated with low confidence">
            <a:extLst>
              <a:ext uri="{FF2B5EF4-FFF2-40B4-BE49-F238E27FC236}">
                <a16:creationId xmlns:a16="http://schemas.microsoft.com/office/drawing/2014/main" xmlns="" id="{6228208D-3921-BA4D-BD8F-62AA5E2EE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47668" y="851610"/>
            <a:ext cx="8275323" cy="5568537"/>
          </a:xfrm>
          <a:prstGeom prst="rect">
            <a:avLst/>
          </a:prstGeom>
        </p:spPr>
      </p:pic>
      <p:pic>
        <p:nvPicPr>
          <p:cNvPr id="8" name="Picture 7" descr="A picture containing text, clipart, vector graphics&#10;&#10;Description automatically generated">
            <a:extLst>
              <a:ext uri="{FF2B5EF4-FFF2-40B4-BE49-F238E27FC236}">
                <a16:creationId xmlns:a16="http://schemas.microsoft.com/office/drawing/2014/main" xmlns="" id="{F2FF7739-1479-0C4C-8175-13E8BBACA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59124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21A0272-41F1-4099-8EEC-996BBC1C914C}"/>
              </a:ext>
            </a:extLst>
          </p:cNvPr>
          <p:cNvSpPr txBox="1"/>
          <p:nvPr/>
        </p:nvSpPr>
        <p:spPr>
          <a:xfrm>
            <a:off x="496956" y="1545846"/>
            <a:ext cx="11330081" cy="4501232"/>
          </a:xfrm>
          <a:prstGeom prst="rect">
            <a:avLst/>
          </a:prstGeom>
          <a:noFill/>
          <a:ln>
            <a:noFill/>
          </a:ln>
        </p:spPr>
        <p:txBody>
          <a:bodyPr wrap="square" rtlCol="0">
            <a:spAutoFit/>
          </a:bodyPr>
          <a:lstStyle/>
          <a:p>
            <a:pPr marL="271463" indent="-271463">
              <a:spcAft>
                <a:spcPts val="900"/>
              </a:spcAft>
              <a:buFont typeface="+mj-lt"/>
              <a:buAutoNum type="arabicPeriod"/>
            </a:pPr>
            <a:r>
              <a:rPr lang="en-US" sz="1650" dirty="0">
                <a:solidFill>
                  <a:srgbClr val="714370"/>
                </a:solidFill>
                <a:effectLst/>
                <a:ea typeface="Calibri" panose="020F0502020204030204" pitchFamily="34" charset="0"/>
                <a:cs typeface="Times New Roman" panose="02020603050405020304" pitchFamily="18" charset="0"/>
              </a:rPr>
              <a:t>The presumption of capacity: “</a:t>
            </a:r>
            <a:r>
              <a:rPr lang="en-US" sz="1650" i="1" dirty="0">
                <a:solidFill>
                  <a:srgbClr val="714370"/>
                </a:solidFill>
                <a:effectLst/>
                <a:ea typeface="Calibri" panose="020F0502020204030204" pitchFamily="34" charset="0"/>
                <a:cs typeface="Times New Roman" panose="02020603050405020304" pitchFamily="18" charset="0"/>
              </a:rPr>
              <a:t>A person must be assumed to have capacity unless it is established that he/she lacks capacity</a:t>
            </a:r>
            <a:r>
              <a:rPr lang="en-US" sz="1650" dirty="0">
                <a:solidFill>
                  <a:srgbClr val="714370"/>
                </a:solidFill>
                <a:effectLst/>
                <a:ea typeface="Calibri" panose="020F0502020204030204" pitchFamily="34" charset="0"/>
                <a:cs typeface="Times New Roman" panose="02020603050405020304" pitchFamily="18" charset="0"/>
              </a:rPr>
              <a:t>.” The Act sets out clearly that individuals have the right to make choices and decisions for themselves (the right to autonomy) unless it is shown that they lack capacity to make these choices and decisions themselves. </a:t>
            </a:r>
            <a:endParaRPr lang="en-GB" sz="1650" dirty="0">
              <a:solidFill>
                <a:srgbClr val="714370"/>
              </a:solidFill>
              <a:effectLst/>
              <a:ea typeface="Times New Roman" panose="02020603050405020304" pitchFamily="18" charset="0"/>
              <a:cs typeface="Times New Roman" panose="02020603050405020304" pitchFamily="18" charset="0"/>
            </a:endParaRPr>
          </a:p>
          <a:p>
            <a:pPr marL="271463" indent="-271463">
              <a:spcAft>
                <a:spcPts val="900"/>
              </a:spcAft>
              <a:buFont typeface="+mj-lt"/>
              <a:buAutoNum type="arabicPeriod"/>
            </a:pPr>
            <a:r>
              <a:rPr lang="en-US" sz="1650" dirty="0" err="1">
                <a:solidFill>
                  <a:srgbClr val="714370"/>
                </a:solidFill>
                <a:effectLst/>
                <a:ea typeface="Calibri" panose="020F0502020204030204" pitchFamily="34" charset="0"/>
                <a:cs typeface="Times New Roman" panose="02020603050405020304" pitchFamily="18" charset="0"/>
              </a:rPr>
              <a:t>Maximising</a:t>
            </a:r>
            <a:r>
              <a:rPr lang="en-US" sz="1650" dirty="0">
                <a:solidFill>
                  <a:srgbClr val="714370"/>
                </a:solidFill>
                <a:effectLst/>
                <a:ea typeface="Calibri" panose="020F0502020204030204" pitchFamily="34" charset="0"/>
                <a:cs typeface="Times New Roman" panose="02020603050405020304" pitchFamily="18" charset="0"/>
              </a:rPr>
              <a:t> decision-making capacity: “</a:t>
            </a:r>
            <a:r>
              <a:rPr lang="en-US" sz="1650" i="1" dirty="0">
                <a:solidFill>
                  <a:srgbClr val="714370"/>
                </a:solidFill>
                <a:effectLst/>
                <a:ea typeface="Calibri" panose="020F0502020204030204" pitchFamily="34" charset="0"/>
                <a:cs typeface="Times New Roman" panose="02020603050405020304" pitchFamily="18" charset="0"/>
              </a:rPr>
              <a:t>A person is not to be treated as unable to make a decision unless all practical steps to help them to do so have been taken without success</a:t>
            </a:r>
            <a:r>
              <a:rPr lang="en-US" sz="1650" dirty="0">
                <a:solidFill>
                  <a:srgbClr val="714370"/>
                </a:solidFill>
                <a:effectLst/>
                <a:ea typeface="Calibri" panose="020F0502020204030204" pitchFamily="34" charset="0"/>
                <a:cs typeface="Times New Roman" panose="02020603050405020304" pitchFamily="18" charset="0"/>
              </a:rPr>
              <a:t>.” </a:t>
            </a:r>
            <a:r>
              <a:rPr lang="en-US" sz="1650" dirty="0">
                <a:solidFill>
                  <a:srgbClr val="714370"/>
                </a:solidFill>
                <a:ea typeface="Calibri" panose="020F0502020204030204" pitchFamily="34" charset="0"/>
                <a:cs typeface="Times New Roman" panose="02020603050405020304" pitchFamily="18" charset="0"/>
              </a:rPr>
              <a:t>P</a:t>
            </a:r>
            <a:r>
              <a:rPr lang="en-US" sz="1650" dirty="0">
                <a:solidFill>
                  <a:srgbClr val="714370"/>
                </a:solidFill>
                <a:effectLst/>
                <a:ea typeface="Calibri" panose="020F0502020204030204" pitchFamily="34" charset="0"/>
                <a:cs typeface="Times New Roman" panose="02020603050405020304" pitchFamily="18" charset="0"/>
              </a:rPr>
              <a:t>ractical steps might include using different means of communication, providing information in an accessible form, or treating an underlying medical condition.</a:t>
            </a:r>
            <a:endParaRPr lang="en-GB" sz="1650" dirty="0">
              <a:solidFill>
                <a:srgbClr val="714370"/>
              </a:solidFill>
              <a:effectLst/>
              <a:ea typeface="Times New Roman" panose="02020603050405020304" pitchFamily="18" charset="0"/>
              <a:cs typeface="Times New Roman" panose="02020603050405020304" pitchFamily="18" charset="0"/>
            </a:endParaRPr>
          </a:p>
          <a:p>
            <a:pPr marL="271463" indent="-271463">
              <a:spcAft>
                <a:spcPts val="900"/>
              </a:spcAft>
              <a:buFont typeface="+mj-lt"/>
              <a:buAutoNum type="arabicPeriod"/>
            </a:pPr>
            <a:r>
              <a:rPr lang="en-US" sz="1650" dirty="0">
                <a:solidFill>
                  <a:srgbClr val="714370"/>
                </a:solidFill>
                <a:effectLst/>
                <a:ea typeface="Calibri" panose="020F0502020204030204" pitchFamily="34" charset="0"/>
                <a:cs typeface="Times New Roman" panose="02020603050405020304" pitchFamily="18" charset="0"/>
              </a:rPr>
              <a:t>Unwise decisions: “</a:t>
            </a:r>
            <a:r>
              <a:rPr lang="en-US" sz="1650" i="1" dirty="0">
                <a:solidFill>
                  <a:srgbClr val="714370"/>
                </a:solidFill>
                <a:effectLst/>
                <a:ea typeface="Calibri" panose="020F0502020204030204" pitchFamily="34" charset="0"/>
                <a:cs typeface="Times New Roman" panose="02020603050405020304" pitchFamily="18" charset="0"/>
              </a:rPr>
              <a:t>A person is not to be treated as unable to make a decision merely because he/she makes an unwise decision</a:t>
            </a:r>
            <a:r>
              <a:rPr lang="en-US" sz="1650" dirty="0">
                <a:solidFill>
                  <a:srgbClr val="714370"/>
                </a:solidFill>
                <a:effectLst/>
                <a:ea typeface="Calibri" panose="020F0502020204030204" pitchFamily="34" charset="0"/>
                <a:cs typeface="Times New Roman" panose="02020603050405020304" pitchFamily="18" charset="0"/>
              </a:rPr>
              <a:t>”. This principle again underpins the right to autonomy, and reflects the fact that </a:t>
            </a:r>
            <a:r>
              <a:rPr lang="en-GB" sz="1650" dirty="0">
                <a:solidFill>
                  <a:srgbClr val="714370"/>
                </a:solidFill>
              </a:rPr>
              <a:t>we each have our own individual </a:t>
            </a:r>
            <a:r>
              <a:rPr lang="en-US" sz="1650" dirty="0">
                <a:solidFill>
                  <a:srgbClr val="714370"/>
                </a:solidFill>
                <a:effectLst/>
                <a:ea typeface="Calibri" panose="020F0502020204030204" pitchFamily="34" charset="0"/>
                <a:cs typeface="Times New Roman" panose="02020603050405020304" pitchFamily="18" charset="0"/>
              </a:rPr>
              <a:t>values, beliefs, preferences and attitudes to risk, which may not be the same as those of other people.</a:t>
            </a:r>
            <a:endParaRPr lang="en-GB" sz="1650" dirty="0">
              <a:solidFill>
                <a:srgbClr val="714370"/>
              </a:solidFill>
              <a:effectLst/>
              <a:ea typeface="Times New Roman" panose="02020603050405020304" pitchFamily="18" charset="0"/>
              <a:cs typeface="Times New Roman" panose="02020603050405020304" pitchFamily="18" charset="0"/>
            </a:endParaRPr>
          </a:p>
          <a:p>
            <a:pPr marL="271463" indent="-271463">
              <a:spcAft>
                <a:spcPts val="900"/>
              </a:spcAft>
              <a:buFont typeface="+mj-lt"/>
              <a:buAutoNum type="arabicPeriod"/>
            </a:pPr>
            <a:r>
              <a:rPr lang="en-US" sz="1650" dirty="0">
                <a:solidFill>
                  <a:srgbClr val="714370"/>
                </a:solidFill>
                <a:effectLst/>
                <a:ea typeface="Calibri" panose="020F0502020204030204" pitchFamily="34" charset="0"/>
                <a:cs typeface="Times New Roman" panose="02020603050405020304" pitchFamily="18" charset="0"/>
              </a:rPr>
              <a:t>Best interest: “</a:t>
            </a:r>
            <a:r>
              <a:rPr lang="en-US" sz="1650" i="1" dirty="0">
                <a:solidFill>
                  <a:srgbClr val="714370"/>
                </a:solidFill>
                <a:effectLst/>
                <a:ea typeface="Calibri" panose="020F0502020204030204" pitchFamily="34" charset="0"/>
                <a:cs typeface="Times New Roman" panose="02020603050405020304" pitchFamily="18" charset="0"/>
              </a:rPr>
              <a:t>An act done, or decision made, under this Act for or on behalf of a person who lacks capacity must be done, or made, in his/her best interest</a:t>
            </a:r>
            <a:r>
              <a:rPr lang="en-US" sz="1650" dirty="0">
                <a:solidFill>
                  <a:srgbClr val="714370"/>
                </a:solidFill>
                <a:effectLst/>
                <a:ea typeface="Calibri" panose="020F0502020204030204" pitchFamily="34" charset="0"/>
                <a:cs typeface="Times New Roman" panose="02020603050405020304" pitchFamily="18" charset="0"/>
              </a:rPr>
              <a:t>.” It is not possible for statute to give a </a:t>
            </a:r>
            <a:r>
              <a:rPr lang="en-GB" sz="1650" dirty="0">
                <a:solidFill>
                  <a:srgbClr val="714370"/>
                </a:solidFill>
              </a:rPr>
              <a:t>single, universal </a:t>
            </a:r>
            <a:r>
              <a:rPr lang="en-US" sz="1650" dirty="0">
                <a:solidFill>
                  <a:srgbClr val="714370"/>
                </a:solidFill>
                <a:effectLst/>
                <a:ea typeface="Calibri" panose="020F0502020204030204" pitchFamily="34" charset="0"/>
                <a:cs typeface="Times New Roman" panose="02020603050405020304" pitchFamily="18" charset="0"/>
              </a:rPr>
              <a:t>definition of “best interest” because what is in one person’s best interests will depend on that particular individual and his or her personal circumstances. </a:t>
            </a:r>
            <a:endParaRPr lang="en-GB" sz="1650" dirty="0">
              <a:solidFill>
                <a:srgbClr val="714370"/>
              </a:solidFill>
              <a:effectLst/>
              <a:ea typeface="Times New Roman" panose="02020603050405020304" pitchFamily="18" charset="0"/>
              <a:cs typeface="Times New Roman" panose="02020603050405020304" pitchFamily="18" charset="0"/>
            </a:endParaRPr>
          </a:p>
          <a:p>
            <a:pPr marL="271463" indent="-271463">
              <a:spcAft>
                <a:spcPts val="900"/>
              </a:spcAft>
              <a:buFont typeface="+mj-lt"/>
              <a:buAutoNum type="arabicPeriod"/>
            </a:pPr>
            <a:r>
              <a:rPr lang="en-US" sz="1650" dirty="0">
                <a:solidFill>
                  <a:srgbClr val="714370"/>
                </a:solidFill>
                <a:effectLst/>
                <a:ea typeface="Calibri" panose="020F0502020204030204" pitchFamily="34" charset="0"/>
                <a:cs typeface="Times New Roman" panose="02020603050405020304" pitchFamily="18" charset="0"/>
              </a:rPr>
              <a:t>Least restrictive alternative: “</a:t>
            </a:r>
            <a:r>
              <a:rPr lang="en-US" sz="1650" i="1" dirty="0">
                <a:solidFill>
                  <a:srgbClr val="714370"/>
                </a:solidFill>
                <a:effectLst/>
                <a:ea typeface="Calibri" panose="020F0502020204030204" pitchFamily="34" charset="0"/>
                <a:cs typeface="Times New Roman" panose="02020603050405020304" pitchFamily="18" charset="0"/>
              </a:rPr>
              <a:t>Before the act is done, or the decision is made, regard must be given as to whether the </a:t>
            </a:r>
            <a:br>
              <a:rPr lang="en-US" sz="1650" i="1" dirty="0">
                <a:solidFill>
                  <a:srgbClr val="714370"/>
                </a:solidFill>
                <a:effectLst/>
                <a:ea typeface="Calibri" panose="020F0502020204030204" pitchFamily="34" charset="0"/>
                <a:cs typeface="Times New Roman" panose="02020603050405020304" pitchFamily="18" charset="0"/>
              </a:rPr>
            </a:br>
            <a:r>
              <a:rPr lang="en-US" sz="1650" i="1" dirty="0">
                <a:solidFill>
                  <a:srgbClr val="714370"/>
                </a:solidFill>
                <a:effectLst/>
                <a:ea typeface="Calibri" panose="020F0502020204030204" pitchFamily="34" charset="0"/>
                <a:cs typeface="Times New Roman" panose="02020603050405020304" pitchFamily="18" charset="0"/>
              </a:rPr>
              <a:t>purpose for which it is needed can be as effectively achieved in a way that is less restrictive of the person’s rights and </a:t>
            </a:r>
            <a:br>
              <a:rPr lang="en-US" sz="1650" i="1" dirty="0">
                <a:solidFill>
                  <a:srgbClr val="714370"/>
                </a:solidFill>
                <a:effectLst/>
                <a:ea typeface="Calibri" panose="020F0502020204030204" pitchFamily="34" charset="0"/>
                <a:cs typeface="Times New Roman" panose="02020603050405020304" pitchFamily="18" charset="0"/>
              </a:rPr>
            </a:br>
            <a:r>
              <a:rPr lang="en-US" sz="1650" i="1" dirty="0">
                <a:solidFill>
                  <a:srgbClr val="714370"/>
                </a:solidFill>
                <a:effectLst/>
                <a:ea typeface="Calibri" panose="020F0502020204030204" pitchFamily="34" charset="0"/>
                <a:cs typeface="Times New Roman" panose="02020603050405020304" pitchFamily="18" charset="0"/>
              </a:rPr>
              <a:t>freedom of action</a:t>
            </a:r>
            <a:r>
              <a:rPr lang="en-US" sz="1650" dirty="0">
                <a:solidFill>
                  <a:srgbClr val="714370"/>
                </a:solidFill>
                <a:effectLst/>
                <a:ea typeface="Calibri" panose="020F0502020204030204" pitchFamily="34" charset="0"/>
                <a:cs typeface="Times New Roman" panose="02020603050405020304" pitchFamily="18" charset="0"/>
              </a:rPr>
              <a:t>.” Is it possible to decide or act in a way that would interfere less with the person’s rights and freedoms? </a:t>
            </a:r>
          </a:p>
        </p:txBody>
      </p:sp>
      <p:sp>
        <p:nvSpPr>
          <p:cNvPr id="7" name="TextBox 6">
            <a:extLst>
              <a:ext uri="{FF2B5EF4-FFF2-40B4-BE49-F238E27FC236}">
                <a16:creationId xmlns:a16="http://schemas.microsoft.com/office/drawing/2014/main" xmlns="" id="{5F10D8E0-CC06-1B41-8E5D-319FDF1729BE}"/>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34</a:t>
            </a:r>
          </a:p>
        </p:txBody>
      </p:sp>
      <p:pic>
        <p:nvPicPr>
          <p:cNvPr id="8" name="Picture 7" descr="A picture containing text, clipart, vector graphics&#10;&#10;Description automatically generated">
            <a:extLst>
              <a:ext uri="{FF2B5EF4-FFF2-40B4-BE49-F238E27FC236}">
                <a16:creationId xmlns:a16="http://schemas.microsoft.com/office/drawing/2014/main" xmlns="" id="{44933C9E-D063-7B48-BDF2-6940CDB65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9" name="TextBox 8">
            <a:extLst>
              <a:ext uri="{FF2B5EF4-FFF2-40B4-BE49-F238E27FC236}">
                <a16:creationId xmlns:a16="http://schemas.microsoft.com/office/drawing/2014/main" xmlns="" id="{6D6C381A-25C9-B644-8F98-6E6AE6D38553}"/>
              </a:ext>
            </a:extLst>
          </p:cNvPr>
          <p:cNvSpPr txBox="1"/>
          <p:nvPr/>
        </p:nvSpPr>
        <p:spPr>
          <a:xfrm>
            <a:off x="10790" y="154059"/>
            <a:ext cx="12181210" cy="1323439"/>
          </a:xfrm>
          <a:prstGeom prst="rect">
            <a:avLst/>
          </a:prstGeom>
          <a:noFill/>
        </p:spPr>
        <p:txBody>
          <a:bodyPr wrap="square">
            <a:spAutoFit/>
          </a:bodyPr>
          <a:lstStyle/>
          <a:p>
            <a:pPr algn="ctr">
              <a:lnSpc>
                <a:spcPts val="4780"/>
              </a:lnSpc>
            </a:pPr>
            <a:r>
              <a:rPr lang="en-GB" sz="4400" dirty="0">
                <a:solidFill>
                  <a:srgbClr val="714370"/>
                </a:solidFill>
              </a:rPr>
              <a:t>The Mental Capacity Act –</a:t>
            </a:r>
            <a:br>
              <a:rPr lang="en-GB" sz="4400" dirty="0">
                <a:solidFill>
                  <a:srgbClr val="714370"/>
                </a:solidFill>
              </a:rPr>
            </a:br>
            <a:r>
              <a:rPr lang="en-GB" sz="4400" dirty="0">
                <a:solidFill>
                  <a:srgbClr val="714370"/>
                </a:solidFill>
              </a:rPr>
              <a:t>the 5 Statutory Principles</a:t>
            </a:r>
          </a:p>
        </p:txBody>
      </p:sp>
    </p:spTree>
    <p:extLst>
      <p:ext uri="{BB962C8B-B14F-4D97-AF65-F5344CB8AC3E}">
        <p14:creationId xmlns:p14="http://schemas.microsoft.com/office/powerpoint/2010/main" val="3423596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21A0272-41F1-4099-8EEC-996BBC1C914C}"/>
              </a:ext>
            </a:extLst>
          </p:cNvPr>
          <p:cNvSpPr txBox="1"/>
          <p:nvPr/>
        </p:nvSpPr>
        <p:spPr>
          <a:xfrm>
            <a:off x="1233579" y="1881460"/>
            <a:ext cx="10478892" cy="3811300"/>
          </a:xfrm>
          <a:prstGeom prst="rect">
            <a:avLst/>
          </a:prstGeom>
          <a:noFill/>
          <a:ln>
            <a:noFill/>
          </a:ln>
        </p:spPr>
        <p:txBody>
          <a:bodyPr wrap="square" rtlCol="0">
            <a:spAutoFit/>
          </a:bodyPr>
          <a:lstStyle/>
          <a:p>
            <a:pPr>
              <a:spcAft>
                <a:spcPts val="1000"/>
              </a:spcAft>
            </a:pPr>
            <a:r>
              <a:rPr lang="en-GB" sz="2000" dirty="0">
                <a:solidFill>
                  <a:srgbClr val="714370"/>
                </a:solidFill>
                <a:effectLst/>
                <a:ea typeface="Calibri" panose="020F0502020204030204" pitchFamily="34" charset="0"/>
                <a:cs typeface="Times New Roman" panose="02020603050405020304" pitchFamily="18" charset="0"/>
              </a:rPr>
              <a:t>A lasting power of attorney (LPA) is a legal document that lets you (the ‘donor’) appoint one or more people (known as ‘attorneys’) to help you make decisions or to make decisions on your behalf.</a:t>
            </a:r>
          </a:p>
          <a:p>
            <a:pPr>
              <a:spcAft>
                <a:spcPts val="1000"/>
              </a:spcAft>
            </a:pPr>
            <a:r>
              <a:rPr lang="en-GB" sz="2000" dirty="0">
                <a:solidFill>
                  <a:srgbClr val="714370"/>
                </a:solidFill>
                <a:effectLst/>
                <a:ea typeface="Calibri" panose="020F0502020204030204" pitchFamily="34" charset="0"/>
                <a:cs typeface="Times New Roman" panose="02020603050405020304" pitchFamily="18" charset="0"/>
              </a:rPr>
              <a:t>This gives you more control over what happens to you if you have an accident or an illness and cannot make your own decisions (you ‘lack mental capacity’).</a:t>
            </a:r>
          </a:p>
          <a:p>
            <a:pPr>
              <a:spcAft>
                <a:spcPts val="1000"/>
              </a:spcAft>
            </a:pPr>
            <a:r>
              <a:rPr lang="en-GB" sz="2000" dirty="0">
                <a:solidFill>
                  <a:srgbClr val="714370"/>
                </a:solidFill>
                <a:effectLst/>
                <a:ea typeface="Calibri" panose="020F0502020204030204" pitchFamily="34" charset="0"/>
                <a:cs typeface="Times New Roman" panose="02020603050405020304" pitchFamily="18" charset="0"/>
              </a:rPr>
              <a:t>You must be 18 or over and have mental capacity (the ability to make your own decisions) </a:t>
            </a:r>
            <a:br>
              <a:rPr lang="en-GB" sz="2000" dirty="0">
                <a:solidFill>
                  <a:srgbClr val="714370"/>
                </a:solidFill>
                <a:effectLst/>
                <a:ea typeface="Calibri" panose="020F0502020204030204" pitchFamily="34" charset="0"/>
                <a:cs typeface="Times New Roman" panose="02020603050405020304" pitchFamily="18" charset="0"/>
              </a:rPr>
            </a:br>
            <a:r>
              <a:rPr lang="en-GB" sz="2000" dirty="0">
                <a:solidFill>
                  <a:srgbClr val="714370"/>
                </a:solidFill>
                <a:effectLst/>
                <a:ea typeface="Calibri" panose="020F0502020204030204" pitchFamily="34" charset="0"/>
                <a:cs typeface="Times New Roman" panose="02020603050405020304" pitchFamily="18" charset="0"/>
              </a:rPr>
              <a:t>when you make your LPA. </a:t>
            </a:r>
            <a:r>
              <a:rPr lang="en-GB" sz="2000" dirty="0">
                <a:solidFill>
                  <a:srgbClr val="714370"/>
                </a:solidFill>
              </a:rPr>
              <a:t>There are 2 types of LPA:</a:t>
            </a:r>
          </a:p>
          <a:p>
            <a:pPr marL="285750" indent="-285750">
              <a:spcAft>
                <a:spcPts val="1000"/>
              </a:spcAft>
              <a:buFont typeface="Wingdings" panose="05000000000000000000" pitchFamily="2" charset="2"/>
              <a:buChar char="q"/>
            </a:pPr>
            <a:r>
              <a:rPr lang="en-GB" sz="2000" dirty="0">
                <a:solidFill>
                  <a:srgbClr val="714370"/>
                </a:solidFill>
              </a:rPr>
              <a:t>health and welfare</a:t>
            </a:r>
          </a:p>
          <a:p>
            <a:pPr marL="285750" indent="-285750">
              <a:spcAft>
                <a:spcPts val="1000"/>
              </a:spcAft>
              <a:buFont typeface="Wingdings" panose="05000000000000000000" pitchFamily="2" charset="2"/>
              <a:buChar char="q"/>
            </a:pPr>
            <a:r>
              <a:rPr lang="en-GB" sz="2000" dirty="0">
                <a:solidFill>
                  <a:srgbClr val="714370"/>
                </a:solidFill>
              </a:rPr>
              <a:t>property and financial affairs</a:t>
            </a:r>
            <a:endParaRPr lang="en-GB" sz="1600" dirty="0">
              <a:solidFill>
                <a:srgbClr val="714370"/>
              </a:solidFill>
            </a:endParaRPr>
          </a:p>
          <a:p>
            <a:pPr>
              <a:spcAft>
                <a:spcPts val="1000"/>
              </a:spcAft>
            </a:pPr>
            <a:r>
              <a:rPr lang="en-GB" sz="2000" b="1" dirty="0">
                <a:solidFill>
                  <a:srgbClr val="714370"/>
                </a:solidFill>
              </a:rPr>
              <a:t>A health and welfare LPA does not come into force until the donor has lost the capacity </a:t>
            </a:r>
            <a:br>
              <a:rPr lang="en-GB" sz="2000" b="1" dirty="0">
                <a:solidFill>
                  <a:srgbClr val="714370"/>
                </a:solidFill>
              </a:rPr>
            </a:br>
            <a:r>
              <a:rPr lang="en-GB" sz="2000" b="1" dirty="0">
                <a:solidFill>
                  <a:srgbClr val="714370"/>
                </a:solidFill>
              </a:rPr>
              <a:t>to make decisions for themselves.</a:t>
            </a:r>
          </a:p>
        </p:txBody>
      </p:sp>
      <p:sp>
        <p:nvSpPr>
          <p:cNvPr id="4" name="TextBox 3">
            <a:extLst>
              <a:ext uri="{FF2B5EF4-FFF2-40B4-BE49-F238E27FC236}">
                <a16:creationId xmlns:a16="http://schemas.microsoft.com/office/drawing/2014/main" xmlns="" id="{34825546-5BCE-0C45-AC54-DF607203A84D}"/>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35</a:t>
            </a:r>
          </a:p>
        </p:txBody>
      </p:sp>
      <p:pic>
        <p:nvPicPr>
          <p:cNvPr id="6" name="Picture 5" descr="A picture containing text, clipart, vector graphics&#10;&#10;Description automatically generated">
            <a:extLst>
              <a:ext uri="{FF2B5EF4-FFF2-40B4-BE49-F238E27FC236}">
                <a16:creationId xmlns:a16="http://schemas.microsoft.com/office/drawing/2014/main" xmlns="" id="{CEAFC2BE-CDFA-4748-88A6-A0F121A29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B2804242-8967-6248-A581-867C8183D4EC}"/>
              </a:ext>
            </a:extLst>
          </p:cNvPr>
          <p:cNvSpPr txBox="1"/>
          <p:nvPr/>
        </p:nvSpPr>
        <p:spPr>
          <a:xfrm>
            <a:off x="0" y="211943"/>
            <a:ext cx="12192000" cy="1446550"/>
          </a:xfrm>
          <a:prstGeom prst="rect">
            <a:avLst/>
          </a:prstGeom>
          <a:noFill/>
        </p:spPr>
        <p:txBody>
          <a:bodyPr wrap="square">
            <a:spAutoFit/>
          </a:bodyPr>
          <a:lstStyle/>
          <a:p>
            <a:pPr algn="ctr"/>
            <a:r>
              <a:rPr lang="en-GB" sz="4400" dirty="0">
                <a:solidFill>
                  <a:srgbClr val="714370"/>
                </a:solidFill>
              </a:rPr>
              <a:t>The Mental Capacity Act – </a:t>
            </a:r>
            <a:br>
              <a:rPr lang="en-GB" sz="4400" dirty="0">
                <a:solidFill>
                  <a:srgbClr val="714370"/>
                </a:solidFill>
              </a:rPr>
            </a:br>
            <a:r>
              <a:rPr lang="en-GB" sz="4400" dirty="0">
                <a:solidFill>
                  <a:srgbClr val="714370"/>
                </a:solidFill>
              </a:rPr>
              <a:t>the family carer as decision maker</a:t>
            </a:r>
          </a:p>
        </p:txBody>
      </p:sp>
    </p:spTree>
    <p:extLst>
      <p:ext uri="{BB962C8B-B14F-4D97-AF65-F5344CB8AC3E}">
        <p14:creationId xmlns:p14="http://schemas.microsoft.com/office/powerpoint/2010/main" val="2341477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36</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9" name="TextBox 8">
            <a:extLst>
              <a:ext uri="{FF2B5EF4-FFF2-40B4-BE49-F238E27FC236}">
                <a16:creationId xmlns:a16="http://schemas.microsoft.com/office/drawing/2014/main" xmlns="" id="{7B5A683C-21AC-FD43-9045-6F47F35B7AD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714370"/>
                </a:solidFill>
                <a:latin typeface="+mj-lt"/>
              </a:rPr>
              <a:t>End of </a:t>
            </a:r>
            <a:br>
              <a:rPr lang="en-GB" sz="6600" b="1" dirty="0">
                <a:solidFill>
                  <a:srgbClr val="714370"/>
                </a:solidFill>
                <a:latin typeface="+mj-lt"/>
              </a:rPr>
            </a:br>
            <a:r>
              <a:rPr lang="en-GB" sz="6600" b="1" dirty="0">
                <a:solidFill>
                  <a:srgbClr val="714370"/>
                </a:solidFill>
                <a:latin typeface="+mj-lt"/>
              </a:rPr>
              <a:t>Session 3</a:t>
            </a:r>
          </a:p>
          <a:p>
            <a:pPr algn="ctr"/>
            <a:endParaRPr lang="en-GB" sz="4800" b="1" dirty="0">
              <a:solidFill>
                <a:srgbClr val="714370"/>
              </a:solidFill>
              <a:latin typeface="+mj-lt"/>
            </a:endParaRPr>
          </a:p>
          <a:p>
            <a:pPr algn="ctr"/>
            <a:r>
              <a:rPr lang="en-GB" sz="4400" b="1" dirty="0">
                <a:solidFill>
                  <a:srgbClr val="714370"/>
                </a:solidFill>
                <a:latin typeface="+mj-lt"/>
              </a:rPr>
              <a:t>Thank you!</a:t>
            </a:r>
          </a:p>
        </p:txBody>
      </p:sp>
    </p:spTree>
    <p:extLst>
      <p:ext uri="{BB962C8B-B14F-4D97-AF65-F5344CB8AC3E}">
        <p14:creationId xmlns:p14="http://schemas.microsoft.com/office/powerpoint/2010/main" val="23079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7702</TotalTime>
  <Words>647</Words>
  <Application>Microsoft Macintosh PowerPoint</Application>
  <PresentationFormat>Widescreen</PresentationFormat>
  <Paragraphs>48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Calibri Light</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Microsoft Office User</cp:lastModifiedBy>
  <cp:revision>180</cp:revision>
  <dcterms:created xsi:type="dcterms:W3CDTF">2019-04-29T10:28:40Z</dcterms:created>
  <dcterms:modified xsi:type="dcterms:W3CDTF">2023-03-29T08:27:10Z</dcterms:modified>
</cp:coreProperties>
</file>