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5" r:id="rId2"/>
    <p:sldId id="364" r:id="rId3"/>
    <p:sldId id="365" r:id="rId4"/>
    <p:sldId id="366" r:id="rId5"/>
    <p:sldId id="367" r:id="rId6"/>
    <p:sldId id="368" r:id="rId7"/>
    <p:sldId id="376" r:id="rId8"/>
    <p:sldId id="37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4519F-26AD-C61F-DDD1-322B04CE47C2}" name="Ruth Chalmers" initials="RC" userId="S::ruthc@olmgroup.com::9c800780-8781-49fa-9105-99a62668eb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4370"/>
    <a:srgbClr val="66FFCC"/>
    <a:srgbClr val="99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95" autoAdjust="0"/>
    <p:restoredTop sz="96820" autoAdjust="0"/>
  </p:normalViewPr>
  <p:slideViewPr>
    <p:cSldViewPr snapToGrid="0">
      <p:cViewPr varScale="1">
        <p:scale>
          <a:sx n="93" d="100"/>
          <a:sy n="93" d="100"/>
        </p:scale>
        <p:origin x="240" y="440"/>
      </p:cViewPr>
      <p:guideLst>
        <p:guide orient="horz" pos="2160"/>
        <p:guide pos="3840"/>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microsoft.com/office/2018/10/relationships/authors" Target="authors.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FBAF8-0CAF-4EF3-A6FD-C54CBDF9A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16BB9755-1453-41FB-8DC4-B4165D74F5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4709727-80F5-47D2-A723-47B13D61ED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8912ACE8-60FB-421D-8476-BEBBE9BC2AA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68D892E5-C826-41CA-B880-357CA14DF6BD}"/>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182179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7D1D64-F3B1-4BFD-A4B4-A0080A901C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08DB1B9F-4B1D-4D3A-AC9E-9B6FDC8E4D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0E3BCB5-4CAE-4DB2-AC21-C7E9C1E6DBBF}"/>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F21D130A-8620-4A3B-9E42-AC0690F7BA8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374703E0-A2C1-4E2A-861D-2A73523944A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61608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F558682-1DCE-4CB2-9B0B-54C344D046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AA52452-9FCB-489E-8AD2-6EDF781053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6057954-41EF-4C3C-9503-2B78EAF1EDB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15E81575-5C0C-4F68-B6C5-F5FD0B3E58A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D15948DB-19F1-4321-BC67-40099401F9E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4133495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28035C-1EBF-49D8-B8EB-C85248AE1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E4F0E11-D18C-4B7E-83C5-E47226EE5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DACAC41-4FED-4773-B413-79745129EA0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C48A2FB0-E286-4D05-8F0D-C9A0C759287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04EEA2DC-7263-454A-B58E-E4B86BFC9FD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59867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E5984-5D76-44E5-919B-7E844B6D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1FA400B-7A04-4146-8E04-AF5189776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C04A9B-9CF2-4B18-ABA6-87BBF433B5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5" name="Footer Placeholder 4">
            <a:extLst>
              <a:ext uri="{FF2B5EF4-FFF2-40B4-BE49-F238E27FC236}">
                <a16:creationId xmlns:a16="http://schemas.microsoft.com/office/drawing/2014/main" xmlns="" id="{5E44282A-6983-4633-A929-69E03DF1FEB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F888C9B6-34C9-4BCE-B8C6-23ED891D5BF3}"/>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183141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F30E0D-0FC8-4C8D-B139-F21A8F1619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AABCF28-0449-4D42-A518-BEF084B4F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B9EB453-162E-4BDC-9311-EDAFAFB16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11C2383-743F-46D1-9519-4E52F8E21D41}"/>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81B03C43-0C1A-429B-AF00-6708496D78C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EE8551C0-3BA2-4868-ABEC-6D62ED9BAF5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245353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92A54-5643-4D66-9718-3C170297D2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4AA9153-AF4E-4D62-8958-58EFA757B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40E7A1-D243-4CCB-B693-FE4EC11C04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EF72E529-2791-4929-820D-700679707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9BA5EA-B57E-423E-893F-55D02D930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DE01E8DC-4CC8-498E-A447-36BAB49C6E22}"/>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8" name="Footer Placeholder 7">
            <a:extLst>
              <a:ext uri="{FF2B5EF4-FFF2-40B4-BE49-F238E27FC236}">
                <a16:creationId xmlns:a16="http://schemas.microsoft.com/office/drawing/2014/main" xmlns="" id="{3CD346E4-B23D-4941-9362-3E1940C35E9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xmlns="" id="{FE24E331-D182-4FAE-A7A5-C6B44C77784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87048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BB54E-F701-4C7E-8205-DF61A92D99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7F648FEA-76DC-4BE2-8669-85B07AD8D7AD}"/>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4" name="Footer Placeholder 3">
            <a:extLst>
              <a:ext uri="{FF2B5EF4-FFF2-40B4-BE49-F238E27FC236}">
                <a16:creationId xmlns:a16="http://schemas.microsoft.com/office/drawing/2014/main" xmlns="" id="{A0480DB4-0ED0-4BCD-98D4-41FE9259F09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xmlns="" id="{5EC48901-054E-45C6-8760-88A3AFF3CC1C}"/>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65126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D9121B-C73E-4C07-A1C5-E7C296DC89A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3" name="Footer Placeholder 2">
            <a:extLst>
              <a:ext uri="{FF2B5EF4-FFF2-40B4-BE49-F238E27FC236}">
                <a16:creationId xmlns:a16="http://schemas.microsoft.com/office/drawing/2014/main" xmlns="" id="{B5FADC1D-1A11-49C7-940B-FD3E755B4B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xmlns="" id="{6165B069-E950-4083-B6A4-E0D715B937F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34727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340FD-4FA6-4CFA-BE8E-567212126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36007C3-5F34-444F-9345-28E161D45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056CB367-A61E-45EF-95C6-381CCFB27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8E1348-0F20-4656-99DF-464E7374FB44}"/>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8A7CD2CB-CC74-454A-BCF7-21E8600F5B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D22A435F-790C-4252-A310-D6923AC446A2}"/>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69286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D4430-2440-4B03-B999-0F66E8754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5F731169-6982-44C0-9BF3-C65B0FAA5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080A695-839C-4F5F-9B4D-74B34971F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2D4E7C-A1F1-4B27-B741-0D88669B37EA}"/>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29/03/2023</a:t>
            </a:fld>
            <a:endParaRPr lang="en-GB"/>
          </a:p>
        </p:txBody>
      </p:sp>
      <p:sp>
        <p:nvSpPr>
          <p:cNvPr id="6" name="Footer Placeholder 5">
            <a:extLst>
              <a:ext uri="{FF2B5EF4-FFF2-40B4-BE49-F238E27FC236}">
                <a16:creationId xmlns:a16="http://schemas.microsoft.com/office/drawing/2014/main" xmlns="" id="{B483B767-3352-44D6-A8A3-DEB0D61F4A2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B60B9573-A362-4E83-BF51-AC652A62B5E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a:p>
        </p:txBody>
      </p:sp>
    </p:spTree>
    <p:extLst>
      <p:ext uri="{BB962C8B-B14F-4D97-AF65-F5344CB8AC3E}">
        <p14:creationId xmlns:p14="http://schemas.microsoft.com/office/powerpoint/2010/main" val="4567678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476846-3CE4-435A-B1A7-B98CCF5C9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EC31A142-26BB-40ED-89E5-43CD06634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xmlns="" id="{876D2A20-3612-A044-8EF7-52623FF139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9" name="TextBox 8">
            <a:extLst>
              <a:ext uri="{FF2B5EF4-FFF2-40B4-BE49-F238E27FC236}">
                <a16:creationId xmlns:a16="http://schemas.microsoft.com/office/drawing/2014/main" xmlns="" id="{E5B1D3E4-C4B4-EA43-95EA-0445894B1E9B}"/>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2022</a:t>
            </a:r>
          </a:p>
        </p:txBody>
      </p:sp>
    </p:spTree>
    <p:extLst>
      <p:ext uri="{BB962C8B-B14F-4D97-AF65-F5344CB8AC3E}">
        <p14:creationId xmlns:p14="http://schemas.microsoft.com/office/powerpoint/2010/main" val="3388722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g"/><Relationship Id="rId8" Type="http://schemas.openxmlformats.org/officeDocument/2006/relationships/image" Target="../media/image10.jpeg"/><Relationship Id="rId9" Type="http://schemas.openxmlformats.org/officeDocument/2006/relationships/image" Target="../media/image11.jp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F9B8D2F-8B6F-3547-94E5-44CADFDD9612}"/>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37</a:t>
            </a:r>
          </a:p>
        </p:txBody>
      </p:sp>
      <p:pic>
        <p:nvPicPr>
          <p:cNvPr id="6" name="Picture 5" descr="A picture containing text, clipart, vector graphics&#10;&#10;Description automatically generated">
            <a:extLst>
              <a:ext uri="{FF2B5EF4-FFF2-40B4-BE49-F238E27FC236}">
                <a16:creationId xmlns:a16="http://schemas.microsoft.com/office/drawing/2014/main" xmlns="" id="{5EC76008-369D-A54C-AAB6-26E8CC6A5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itle 1">
            <a:extLst>
              <a:ext uri="{FF2B5EF4-FFF2-40B4-BE49-F238E27FC236}">
                <a16:creationId xmlns:a16="http://schemas.microsoft.com/office/drawing/2014/main" xmlns="" id="{1230A155-1B47-0F4C-B067-3C1639394CFE}"/>
              </a:ext>
            </a:extLst>
          </p:cNvPr>
          <p:cNvSpPr txBox="1">
            <a:spLocks/>
          </p:cNvSpPr>
          <p:nvPr/>
        </p:nvSpPr>
        <p:spPr>
          <a:xfrm>
            <a:off x="7273745" y="1334000"/>
            <a:ext cx="4553293" cy="3714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solidFill>
                  <a:srgbClr val="714370"/>
                </a:solidFill>
                <a:ea typeface="Calibri" panose="020F0502020204030204" pitchFamily="34" charset="0"/>
              </a:rPr>
              <a:t>Session 4:</a:t>
            </a:r>
            <a:br>
              <a:rPr lang="en-GB" sz="4800" b="1" dirty="0">
                <a:solidFill>
                  <a:srgbClr val="714370"/>
                </a:solidFill>
                <a:ea typeface="Calibri" panose="020F0502020204030204" pitchFamily="34" charset="0"/>
              </a:rPr>
            </a:br>
            <a:r>
              <a:rPr lang="en-GB" b="1" dirty="0">
                <a:solidFill>
                  <a:srgbClr val="714370"/>
                </a:solidFill>
              </a:rPr>
              <a:t>Supporting family carers of people with dementia </a:t>
            </a:r>
            <a:br>
              <a:rPr lang="en-GB" b="1" dirty="0">
                <a:solidFill>
                  <a:srgbClr val="714370"/>
                </a:solidFill>
              </a:rPr>
            </a:br>
            <a:r>
              <a:rPr lang="en-GB" b="1" dirty="0">
                <a:solidFill>
                  <a:srgbClr val="714370"/>
                </a:solidFill>
              </a:rPr>
              <a:t>to live well</a:t>
            </a:r>
            <a:endParaRPr lang="en-GB" dirty="0">
              <a:solidFill>
                <a:srgbClr val="714370"/>
              </a:solidFill>
            </a:endParaRPr>
          </a:p>
        </p:txBody>
      </p:sp>
      <p:pic>
        <p:nvPicPr>
          <p:cNvPr id="8" name="Picture 7" descr="A close-up of a person's hands&#10;&#10;Description automatically generated with low confidence">
            <a:extLst>
              <a:ext uri="{FF2B5EF4-FFF2-40B4-BE49-F238E27FC236}">
                <a16:creationId xmlns:a16="http://schemas.microsoft.com/office/drawing/2014/main" xmlns="" id="{27BDFE3E-0F46-2543-AD4E-888DAA3203D6}"/>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7946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08508C12-054D-406A-BA39-51D2AD50BCA6}"/>
              </a:ext>
            </a:extLst>
          </p:cNvPr>
          <p:cNvSpPr txBox="1"/>
          <p:nvPr/>
        </p:nvSpPr>
        <p:spPr>
          <a:xfrm>
            <a:off x="5053990" y="4234327"/>
            <a:ext cx="2084020" cy="1200329"/>
          </a:xfrm>
          <a:prstGeom prst="rect">
            <a:avLst/>
          </a:prstGeom>
          <a:noFill/>
        </p:spPr>
        <p:txBody>
          <a:bodyPr wrap="square">
            <a:spAutoFit/>
          </a:bodyPr>
          <a:lstStyle/>
          <a:p>
            <a:pPr algn="ctr"/>
            <a:r>
              <a:rPr lang="en-GB" i="1" dirty="0">
                <a:solidFill>
                  <a:srgbClr val="714370"/>
                </a:solidFill>
              </a:rPr>
              <a:t>"I want my family and friends to have fond memories </a:t>
            </a:r>
            <a:br>
              <a:rPr lang="en-GB" i="1" dirty="0">
                <a:solidFill>
                  <a:srgbClr val="714370"/>
                </a:solidFill>
              </a:rPr>
            </a:br>
            <a:r>
              <a:rPr lang="en-GB" i="1" dirty="0">
                <a:solidFill>
                  <a:srgbClr val="714370"/>
                </a:solidFill>
              </a:rPr>
              <a:t>of me."</a:t>
            </a:r>
            <a:endParaRPr lang="en-GB" dirty="0">
              <a:solidFill>
                <a:srgbClr val="714370"/>
              </a:solidFill>
            </a:endParaRPr>
          </a:p>
        </p:txBody>
      </p:sp>
      <p:sp>
        <p:nvSpPr>
          <p:cNvPr id="15" name="TextBox 14">
            <a:extLst>
              <a:ext uri="{FF2B5EF4-FFF2-40B4-BE49-F238E27FC236}">
                <a16:creationId xmlns:a16="http://schemas.microsoft.com/office/drawing/2014/main" xmlns="" id="{AE53B393-F0A0-473C-91D8-BF3B0C19F1EE}"/>
              </a:ext>
            </a:extLst>
          </p:cNvPr>
          <p:cNvSpPr txBox="1"/>
          <p:nvPr/>
        </p:nvSpPr>
        <p:spPr>
          <a:xfrm>
            <a:off x="2995799" y="4234327"/>
            <a:ext cx="1569683" cy="1200329"/>
          </a:xfrm>
          <a:prstGeom prst="rect">
            <a:avLst/>
          </a:prstGeom>
          <a:noFill/>
        </p:spPr>
        <p:txBody>
          <a:bodyPr wrap="square">
            <a:spAutoFit/>
          </a:bodyPr>
          <a:lstStyle/>
          <a:p>
            <a:pPr algn="ctr"/>
            <a:r>
              <a:rPr lang="en-GB" i="1" dirty="0">
                <a:solidFill>
                  <a:srgbClr val="714370"/>
                </a:solidFill>
              </a:rPr>
              <a:t>"Services that can help support them in their role."</a:t>
            </a:r>
            <a:endParaRPr lang="en-GB" dirty="0">
              <a:solidFill>
                <a:srgbClr val="714370"/>
              </a:solidFill>
            </a:endParaRPr>
          </a:p>
        </p:txBody>
      </p:sp>
      <p:sp>
        <p:nvSpPr>
          <p:cNvPr id="17" name="TextBox 16">
            <a:extLst>
              <a:ext uri="{FF2B5EF4-FFF2-40B4-BE49-F238E27FC236}">
                <a16:creationId xmlns:a16="http://schemas.microsoft.com/office/drawing/2014/main" xmlns="" id="{E50A6399-D7B4-46DE-8D54-FCDB0E8B7287}"/>
              </a:ext>
            </a:extLst>
          </p:cNvPr>
          <p:cNvSpPr txBox="1"/>
          <p:nvPr/>
        </p:nvSpPr>
        <p:spPr>
          <a:xfrm>
            <a:off x="9573815" y="4234327"/>
            <a:ext cx="2380008" cy="1200329"/>
          </a:xfrm>
          <a:prstGeom prst="rect">
            <a:avLst/>
          </a:prstGeom>
          <a:noFill/>
        </p:spPr>
        <p:txBody>
          <a:bodyPr wrap="square">
            <a:spAutoFit/>
          </a:bodyPr>
          <a:lstStyle/>
          <a:p>
            <a:pPr algn="ctr"/>
            <a:r>
              <a:rPr lang="en-GB" i="1" dirty="0">
                <a:solidFill>
                  <a:srgbClr val="714370"/>
                </a:solidFill>
              </a:rPr>
              <a:t>"Acknowledging the vital importance of involving carers of people with dementia."</a:t>
            </a:r>
            <a:endParaRPr lang="en-GB" dirty="0">
              <a:solidFill>
                <a:srgbClr val="714370"/>
              </a:solidFill>
            </a:endParaRPr>
          </a:p>
        </p:txBody>
      </p:sp>
      <p:sp>
        <p:nvSpPr>
          <p:cNvPr id="19" name="TextBox 18">
            <a:extLst>
              <a:ext uri="{FF2B5EF4-FFF2-40B4-BE49-F238E27FC236}">
                <a16:creationId xmlns:a16="http://schemas.microsoft.com/office/drawing/2014/main" xmlns="" id="{9968B3B3-D8E6-43BA-973B-41E61D765C10}"/>
              </a:ext>
            </a:extLst>
          </p:cNvPr>
          <p:cNvSpPr txBox="1"/>
          <p:nvPr/>
        </p:nvSpPr>
        <p:spPr>
          <a:xfrm>
            <a:off x="674241" y="4234327"/>
            <a:ext cx="1569683" cy="1477328"/>
          </a:xfrm>
          <a:prstGeom prst="rect">
            <a:avLst/>
          </a:prstGeom>
          <a:noFill/>
        </p:spPr>
        <p:txBody>
          <a:bodyPr wrap="square">
            <a:spAutoFit/>
          </a:bodyPr>
          <a:lstStyle/>
          <a:p>
            <a:pPr algn="ctr"/>
            <a:r>
              <a:rPr lang="en-GB" i="1" dirty="0">
                <a:solidFill>
                  <a:srgbClr val="714370"/>
                </a:solidFill>
              </a:rPr>
              <a:t>"To feel able to cope, and to have a life alongside caring."</a:t>
            </a:r>
            <a:endParaRPr lang="en-GB" dirty="0">
              <a:solidFill>
                <a:srgbClr val="714370"/>
              </a:solidFill>
            </a:endParaRPr>
          </a:p>
        </p:txBody>
      </p:sp>
      <p:sp>
        <p:nvSpPr>
          <p:cNvPr id="21" name="TextBox 20">
            <a:extLst>
              <a:ext uri="{FF2B5EF4-FFF2-40B4-BE49-F238E27FC236}">
                <a16:creationId xmlns:a16="http://schemas.microsoft.com/office/drawing/2014/main" xmlns="" id="{80A80D06-C5E2-4795-8049-58B967A705EA}"/>
              </a:ext>
            </a:extLst>
          </p:cNvPr>
          <p:cNvSpPr txBox="1"/>
          <p:nvPr/>
        </p:nvSpPr>
        <p:spPr>
          <a:xfrm>
            <a:off x="7365694" y="4234327"/>
            <a:ext cx="2084020" cy="1754326"/>
          </a:xfrm>
          <a:prstGeom prst="rect">
            <a:avLst/>
          </a:prstGeom>
          <a:noFill/>
        </p:spPr>
        <p:txBody>
          <a:bodyPr wrap="square">
            <a:spAutoFit/>
          </a:bodyPr>
          <a:lstStyle/>
          <a:p>
            <a:pPr algn="ctr"/>
            <a:r>
              <a:rPr lang="en-GB" i="1" dirty="0">
                <a:solidFill>
                  <a:srgbClr val="714370"/>
                </a:solidFill>
              </a:rPr>
              <a:t>"Societies where people with dementia and their carers can meaningfully participate."</a:t>
            </a:r>
          </a:p>
        </p:txBody>
      </p:sp>
      <p:sp>
        <p:nvSpPr>
          <p:cNvPr id="14" name="TextBox 13">
            <a:extLst>
              <a:ext uri="{FF2B5EF4-FFF2-40B4-BE49-F238E27FC236}">
                <a16:creationId xmlns:a16="http://schemas.microsoft.com/office/drawing/2014/main" xmlns="" id="{591A66D9-84DA-E947-BB5A-7723DD78766D}"/>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38</a:t>
            </a:r>
          </a:p>
        </p:txBody>
      </p:sp>
      <p:sp>
        <p:nvSpPr>
          <p:cNvPr id="16" name="TextBox 15">
            <a:extLst>
              <a:ext uri="{FF2B5EF4-FFF2-40B4-BE49-F238E27FC236}">
                <a16:creationId xmlns:a16="http://schemas.microsoft.com/office/drawing/2014/main" xmlns="" id="{8864A82D-8969-DB42-9B12-CC3AC19DBC6B}"/>
              </a:ext>
            </a:extLst>
          </p:cNvPr>
          <p:cNvSpPr txBox="1"/>
          <p:nvPr/>
        </p:nvSpPr>
        <p:spPr>
          <a:xfrm>
            <a:off x="0" y="368731"/>
            <a:ext cx="12192000" cy="769441"/>
          </a:xfrm>
          <a:prstGeom prst="rect">
            <a:avLst/>
          </a:prstGeom>
          <a:noFill/>
          <a:ln>
            <a:noFill/>
          </a:ln>
        </p:spPr>
        <p:txBody>
          <a:bodyPr wrap="square" rtlCol="0">
            <a:spAutoFit/>
          </a:bodyPr>
          <a:lstStyle/>
          <a:p>
            <a:pPr algn="ctr"/>
            <a:r>
              <a:rPr lang="en-GB" sz="4400" dirty="0">
                <a:solidFill>
                  <a:srgbClr val="714370"/>
                </a:solidFill>
              </a:rPr>
              <a:t>Recognition for carers</a:t>
            </a:r>
            <a:endParaRPr lang="en-GB" sz="4400" b="1" dirty="0">
              <a:solidFill>
                <a:srgbClr val="002060"/>
              </a:solidFill>
            </a:endParaRPr>
          </a:p>
        </p:txBody>
      </p:sp>
      <p:pic>
        <p:nvPicPr>
          <p:cNvPr id="27" name="Picture 26" descr="A picture containing text, clipart, vector graphics&#10;&#10;Description automatically generated">
            <a:extLst>
              <a:ext uri="{FF2B5EF4-FFF2-40B4-BE49-F238E27FC236}">
                <a16:creationId xmlns:a16="http://schemas.microsoft.com/office/drawing/2014/main" xmlns="" id="{BF8705FD-BFB7-A245-857B-F6E4821D3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pic>
        <p:nvPicPr>
          <p:cNvPr id="4" name="Picture 3" descr="A picture containing text, screenshot&#10;&#10;Description automatically generated">
            <a:extLst>
              <a:ext uri="{FF2B5EF4-FFF2-40B4-BE49-F238E27FC236}">
                <a16:creationId xmlns:a16="http://schemas.microsoft.com/office/drawing/2014/main" xmlns="" id="{C33B2C44-A535-F841-B263-6D467A949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70" y="1423344"/>
            <a:ext cx="11383860" cy="2681666"/>
          </a:xfrm>
          <a:prstGeom prst="rect">
            <a:avLst/>
          </a:prstGeom>
        </p:spPr>
      </p:pic>
    </p:spTree>
    <p:extLst>
      <p:ext uri="{BB962C8B-B14F-4D97-AF65-F5344CB8AC3E}">
        <p14:creationId xmlns:p14="http://schemas.microsoft.com/office/powerpoint/2010/main" val="200931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63781"/>
            <a:ext cx="12192000" cy="1761822"/>
          </a:xfrm>
          <a:ln>
            <a:noFill/>
          </a:ln>
        </p:spPr>
        <p:txBody>
          <a:bodyPr vert="horz" lIns="91440" tIns="45720" rIns="91440" bIns="45720" rtlCol="0" anchor="ctr">
            <a:noAutofit/>
          </a:bodyPr>
          <a:lstStyle/>
          <a:p>
            <a:pPr algn="ctr"/>
            <a:r>
              <a:rPr lang="en-GB" sz="6600" b="1" dirty="0">
                <a:solidFill>
                  <a:srgbClr val="714370"/>
                </a:solidFill>
                <a:latin typeface="+mn-lt"/>
              </a:rPr>
              <a:t>Identifying and assessing </a:t>
            </a:r>
            <a:br>
              <a:rPr lang="en-GB" sz="6600" b="1" dirty="0">
                <a:solidFill>
                  <a:srgbClr val="714370"/>
                </a:solidFill>
                <a:latin typeface="+mn-lt"/>
              </a:rPr>
            </a:br>
            <a:r>
              <a:rPr lang="en-GB" sz="6600" b="1" dirty="0">
                <a:solidFill>
                  <a:srgbClr val="714370"/>
                </a:solidFill>
                <a:latin typeface="+mn-lt"/>
              </a:rPr>
              <a:t>carers’ own needs</a:t>
            </a:r>
            <a:endParaRPr lang="en-US" sz="6600" b="1" kern="1200" dirty="0">
              <a:solidFill>
                <a:srgbClr val="714370"/>
              </a:solidFill>
              <a:cs typeface="Arial" panose="020B0604020202020204" pitchFamily="34" charset="0"/>
            </a:endParaRPr>
          </a:p>
        </p:txBody>
      </p:sp>
      <p:sp>
        <p:nvSpPr>
          <p:cNvPr id="6" name="TextBox 5">
            <a:extLst>
              <a:ext uri="{FF2B5EF4-FFF2-40B4-BE49-F238E27FC236}">
                <a16:creationId xmlns:a16="http://schemas.microsoft.com/office/drawing/2014/main" xmlns="" id="{7D6D6935-6C1B-FD4A-9532-B0DBB553926F}"/>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39</a:t>
            </a:r>
          </a:p>
        </p:txBody>
      </p:sp>
      <p:pic>
        <p:nvPicPr>
          <p:cNvPr id="7" name="Picture 6" descr="A picture containing text, clipart, vector graphics&#10;&#10;Description automatically generated">
            <a:extLst>
              <a:ext uri="{FF2B5EF4-FFF2-40B4-BE49-F238E27FC236}">
                <a16:creationId xmlns:a16="http://schemas.microsoft.com/office/drawing/2014/main" xmlns="" id="{D00754E4-B5EC-3E41-9F69-EC691FB18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72353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F0176A2-BAEA-4E56-8DF7-229976BF4C01}"/>
              </a:ext>
            </a:extLst>
          </p:cNvPr>
          <p:cNvSpPr txBox="1"/>
          <p:nvPr/>
        </p:nvSpPr>
        <p:spPr>
          <a:xfrm>
            <a:off x="793990" y="1466020"/>
            <a:ext cx="10738243" cy="4555093"/>
          </a:xfrm>
          <a:prstGeom prst="rect">
            <a:avLst/>
          </a:prstGeom>
          <a:noFill/>
          <a:ln>
            <a:noFill/>
          </a:ln>
        </p:spPr>
        <p:txBody>
          <a:bodyPr wrap="square" rtlCol="0">
            <a:spAutoFit/>
          </a:bodyPr>
          <a:lstStyle/>
          <a:p>
            <a:pPr>
              <a:spcAft>
                <a:spcPts val="1200"/>
              </a:spcAft>
            </a:pPr>
            <a:r>
              <a:rPr lang="en-GB" sz="2000" dirty="0">
                <a:solidFill>
                  <a:srgbClr val="714370"/>
                </a:solidFill>
              </a:rPr>
              <a:t>Where an individual provides or intends to provide care for another adult and it appears that the carer may have any level of needs for support, local authorities must carry out a Carer’s Assessment. </a:t>
            </a:r>
          </a:p>
          <a:p>
            <a:pPr>
              <a:spcAft>
                <a:spcPts val="1200"/>
              </a:spcAft>
            </a:pPr>
            <a:r>
              <a:rPr lang="en-GB" sz="2000" dirty="0">
                <a:solidFill>
                  <a:srgbClr val="714370"/>
                </a:solidFill>
              </a:rPr>
              <a:t>Carer’s Assessments must seek to establish not only the carer’s needs for support, but also the sustainability of the caring role itself, which includes both the practical and emotional support the carer provides to the adult. Therefore, where the local authority is carrying out a Carer’s Assessment, it must include in its assessment a consideration of the carer’s potential future needs for support. </a:t>
            </a:r>
          </a:p>
          <a:p>
            <a:pPr>
              <a:spcAft>
                <a:spcPts val="1200"/>
              </a:spcAft>
            </a:pPr>
            <a:r>
              <a:rPr lang="en-GB" sz="2000" dirty="0">
                <a:solidFill>
                  <a:srgbClr val="714370"/>
                </a:solidFill>
              </a:rPr>
              <a:t>Some carers may need support in recognising issues around sustainability, and in recognising their own needs. This will allow local authorities to make a realistic evaluation of the carer’s present and future needs for support and whether the caring relationship is sustainable.</a:t>
            </a:r>
          </a:p>
          <a:p>
            <a:pPr>
              <a:spcAft>
                <a:spcPts val="1200"/>
              </a:spcAft>
            </a:pPr>
            <a:r>
              <a:rPr lang="en-GB" sz="2000" dirty="0">
                <a:solidFill>
                  <a:srgbClr val="714370"/>
                </a:solidFill>
              </a:rPr>
              <a:t>The Carer’s Assessment must also consider the outcomes that the carer wants to achieve in their daily life, their activities beyond their caring responsibilities, and the impact of caring upon those activities. This includes considering the impact of caring responsibilities on a carer’s desire and ability to work and to partake in education, training or recreational activities, such as having time to themselves.</a:t>
            </a:r>
          </a:p>
        </p:txBody>
      </p:sp>
      <p:sp>
        <p:nvSpPr>
          <p:cNvPr id="4" name="TextBox 3">
            <a:extLst>
              <a:ext uri="{FF2B5EF4-FFF2-40B4-BE49-F238E27FC236}">
                <a16:creationId xmlns:a16="http://schemas.microsoft.com/office/drawing/2014/main" xmlns="" id="{71BE16D8-5EC6-024F-B396-F8D9BE347A40}"/>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40</a:t>
            </a:r>
          </a:p>
        </p:txBody>
      </p:sp>
      <p:pic>
        <p:nvPicPr>
          <p:cNvPr id="5" name="Picture 4" descr="A picture containing text, clipart, vector graphics&#10;&#10;Description automatically generated">
            <a:extLst>
              <a:ext uri="{FF2B5EF4-FFF2-40B4-BE49-F238E27FC236}">
                <a16:creationId xmlns:a16="http://schemas.microsoft.com/office/drawing/2014/main" xmlns="" id="{AFF14020-0682-5040-9B7A-9E3EDA485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extBox 6">
            <a:extLst>
              <a:ext uri="{FF2B5EF4-FFF2-40B4-BE49-F238E27FC236}">
                <a16:creationId xmlns:a16="http://schemas.microsoft.com/office/drawing/2014/main" xmlns="" id="{08DC7A84-CAAF-4E4C-ACEB-8CC79EF3BA1B}"/>
              </a:ext>
            </a:extLst>
          </p:cNvPr>
          <p:cNvSpPr txBox="1"/>
          <p:nvPr/>
        </p:nvSpPr>
        <p:spPr>
          <a:xfrm>
            <a:off x="-3048" y="387019"/>
            <a:ext cx="12167778" cy="769441"/>
          </a:xfrm>
          <a:prstGeom prst="rect">
            <a:avLst/>
          </a:prstGeom>
          <a:noFill/>
        </p:spPr>
        <p:txBody>
          <a:bodyPr wrap="square">
            <a:spAutoFit/>
          </a:bodyPr>
          <a:lstStyle/>
          <a:p>
            <a:pPr algn="ctr"/>
            <a:r>
              <a:rPr lang="en-GB" sz="4400" dirty="0">
                <a:solidFill>
                  <a:srgbClr val="714370"/>
                </a:solidFill>
              </a:rPr>
              <a:t>The Carer’s Assessment</a:t>
            </a:r>
          </a:p>
        </p:txBody>
      </p:sp>
    </p:spTree>
    <p:extLst>
      <p:ext uri="{BB962C8B-B14F-4D97-AF65-F5344CB8AC3E}">
        <p14:creationId xmlns:p14="http://schemas.microsoft.com/office/powerpoint/2010/main" val="242299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A8EE62B-CA2C-A941-AFB4-A33BFC4A88FA}"/>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41</a:t>
            </a:r>
          </a:p>
        </p:txBody>
      </p:sp>
      <p:pic>
        <p:nvPicPr>
          <p:cNvPr id="14" name="Picture 13" descr="A picture containing text, clipart, vector graphics&#10;&#10;Description automatically generated">
            <a:extLst>
              <a:ext uri="{FF2B5EF4-FFF2-40B4-BE49-F238E27FC236}">
                <a16:creationId xmlns:a16="http://schemas.microsoft.com/office/drawing/2014/main" xmlns="" id="{92B74DE5-044F-E546-B550-0D3DD25A0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15" name="TextBox 14">
            <a:extLst>
              <a:ext uri="{FF2B5EF4-FFF2-40B4-BE49-F238E27FC236}">
                <a16:creationId xmlns:a16="http://schemas.microsoft.com/office/drawing/2014/main" xmlns="" id="{2C009BBE-C17A-2E42-BD07-8B6BDEE127A4}"/>
              </a:ext>
            </a:extLst>
          </p:cNvPr>
          <p:cNvSpPr txBox="1"/>
          <p:nvPr/>
        </p:nvSpPr>
        <p:spPr>
          <a:xfrm>
            <a:off x="225763" y="124183"/>
            <a:ext cx="11730446" cy="1349087"/>
          </a:xfrm>
          <a:prstGeom prst="rect">
            <a:avLst/>
          </a:prstGeom>
          <a:noFill/>
          <a:ln>
            <a:noFill/>
          </a:ln>
        </p:spPr>
        <p:txBody>
          <a:bodyPr wrap="square" rtlCol="0">
            <a:spAutoFit/>
          </a:bodyPr>
          <a:lstStyle/>
          <a:p>
            <a:pPr algn="ctr">
              <a:lnSpc>
                <a:spcPts val="4880"/>
              </a:lnSpc>
            </a:pPr>
            <a:r>
              <a:rPr lang="en-GB" sz="4400" dirty="0">
                <a:solidFill>
                  <a:srgbClr val="714370"/>
                </a:solidFill>
              </a:rPr>
              <a:t>What might the needs of carers </a:t>
            </a:r>
            <a:br>
              <a:rPr lang="en-GB" sz="4400" dirty="0">
                <a:solidFill>
                  <a:srgbClr val="714370"/>
                </a:solidFill>
              </a:rPr>
            </a:br>
            <a:r>
              <a:rPr lang="en-GB" sz="4400" dirty="0">
                <a:solidFill>
                  <a:srgbClr val="714370"/>
                </a:solidFill>
              </a:rPr>
              <a:t>of people with dementia be?</a:t>
            </a:r>
          </a:p>
        </p:txBody>
      </p:sp>
      <p:pic>
        <p:nvPicPr>
          <p:cNvPr id="19" name="Picture 18" descr="Text, whiteboard&#10;&#10;Description automatically generated">
            <a:extLst>
              <a:ext uri="{FF2B5EF4-FFF2-40B4-BE49-F238E27FC236}">
                <a16:creationId xmlns:a16="http://schemas.microsoft.com/office/drawing/2014/main" xmlns="" id="{1D124B92-DFCF-0C42-BDC9-0D4D4C583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64" y="1889637"/>
            <a:ext cx="2900224" cy="1932792"/>
          </a:xfrm>
          <a:prstGeom prst="rect">
            <a:avLst/>
          </a:prstGeom>
        </p:spPr>
      </p:pic>
      <p:pic>
        <p:nvPicPr>
          <p:cNvPr id="25" name="Picture 24" descr="A picture containing wall, indoor, toilet, seat&#10;&#10;Description automatically generated">
            <a:extLst>
              <a:ext uri="{FF2B5EF4-FFF2-40B4-BE49-F238E27FC236}">
                <a16:creationId xmlns:a16="http://schemas.microsoft.com/office/drawing/2014/main" xmlns="" id="{B57FB42A-2684-4F42-B8F7-B9B30036B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188" y="1889638"/>
            <a:ext cx="2696610" cy="1932792"/>
          </a:xfrm>
          <a:prstGeom prst="rect">
            <a:avLst/>
          </a:prstGeom>
        </p:spPr>
      </p:pic>
      <p:pic>
        <p:nvPicPr>
          <p:cNvPr id="27" name="Picture 26" descr="A group of people sitting at a table with drinks&#10;&#10;Description automatically generated with low confidence">
            <a:extLst>
              <a:ext uri="{FF2B5EF4-FFF2-40B4-BE49-F238E27FC236}">
                <a16:creationId xmlns:a16="http://schemas.microsoft.com/office/drawing/2014/main" xmlns="" id="{44819E04-E500-D940-BC64-3D123ECC8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1830" y="1895151"/>
            <a:ext cx="2900224" cy="1929752"/>
          </a:xfrm>
          <a:prstGeom prst="rect">
            <a:avLst/>
          </a:prstGeom>
        </p:spPr>
      </p:pic>
      <p:pic>
        <p:nvPicPr>
          <p:cNvPr id="31" name="Picture 30" descr="A person in a wheelchair talking to a person in a wheelchair&#10;&#10;Description automatically generated with low confidence">
            <a:extLst>
              <a:ext uri="{FF2B5EF4-FFF2-40B4-BE49-F238E27FC236}">
                <a16:creationId xmlns:a16="http://schemas.microsoft.com/office/drawing/2014/main" xmlns="" id="{16AEDC07-70C8-134B-A564-2A88541E4F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579" y="3822429"/>
            <a:ext cx="2900224" cy="1933483"/>
          </a:xfrm>
          <a:prstGeom prst="rect">
            <a:avLst/>
          </a:prstGeom>
        </p:spPr>
      </p:pic>
      <p:pic>
        <p:nvPicPr>
          <p:cNvPr id="33" name="Picture 32">
            <a:extLst>
              <a:ext uri="{FF2B5EF4-FFF2-40B4-BE49-F238E27FC236}">
                <a16:creationId xmlns:a16="http://schemas.microsoft.com/office/drawing/2014/main" xmlns="" id="{2FD511D6-8F21-D34B-B5CC-50381E89F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964" y="3822429"/>
            <a:ext cx="2636191" cy="1932792"/>
          </a:xfrm>
          <a:prstGeom prst="rect">
            <a:avLst/>
          </a:prstGeom>
        </p:spPr>
      </p:pic>
      <p:pic>
        <p:nvPicPr>
          <p:cNvPr id="35" name="Picture 34" descr="A picture containing text, indoor&#10;&#10;Description automatically generated">
            <a:extLst>
              <a:ext uri="{FF2B5EF4-FFF2-40B4-BE49-F238E27FC236}">
                <a16:creationId xmlns:a16="http://schemas.microsoft.com/office/drawing/2014/main" xmlns="" id="{3CE210A2-820B-0D4B-B30B-8C16F9FCC3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8827" y="1889638"/>
            <a:ext cx="2573003" cy="1929752"/>
          </a:xfrm>
          <a:prstGeom prst="rect">
            <a:avLst/>
          </a:prstGeom>
        </p:spPr>
      </p:pic>
      <p:pic>
        <p:nvPicPr>
          <p:cNvPr id="37" name="Picture 36" descr="Logo, company name&#10;&#10;Description automatically generated">
            <a:extLst>
              <a:ext uri="{FF2B5EF4-FFF2-40B4-BE49-F238E27FC236}">
                <a16:creationId xmlns:a16="http://schemas.microsoft.com/office/drawing/2014/main" xmlns="" id="{835E20ED-E828-A942-9CF5-F4D3EC332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3398" y="4564587"/>
            <a:ext cx="1835179" cy="1342931"/>
          </a:xfrm>
          <a:prstGeom prst="rect">
            <a:avLst/>
          </a:prstGeom>
        </p:spPr>
      </p:pic>
      <p:pic>
        <p:nvPicPr>
          <p:cNvPr id="39" name="Picture 38" descr="Logo, company name&#10;&#10;Description automatically generated">
            <a:extLst>
              <a:ext uri="{FF2B5EF4-FFF2-40B4-BE49-F238E27FC236}">
                <a16:creationId xmlns:a16="http://schemas.microsoft.com/office/drawing/2014/main" xmlns="" id="{21A118CC-E61D-464D-AB40-0115679FDA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3405" y="3933891"/>
            <a:ext cx="2253533" cy="883385"/>
          </a:xfrm>
          <a:prstGeom prst="rect">
            <a:avLst/>
          </a:prstGeom>
        </p:spPr>
      </p:pic>
      <p:pic>
        <p:nvPicPr>
          <p:cNvPr id="41" name="Picture 40" descr="Logo, company name&#10;&#10;Description automatically generated">
            <a:extLst>
              <a:ext uri="{FF2B5EF4-FFF2-40B4-BE49-F238E27FC236}">
                <a16:creationId xmlns:a16="http://schemas.microsoft.com/office/drawing/2014/main" xmlns="" id="{91434F62-D053-234C-A87B-635A39C0FF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9329" y="3933891"/>
            <a:ext cx="2063983" cy="883385"/>
          </a:xfrm>
          <a:prstGeom prst="rect">
            <a:avLst/>
          </a:prstGeom>
        </p:spPr>
      </p:pic>
    </p:spTree>
    <p:extLst>
      <p:ext uri="{BB962C8B-B14F-4D97-AF65-F5344CB8AC3E}">
        <p14:creationId xmlns:p14="http://schemas.microsoft.com/office/powerpoint/2010/main" val="4145672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EA557B4-7EC6-44E6-AE25-ABA300EFA5B3}"/>
              </a:ext>
            </a:extLst>
          </p:cNvPr>
          <p:cNvSpPr txBox="1"/>
          <p:nvPr/>
        </p:nvSpPr>
        <p:spPr>
          <a:xfrm>
            <a:off x="1288838" y="2130988"/>
            <a:ext cx="9614324" cy="2400657"/>
          </a:xfrm>
          <a:prstGeom prst="rect">
            <a:avLst/>
          </a:prstGeom>
          <a:noFill/>
          <a:ln>
            <a:noFill/>
          </a:ln>
        </p:spPr>
        <p:txBody>
          <a:bodyPr wrap="square" rtlCol="0">
            <a:spAutoFit/>
          </a:bodyPr>
          <a:lstStyle/>
          <a:p>
            <a:pPr algn="ctr"/>
            <a:r>
              <a:rPr lang="en-GB" sz="4400" b="1" dirty="0">
                <a:solidFill>
                  <a:srgbClr val="714370"/>
                </a:solidFill>
              </a:rPr>
              <a:t>“</a:t>
            </a:r>
            <a:r>
              <a:rPr lang="en-GB" sz="4400" b="1" i="1" dirty="0">
                <a:solidFill>
                  <a:srgbClr val="714370"/>
                </a:solidFill>
              </a:rPr>
              <a:t>To love a person is to learn the song </a:t>
            </a:r>
            <a:br>
              <a:rPr lang="en-GB" sz="4400" b="1" i="1" dirty="0">
                <a:solidFill>
                  <a:srgbClr val="714370"/>
                </a:solidFill>
              </a:rPr>
            </a:br>
            <a:r>
              <a:rPr lang="en-GB" sz="4400" b="1" i="1" dirty="0">
                <a:solidFill>
                  <a:srgbClr val="714370"/>
                </a:solidFill>
              </a:rPr>
              <a:t>in their heart, and sing it to them </a:t>
            </a:r>
            <a:br>
              <a:rPr lang="en-GB" sz="4400" b="1" i="1" dirty="0">
                <a:solidFill>
                  <a:srgbClr val="714370"/>
                </a:solidFill>
              </a:rPr>
            </a:br>
            <a:r>
              <a:rPr lang="en-GB" sz="4400" b="1" i="1" dirty="0">
                <a:solidFill>
                  <a:srgbClr val="714370"/>
                </a:solidFill>
              </a:rPr>
              <a:t>when they have forgotten</a:t>
            </a:r>
            <a:r>
              <a:rPr lang="en-GB" sz="4400" b="1" dirty="0">
                <a:solidFill>
                  <a:srgbClr val="714370"/>
                </a:solidFill>
              </a:rPr>
              <a:t>.”</a:t>
            </a:r>
          </a:p>
          <a:p>
            <a:r>
              <a:rPr lang="en-GB" dirty="0">
                <a:solidFill>
                  <a:srgbClr val="714370"/>
                </a:solidFill>
              </a:rPr>
              <a:t>                                                                                                                                                    </a:t>
            </a:r>
            <a:r>
              <a:rPr lang="en-GB" b="1" dirty="0">
                <a:solidFill>
                  <a:srgbClr val="714370"/>
                </a:solidFill>
              </a:rPr>
              <a:t>Arne </a:t>
            </a:r>
            <a:r>
              <a:rPr lang="en-GB" b="1" dirty="0" err="1">
                <a:solidFill>
                  <a:srgbClr val="714370"/>
                </a:solidFill>
              </a:rPr>
              <a:t>Garborg</a:t>
            </a:r>
            <a:endParaRPr lang="en-GB" b="1" dirty="0">
              <a:solidFill>
                <a:srgbClr val="714370"/>
              </a:solidFill>
            </a:endParaRPr>
          </a:p>
        </p:txBody>
      </p:sp>
      <p:sp>
        <p:nvSpPr>
          <p:cNvPr id="4" name="TextBox 3">
            <a:extLst>
              <a:ext uri="{FF2B5EF4-FFF2-40B4-BE49-F238E27FC236}">
                <a16:creationId xmlns:a16="http://schemas.microsoft.com/office/drawing/2014/main" xmlns="" id="{FB8B78E8-4458-964E-B40D-ADF03B789751}"/>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42</a:t>
            </a:r>
          </a:p>
        </p:txBody>
      </p:sp>
      <p:pic>
        <p:nvPicPr>
          <p:cNvPr id="6" name="Picture 5" descr="A picture containing text, clipart, vector graphics&#10;&#10;Description automatically generated">
            <a:extLst>
              <a:ext uri="{FF2B5EF4-FFF2-40B4-BE49-F238E27FC236}">
                <a16:creationId xmlns:a16="http://schemas.microsoft.com/office/drawing/2014/main" xmlns="" id="{600CD16A-C8E1-1244-9D6B-1F5354FA8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extBox 6">
            <a:extLst>
              <a:ext uri="{FF2B5EF4-FFF2-40B4-BE49-F238E27FC236}">
                <a16:creationId xmlns:a16="http://schemas.microsoft.com/office/drawing/2014/main" xmlns="" id="{9F8E67F5-8796-374E-96F5-3490B5B9CB88}"/>
              </a:ext>
            </a:extLst>
          </p:cNvPr>
          <p:cNvSpPr txBox="1"/>
          <p:nvPr/>
        </p:nvSpPr>
        <p:spPr>
          <a:xfrm>
            <a:off x="-3048" y="311205"/>
            <a:ext cx="12195048" cy="769441"/>
          </a:xfrm>
          <a:prstGeom prst="rect">
            <a:avLst/>
          </a:prstGeom>
          <a:noFill/>
        </p:spPr>
        <p:txBody>
          <a:bodyPr wrap="square">
            <a:spAutoFit/>
          </a:bodyPr>
          <a:lstStyle/>
          <a:p>
            <a:pPr algn="ctr"/>
            <a:r>
              <a:rPr lang="en-GB" sz="4400" dirty="0">
                <a:solidFill>
                  <a:srgbClr val="714370"/>
                </a:solidFill>
              </a:rPr>
              <a:t>To be a family carer of a person with dementia</a:t>
            </a:r>
          </a:p>
        </p:txBody>
      </p:sp>
    </p:spTree>
    <p:extLst>
      <p:ext uri="{BB962C8B-B14F-4D97-AF65-F5344CB8AC3E}">
        <p14:creationId xmlns:p14="http://schemas.microsoft.com/office/powerpoint/2010/main" val="193297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F9B8D2F-8B6F-3547-94E5-44CADFDD9612}"/>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43</a:t>
            </a:r>
          </a:p>
        </p:txBody>
      </p:sp>
      <p:pic>
        <p:nvPicPr>
          <p:cNvPr id="6" name="Picture 5" descr="A picture containing text, clipart, vector graphics&#10;&#10;Description automatically generated">
            <a:extLst>
              <a:ext uri="{FF2B5EF4-FFF2-40B4-BE49-F238E27FC236}">
                <a16:creationId xmlns:a16="http://schemas.microsoft.com/office/drawing/2014/main" xmlns="" id="{5EC76008-369D-A54C-AAB6-26E8CC6A5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pic>
        <p:nvPicPr>
          <p:cNvPr id="8" name="Picture 7" descr="A close-up of a person's hands&#10;&#10;Description automatically generated with low confidence">
            <a:extLst>
              <a:ext uri="{FF2B5EF4-FFF2-40B4-BE49-F238E27FC236}">
                <a16:creationId xmlns:a16="http://schemas.microsoft.com/office/drawing/2014/main" xmlns="" id="{27BDFE3E-0F46-2543-AD4E-888DAA3203D6}"/>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
        <p:nvSpPr>
          <p:cNvPr id="9" name="TextBox 8">
            <a:extLst>
              <a:ext uri="{FF2B5EF4-FFF2-40B4-BE49-F238E27FC236}">
                <a16:creationId xmlns:a16="http://schemas.microsoft.com/office/drawing/2014/main" xmlns="" id="{7B5A683C-21AC-FD43-9045-6F47F35B7AD5}"/>
              </a:ext>
            </a:extLst>
          </p:cNvPr>
          <p:cNvSpPr txBox="1"/>
          <p:nvPr/>
        </p:nvSpPr>
        <p:spPr>
          <a:xfrm>
            <a:off x="6870138" y="1181438"/>
            <a:ext cx="5162719" cy="3539430"/>
          </a:xfrm>
          <a:prstGeom prst="rect">
            <a:avLst/>
          </a:prstGeom>
          <a:noFill/>
        </p:spPr>
        <p:txBody>
          <a:bodyPr wrap="square" rtlCol="0">
            <a:spAutoFit/>
          </a:bodyPr>
          <a:lstStyle/>
          <a:p>
            <a:pPr algn="ctr"/>
            <a:r>
              <a:rPr lang="en-GB" sz="6600" b="1" dirty="0">
                <a:solidFill>
                  <a:srgbClr val="714370"/>
                </a:solidFill>
                <a:latin typeface="+mj-lt"/>
              </a:rPr>
              <a:t>End of </a:t>
            </a:r>
            <a:br>
              <a:rPr lang="en-GB" sz="6600" b="1" dirty="0">
                <a:solidFill>
                  <a:srgbClr val="714370"/>
                </a:solidFill>
                <a:latin typeface="+mj-lt"/>
              </a:rPr>
            </a:br>
            <a:r>
              <a:rPr lang="en-GB" sz="6600" b="1" dirty="0">
                <a:solidFill>
                  <a:srgbClr val="714370"/>
                </a:solidFill>
                <a:latin typeface="+mj-lt"/>
              </a:rPr>
              <a:t>Session 4</a:t>
            </a:r>
            <a:br>
              <a:rPr lang="en-GB" sz="6600" b="1" dirty="0">
                <a:solidFill>
                  <a:srgbClr val="714370"/>
                </a:solidFill>
                <a:latin typeface="+mj-lt"/>
              </a:rPr>
            </a:br>
            <a:endParaRPr lang="en-GB" sz="4800" b="1" dirty="0">
              <a:solidFill>
                <a:srgbClr val="714370"/>
              </a:solidFill>
              <a:latin typeface="+mj-lt"/>
            </a:endParaRPr>
          </a:p>
          <a:p>
            <a:pPr algn="ctr"/>
            <a:r>
              <a:rPr lang="en-GB" sz="4400" b="1" dirty="0">
                <a:solidFill>
                  <a:srgbClr val="714370"/>
                </a:solidFill>
                <a:latin typeface="+mj-lt"/>
              </a:rPr>
              <a:t>Thank you!</a:t>
            </a:r>
          </a:p>
        </p:txBody>
      </p:sp>
    </p:spTree>
    <p:extLst>
      <p:ext uri="{BB962C8B-B14F-4D97-AF65-F5344CB8AC3E}">
        <p14:creationId xmlns:p14="http://schemas.microsoft.com/office/powerpoint/2010/main" val="27823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lipart, vector graphics&#10;&#10;Description automatically generated">
            <a:extLst>
              <a:ext uri="{FF2B5EF4-FFF2-40B4-BE49-F238E27FC236}">
                <a16:creationId xmlns:a16="http://schemas.microsoft.com/office/drawing/2014/main" xmlns="" id="{77946EE5-22B6-B749-91D9-9419965E8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3" name="TextBox 2">
            <a:extLst>
              <a:ext uri="{FF2B5EF4-FFF2-40B4-BE49-F238E27FC236}">
                <a16:creationId xmlns:a16="http://schemas.microsoft.com/office/drawing/2014/main" xmlns="" id="{5F3F7877-C724-854F-B85A-A85BD629D596}"/>
              </a:ext>
            </a:extLst>
          </p:cNvPr>
          <p:cNvSpPr txBox="1"/>
          <p:nvPr/>
        </p:nvSpPr>
        <p:spPr>
          <a:xfrm>
            <a:off x="6870138" y="1839445"/>
            <a:ext cx="5162719" cy="2123658"/>
          </a:xfrm>
          <a:prstGeom prst="rect">
            <a:avLst/>
          </a:prstGeom>
          <a:noFill/>
        </p:spPr>
        <p:txBody>
          <a:bodyPr wrap="square" rtlCol="0">
            <a:spAutoFit/>
          </a:bodyPr>
          <a:lstStyle/>
          <a:p>
            <a:pPr algn="ctr"/>
            <a:r>
              <a:rPr lang="en-GB" sz="6600" b="1" dirty="0">
                <a:solidFill>
                  <a:srgbClr val="714370"/>
                </a:solidFill>
              </a:rPr>
              <a:t>End of </a:t>
            </a:r>
          </a:p>
          <a:p>
            <a:pPr algn="ctr"/>
            <a:r>
              <a:rPr lang="en-GB" sz="6600" b="1" dirty="0">
                <a:solidFill>
                  <a:srgbClr val="714370"/>
                </a:solidFill>
              </a:rPr>
              <a:t>Module 4</a:t>
            </a:r>
          </a:p>
        </p:txBody>
      </p:sp>
      <p:pic>
        <p:nvPicPr>
          <p:cNvPr id="4" name="Picture 3" descr="A close-up of a person's hands&#10;&#10;Description automatically generated with low confidence">
            <a:extLst>
              <a:ext uri="{FF2B5EF4-FFF2-40B4-BE49-F238E27FC236}">
                <a16:creationId xmlns:a16="http://schemas.microsoft.com/office/drawing/2014/main" xmlns="" id="{D13423C3-7020-A248-807A-AA3E9D1E384A}"/>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
        <p:nvSpPr>
          <p:cNvPr id="5" name="TextBox 4">
            <a:extLst>
              <a:ext uri="{FF2B5EF4-FFF2-40B4-BE49-F238E27FC236}">
                <a16:creationId xmlns:a16="http://schemas.microsoft.com/office/drawing/2014/main" xmlns="" id="{F2AB2382-A1CF-3246-8619-78034C8B6561}"/>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714370"/>
                </a:solidFill>
                <a:latin typeface="Arial" panose="020B0604020202020204" pitchFamily="34" charset="0"/>
                <a:cs typeface="Arial" panose="020B0604020202020204" pitchFamily="34" charset="0"/>
              </a:rPr>
              <a:t>Slide 44</a:t>
            </a:r>
          </a:p>
        </p:txBody>
      </p:sp>
    </p:spTree>
    <p:extLst>
      <p:ext uri="{BB962C8B-B14F-4D97-AF65-F5344CB8AC3E}">
        <p14:creationId xmlns:p14="http://schemas.microsoft.com/office/powerpoint/2010/main" val="706785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7703</TotalTime>
  <Words>342</Words>
  <Application>Microsoft Macintosh PowerPoint</Application>
  <PresentationFormat>Widescreen</PresentationFormat>
  <Paragraphs>29</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Calibri Light</vt:lpstr>
      <vt:lpstr>Arial</vt:lpstr>
      <vt:lpstr>Office Theme</vt:lpstr>
      <vt:lpstr>PowerPoint Presentation</vt:lpstr>
      <vt:lpstr>PowerPoint Presentation</vt:lpstr>
      <vt:lpstr>Identifying and assessing  carers’ own needs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Outcomes</dc:title>
  <dc:creator>Timothy Forester Morgan</dc:creator>
  <cp:lastModifiedBy>Microsoft Office User</cp:lastModifiedBy>
  <cp:revision>180</cp:revision>
  <dcterms:created xsi:type="dcterms:W3CDTF">2019-04-29T10:28:40Z</dcterms:created>
  <dcterms:modified xsi:type="dcterms:W3CDTF">2023-03-29T08:29:22Z</dcterms:modified>
</cp:coreProperties>
</file>