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793" autoAdjust="0"/>
    <p:restoredTop sz="94723" autoAdjust="0"/>
  </p:normalViewPr>
  <p:slideViewPr>
    <p:cSldViewPr snapToGrid="0" snapToObjects="1">
      <p:cViewPr varScale="1">
        <p:scale>
          <a:sx n="132" d="100"/>
          <a:sy n="132" d="100"/>
        </p:scale>
        <p:origin x="-1192"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slide" Target="slides/slide45.xml"/><Relationship Id="rId47" Type="http://schemas.openxmlformats.org/officeDocument/2006/relationships/notesMaster" Target="notesMasters/notesMaster1.xml"/><Relationship Id="rId48" Type="http://schemas.openxmlformats.org/officeDocument/2006/relationships/printerSettings" Target="printerSettings/printerSettings1.bin"/><Relationship Id="rId49"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viewProps" Target="viewProps.xml"/><Relationship Id="rId51" Type="http://schemas.openxmlformats.org/officeDocument/2006/relationships/theme" Target="theme/theme1.xml"/><Relationship Id="rId5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1" name="Shape 111"/>
          <p:cNvSpPr>
            <a:spLocks noGrp="1" noRot="1" noChangeAspect="1"/>
          </p:cNvSpPr>
          <p:nvPr>
            <p:ph type="sldImg"/>
          </p:nvPr>
        </p:nvSpPr>
        <p:spPr>
          <a:xfrm>
            <a:off x="1143000" y="685800"/>
            <a:ext cx="4572000" cy="3429000"/>
          </a:xfrm>
          <a:prstGeom prst="rect">
            <a:avLst/>
          </a:prstGeom>
        </p:spPr>
        <p:txBody>
          <a:bodyPr/>
          <a:lstStyle/>
          <a:p>
            <a:endParaRPr/>
          </a:p>
        </p:txBody>
      </p:sp>
      <p:sp>
        <p:nvSpPr>
          <p:cNvPr id="112" name="Shape 112"/>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684589250"/>
      </p:ext>
    </p:extLst>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3" name="Shape 13"/>
          <p:cNvSpPr>
            <a:spLocks noGrp="1"/>
          </p:cNvSpPr>
          <p:nvPr>
            <p:ph type="title"/>
          </p:nvPr>
        </p:nvSpPr>
        <p:spPr>
          <a:xfrm>
            <a:off x="1143000" y="1122362"/>
            <a:ext cx="6858000" cy="2387601"/>
          </a:xfrm>
          <a:prstGeom prst="rect">
            <a:avLst/>
          </a:prstGeom>
        </p:spPr>
        <p:txBody>
          <a:bodyPr anchor="b"/>
          <a:lstStyle>
            <a:lvl1pPr>
              <a:defRPr sz="6000"/>
            </a:lvl1pPr>
          </a:lstStyle>
          <a:p>
            <a:r>
              <a:t>Click to edit Master title style</a:t>
            </a:r>
          </a:p>
        </p:txBody>
      </p:sp>
      <p:sp>
        <p:nvSpPr>
          <p:cNvPr id="14" name="Shape 14"/>
          <p:cNvSpPr>
            <a:spLocks noGrp="1"/>
          </p:cNvSpPr>
          <p:nvPr>
            <p:ph type="body" sz="quarter" idx="1"/>
          </p:nvPr>
        </p:nvSpPr>
        <p:spPr>
          <a:xfrm>
            <a:off x="1143000" y="3602037"/>
            <a:ext cx="6858000" cy="1655763"/>
          </a:xfrm>
          <a:prstGeom prst="rect">
            <a:avLst/>
          </a:prstGeom>
        </p:spPr>
        <p:txBody>
          <a:bodyPr/>
          <a:lstStyle>
            <a:lvl1pPr marL="3200400" indent="-3200400" defTabSz="457200">
              <a:lnSpc>
                <a:spcPct val="100000"/>
              </a:lnSpc>
              <a:spcBef>
                <a:spcPts val="300"/>
              </a:spcBef>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000">
                <a:solidFill>
                  <a:srgbClr val="231E20"/>
                </a:solidFill>
              </a:defRPr>
            </a:lvl1pPr>
          </a:lstStyle>
          <a:p>
            <a:r>
              <a:t>Click to edit Master subtitle style</a:t>
            </a:r>
          </a:p>
        </p:txBody>
      </p:sp>
      <p:sp>
        <p:nvSpPr>
          <p:cNvPr id="15" name="Shape 1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4" name="Shape 94"/>
          <p:cNvSpPr>
            <a:spLocks noGrp="1"/>
          </p:cNvSpPr>
          <p:nvPr>
            <p:ph type="title"/>
          </p:nvPr>
        </p:nvSpPr>
        <p:spPr>
          <a:prstGeom prst="rect">
            <a:avLst/>
          </a:prstGeom>
        </p:spPr>
        <p:txBody>
          <a:bodyPr/>
          <a:lstStyle/>
          <a:p>
            <a:r>
              <a:t>Click to edit Master title style</a:t>
            </a:r>
          </a:p>
        </p:txBody>
      </p:sp>
      <p:sp>
        <p:nvSpPr>
          <p:cNvPr id="95" name="Shape 95"/>
          <p:cNvSpPr>
            <a:spLocks noGrp="1"/>
          </p:cNvSpPr>
          <p:nvPr>
            <p:ph type="body" idx="1"/>
          </p:nvPr>
        </p:nvSpPr>
        <p:spPr>
          <a:prstGeom prst="rect">
            <a:avLst/>
          </a:prstGeom>
        </p:spPr>
        <p:txBody>
          <a:bodyPr/>
          <a:lstStyle/>
          <a:p>
            <a:r>
              <a:t>Click to edit Master text styles</a:t>
            </a:r>
          </a:p>
          <a:p>
            <a:pPr lvl="1"/>
            <a:r>
              <a:t>Second level</a:t>
            </a:r>
          </a:p>
          <a:p>
            <a:pPr lvl="2"/>
            <a:r>
              <a:t>Third level</a:t>
            </a:r>
          </a:p>
          <a:p>
            <a:pPr lvl="3"/>
            <a:r>
              <a:t>Fourth level</a:t>
            </a:r>
          </a:p>
          <a:p>
            <a:pPr lvl="4"/>
            <a:r>
              <a:t>Fifth level</a:t>
            </a:r>
          </a:p>
        </p:txBody>
      </p:sp>
      <p:sp>
        <p:nvSpPr>
          <p:cNvPr id="96" name="Shape 9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3" name="Shape 103"/>
          <p:cNvSpPr>
            <a:spLocks noGrp="1"/>
          </p:cNvSpPr>
          <p:nvPr>
            <p:ph type="title"/>
          </p:nvPr>
        </p:nvSpPr>
        <p:spPr>
          <a:xfrm>
            <a:off x="6543675" y="365125"/>
            <a:ext cx="1971675" cy="5811838"/>
          </a:xfrm>
          <a:prstGeom prst="rect">
            <a:avLst/>
          </a:prstGeom>
        </p:spPr>
        <p:txBody>
          <a:bodyPr/>
          <a:lstStyle/>
          <a:p>
            <a:r>
              <a:t>Click to edit Master title style</a:t>
            </a:r>
          </a:p>
        </p:txBody>
      </p:sp>
      <p:sp>
        <p:nvSpPr>
          <p:cNvPr id="104" name="Shape 104"/>
          <p:cNvSpPr>
            <a:spLocks noGrp="1"/>
          </p:cNvSpPr>
          <p:nvPr>
            <p:ph type="body" idx="1"/>
          </p:nvPr>
        </p:nvSpPr>
        <p:spPr>
          <a:xfrm>
            <a:off x="628650" y="365125"/>
            <a:ext cx="5800725" cy="5811838"/>
          </a:xfrm>
          <a:prstGeom prst="rect">
            <a:avLst/>
          </a:prstGeom>
        </p:spPr>
        <p:txBody>
          <a:bodyPr/>
          <a:lstStyle/>
          <a:p>
            <a:r>
              <a:t>Click to edit Master text styles</a:t>
            </a:r>
          </a:p>
          <a:p>
            <a:pPr lvl="1"/>
            <a:r>
              <a:t>Second level</a:t>
            </a:r>
          </a:p>
          <a:p>
            <a:pPr lvl="2"/>
            <a:r>
              <a:t>Third level</a:t>
            </a:r>
          </a:p>
          <a:p>
            <a:pPr lvl="3"/>
            <a:r>
              <a:t>Fourth level</a:t>
            </a:r>
          </a:p>
          <a:p>
            <a:pPr lvl="4"/>
            <a:r>
              <a:t>Fifth level</a:t>
            </a:r>
          </a:p>
        </p:txBody>
      </p:sp>
      <p:sp>
        <p:nvSpPr>
          <p:cNvPr id="105" name="Shape 10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2" name="Shape 22"/>
          <p:cNvSpPr>
            <a:spLocks noGrp="1"/>
          </p:cNvSpPr>
          <p:nvPr>
            <p:ph type="title"/>
          </p:nvPr>
        </p:nvSpPr>
        <p:spPr>
          <a:prstGeom prst="rect">
            <a:avLst/>
          </a:prstGeom>
        </p:spPr>
        <p:txBody>
          <a:bodyPr/>
          <a:lstStyle/>
          <a:p>
            <a:r>
              <a:t>Click to edit Master title style</a:t>
            </a:r>
          </a:p>
        </p:txBody>
      </p:sp>
      <p:sp>
        <p:nvSpPr>
          <p:cNvPr id="23" name="Shape 23"/>
          <p:cNvSpPr>
            <a:spLocks noGrp="1"/>
          </p:cNvSpPr>
          <p:nvPr>
            <p:ph type="body" idx="1"/>
          </p:nvPr>
        </p:nvSpPr>
        <p:spPr>
          <a:prstGeom prst="rect">
            <a:avLst/>
          </a:prstGeom>
        </p:spPr>
        <p:txBody>
          <a:bodyPr/>
          <a:lstStyle/>
          <a:p>
            <a:r>
              <a:t>Click to edit Master text styles</a:t>
            </a:r>
          </a:p>
          <a:p>
            <a:pPr lvl="1"/>
            <a:r>
              <a:t>Second level</a:t>
            </a:r>
          </a:p>
          <a:p>
            <a:pPr lvl="2"/>
            <a:r>
              <a:t>Third level</a:t>
            </a:r>
          </a:p>
          <a:p>
            <a:pPr lvl="3"/>
            <a:r>
              <a:t>Fourth level</a:t>
            </a:r>
          </a:p>
          <a:p>
            <a:pPr lvl="4"/>
            <a:r>
              <a:t>Fifth level</a:t>
            </a:r>
          </a:p>
        </p:txBody>
      </p:sp>
      <p:sp>
        <p:nvSpPr>
          <p:cNvPr id="24" name="Shape 2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1" name="Shape 31"/>
          <p:cNvSpPr>
            <a:spLocks noGrp="1"/>
          </p:cNvSpPr>
          <p:nvPr>
            <p:ph type="title"/>
          </p:nvPr>
        </p:nvSpPr>
        <p:spPr>
          <a:xfrm>
            <a:off x="623887" y="1709739"/>
            <a:ext cx="7886701" cy="2852737"/>
          </a:xfrm>
          <a:prstGeom prst="rect">
            <a:avLst/>
          </a:prstGeom>
        </p:spPr>
        <p:txBody>
          <a:bodyPr anchor="b"/>
          <a:lstStyle>
            <a:lvl1pPr>
              <a:defRPr sz="6000"/>
            </a:lvl1pPr>
          </a:lstStyle>
          <a:p>
            <a:r>
              <a:t>Click to edit Master title style</a:t>
            </a:r>
          </a:p>
        </p:txBody>
      </p:sp>
      <p:sp>
        <p:nvSpPr>
          <p:cNvPr id="32" name="Shape 32"/>
          <p:cNvSpPr>
            <a:spLocks noGrp="1"/>
          </p:cNvSpPr>
          <p:nvPr>
            <p:ph type="body" sz="quarter" idx="1"/>
          </p:nvPr>
        </p:nvSpPr>
        <p:spPr>
          <a:xfrm>
            <a:off x="623887" y="4589464"/>
            <a:ext cx="7886701" cy="1500188"/>
          </a:xfrm>
          <a:prstGeom prst="rect">
            <a:avLst/>
          </a:prstGeom>
        </p:spPr>
        <p:txBody>
          <a:bodyPr/>
          <a:lstStyle>
            <a:lvl1pPr marL="0" indent="0">
              <a:buSzTx/>
              <a:buFontTx/>
              <a:buNone/>
              <a:defRPr sz="2400">
                <a:solidFill>
                  <a:srgbClr val="888888"/>
                </a:solidFill>
              </a:defRPr>
            </a:lvl1pPr>
          </a:lstStyle>
          <a:p>
            <a:r>
              <a:t>Click to edit Master text styles</a:t>
            </a:r>
          </a:p>
        </p:txBody>
      </p:sp>
      <p:sp>
        <p:nvSpPr>
          <p:cNvPr id="33" name="Shape 3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0" name="Shape 40"/>
          <p:cNvSpPr>
            <a:spLocks noGrp="1"/>
          </p:cNvSpPr>
          <p:nvPr>
            <p:ph type="title"/>
          </p:nvPr>
        </p:nvSpPr>
        <p:spPr>
          <a:prstGeom prst="rect">
            <a:avLst/>
          </a:prstGeom>
        </p:spPr>
        <p:txBody>
          <a:bodyPr/>
          <a:lstStyle/>
          <a:p>
            <a:r>
              <a:t>Click to edit Master title style</a:t>
            </a:r>
          </a:p>
        </p:txBody>
      </p:sp>
      <p:sp>
        <p:nvSpPr>
          <p:cNvPr id="41" name="Shape 41"/>
          <p:cNvSpPr>
            <a:spLocks noGrp="1"/>
          </p:cNvSpPr>
          <p:nvPr>
            <p:ph type="body" sz="half" idx="1"/>
          </p:nvPr>
        </p:nvSpPr>
        <p:spPr>
          <a:xfrm>
            <a:off x="628650" y="1825625"/>
            <a:ext cx="3886200" cy="4351338"/>
          </a:xfrm>
          <a:prstGeom prst="rect">
            <a:avLst/>
          </a:prstGeom>
        </p:spPr>
        <p:txBody>
          <a:bodyPr/>
          <a:lstStyle/>
          <a:p>
            <a:r>
              <a:t>Click to edit Master text styles</a:t>
            </a:r>
          </a:p>
          <a:p>
            <a:pPr lvl="1"/>
            <a:r>
              <a:t>Second level</a:t>
            </a:r>
          </a:p>
          <a:p>
            <a:pPr lvl="2"/>
            <a:r>
              <a:t>Third level</a:t>
            </a:r>
          </a:p>
          <a:p>
            <a:pPr lvl="3"/>
            <a:r>
              <a:t>Fourth level</a:t>
            </a:r>
          </a:p>
          <a:p>
            <a:pPr lvl="4"/>
            <a:r>
              <a:t>Fifth level</a:t>
            </a:r>
          </a:p>
        </p:txBody>
      </p:sp>
      <p:sp>
        <p:nvSpPr>
          <p:cNvPr id="42" name="Shape 4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9" name="Shape 49"/>
          <p:cNvSpPr>
            <a:spLocks noGrp="1"/>
          </p:cNvSpPr>
          <p:nvPr>
            <p:ph type="title"/>
          </p:nvPr>
        </p:nvSpPr>
        <p:spPr>
          <a:xfrm>
            <a:off x="629841" y="365125"/>
            <a:ext cx="7886701" cy="1325564"/>
          </a:xfrm>
          <a:prstGeom prst="rect">
            <a:avLst/>
          </a:prstGeom>
        </p:spPr>
        <p:txBody>
          <a:bodyPr/>
          <a:lstStyle/>
          <a:p>
            <a:r>
              <a:t>Click to edit Master title style</a:t>
            </a:r>
          </a:p>
        </p:txBody>
      </p:sp>
      <p:sp>
        <p:nvSpPr>
          <p:cNvPr id="50" name="Shape 50"/>
          <p:cNvSpPr>
            <a:spLocks noGrp="1"/>
          </p:cNvSpPr>
          <p:nvPr>
            <p:ph type="body" sz="quarter" idx="1"/>
          </p:nvPr>
        </p:nvSpPr>
        <p:spPr>
          <a:xfrm>
            <a:off x="629841" y="1681163"/>
            <a:ext cx="3868341" cy="823913"/>
          </a:xfrm>
          <a:prstGeom prst="rect">
            <a:avLst/>
          </a:prstGeom>
        </p:spPr>
        <p:txBody>
          <a:bodyPr anchor="b"/>
          <a:lstStyle>
            <a:lvl1pPr marL="0" indent="0">
              <a:buSzTx/>
              <a:buFontTx/>
              <a:buNone/>
              <a:defRPr sz="2400" b="1"/>
            </a:lvl1pPr>
          </a:lstStyle>
          <a:p>
            <a:r>
              <a:t>Click to edit Master text styles</a:t>
            </a:r>
          </a:p>
        </p:txBody>
      </p:sp>
      <p:sp>
        <p:nvSpPr>
          <p:cNvPr id="51" name="Shape 51"/>
          <p:cNvSpPr>
            <a:spLocks noGrp="1"/>
          </p:cNvSpPr>
          <p:nvPr>
            <p:ph type="body" sz="quarter" idx="13"/>
          </p:nvPr>
        </p:nvSpPr>
        <p:spPr>
          <a:xfrm>
            <a:off x="4629149" y="1681163"/>
            <a:ext cx="3887393" cy="823913"/>
          </a:xfrm>
          <a:prstGeom prst="rect">
            <a:avLst/>
          </a:prstGeom>
        </p:spPr>
        <p:txBody>
          <a:bodyPr anchor="b"/>
          <a:lstStyle/>
          <a:p>
            <a:pPr marL="0" indent="0">
              <a:buSzTx/>
              <a:buFontTx/>
              <a:buNone/>
              <a:defRPr sz="2400" b="1"/>
            </a:pPr>
            <a:endParaRPr/>
          </a:p>
        </p:txBody>
      </p:sp>
      <p:sp>
        <p:nvSpPr>
          <p:cNvPr id="52" name="Shape 5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9" name="Shape 59"/>
          <p:cNvSpPr>
            <a:spLocks noGrp="1"/>
          </p:cNvSpPr>
          <p:nvPr>
            <p:ph type="title"/>
          </p:nvPr>
        </p:nvSpPr>
        <p:spPr>
          <a:prstGeom prst="rect">
            <a:avLst/>
          </a:prstGeom>
        </p:spPr>
        <p:txBody>
          <a:bodyPr/>
          <a:lstStyle/>
          <a:p>
            <a:r>
              <a:t>Click to edit Master title style</a:t>
            </a:r>
          </a:p>
        </p:txBody>
      </p:sp>
      <p:sp>
        <p:nvSpPr>
          <p:cNvPr id="60" name="Shape 6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7" name="Shape 6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4" name="Shape 74"/>
          <p:cNvSpPr>
            <a:spLocks noGrp="1"/>
          </p:cNvSpPr>
          <p:nvPr>
            <p:ph type="title"/>
          </p:nvPr>
        </p:nvSpPr>
        <p:spPr>
          <a:xfrm>
            <a:off x="629841" y="457200"/>
            <a:ext cx="2949178" cy="1600200"/>
          </a:xfrm>
          <a:prstGeom prst="rect">
            <a:avLst/>
          </a:prstGeom>
        </p:spPr>
        <p:txBody>
          <a:bodyPr anchor="b"/>
          <a:lstStyle>
            <a:lvl1pPr>
              <a:defRPr sz="3200"/>
            </a:lvl1pPr>
          </a:lstStyle>
          <a:p>
            <a:r>
              <a:t>Click to edit Master title style</a:t>
            </a:r>
          </a:p>
        </p:txBody>
      </p:sp>
      <p:sp>
        <p:nvSpPr>
          <p:cNvPr id="75" name="Shape 75"/>
          <p:cNvSpPr>
            <a:spLocks noGrp="1"/>
          </p:cNvSpPr>
          <p:nvPr>
            <p:ph type="body" sz="half" idx="1"/>
          </p:nvPr>
        </p:nvSpPr>
        <p:spPr>
          <a:xfrm>
            <a:off x="3887391" y="987425"/>
            <a:ext cx="4629151" cy="4873626"/>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Click to edit Master text styles</a:t>
            </a:r>
          </a:p>
          <a:p>
            <a:pPr lvl="1"/>
            <a:r>
              <a:t>Second level</a:t>
            </a:r>
          </a:p>
          <a:p>
            <a:pPr lvl="2"/>
            <a:r>
              <a:t>Third level</a:t>
            </a:r>
          </a:p>
          <a:p>
            <a:pPr lvl="3"/>
            <a:r>
              <a:t>Fourth level</a:t>
            </a:r>
          </a:p>
          <a:p>
            <a:pPr lvl="4"/>
            <a:r>
              <a:t>Fifth level</a:t>
            </a:r>
          </a:p>
        </p:txBody>
      </p:sp>
      <p:sp>
        <p:nvSpPr>
          <p:cNvPr id="76" name="Shape 76"/>
          <p:cNvSpPr>
            <a:spLocks noGrp="1"/>
          </p:cNvSpPr>
          <p:nvPr>
            <p:ph type="body" sz="quarter" idx="13"/>
          </p:nvPr>
        </p:nvSpPr>
        <p:spPr>
          <a:xfrm>
            <a:off x="629840" y="2057400"/>
            <a:ext cx="2949180" cy="3811588"/>
          </a:xfrm>
          <a:prstGeom prst="rect">
            <a:avLst/>
          </a:prstGeom>
        </p:spPr>
        <p:txBody>
          <a:bodyPr/>
          <a:lstStyle/>
          <a:p>
            <a:pPr marL="0" indent="0">
              <a:buSzTx/>
              <a:buFontTx/>
              <a:buNone/>
              <a:defRPr sz="1600"/>
            </a:pPr>
            <a:endParaRPr/>
          </a:p>
        </p:txBody>
      </p:sp>
      <p:sp>
        <p:nvSpPr>
          <p:cNvPr id="77" name="Shape 7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4" name="Shape 84"/>
          <p:cNvSpPr>
            <a:spLocks noGrp="1"/>
          </p:cNvSpPr>
          <p:nvPr>
            <p:ph type="title"/>
          </p:nvPr>
        </p:nvSpPr>
        <p:spPr>
          <a:xfrm>
            <a:off x="629841" y="457200"/>
            <a:ext cx="2949178" cy="1600200"/>
          </a:xfrm>
          <a:prstGeom prst="rect">
            <a:avLst/>
          </a:prstGeom>
        </p:spPr>
        <p:txBody>
          <a:bodyPr anchor="b"/>
          <a:lstStyle>
            <a:lvl1pPr>
              <a:defRPr sz="3200"/>
            </a:lvl1pPr>
          </a:lstStyle>
          <a:p>
            <a:r>
              <a:t>Click to edit Master title style</a:t>
            </a:r>
          </a:p>
        </p:txBody>
      </p:sp>
      <p:sp>
        <p:nvSpPr>
          <p:cNvPr id="85" name="Shape 85"/>
          <p:cNvSpPr>
            <a:spLocks noGrp="1"/>
          </p:cNvSpPr>
          <p:nvPr>
            <p:ph type="pic" sz="half" idx="13"/>
          </p:nvPr>
        </p:nvSpPr>
        <p:spPr>
          <a:xfrm>
            <a:off x="3887391" y="987425"/>
            <a:ext cx="4629151" cy="4873626"/>
          </a:xfrm>
          <a:prstGeom prst="rect">
            <a:avLst/>
          </a:prstGeom>
        </p:spPr>
        <p:txBody>
          <a:bodyPr lIns="91439" rIns="91439">
            <a:noAutofit/>
          </a:bodyPr>
          <a:lstStyle/>
          <a:p>
            <a:endParaRPr/>
          </a:p>
        </p:txBody>
      </p:sp>
      <p:sp>
        <p:nvSpPr>
          <p:cNvPr id="86" name="Shape 86"/>
          <p:cNvSpPr>
            <a:spLocks noGrp="1"/>
          </p:cNvSpPr>
          <p:nvPr>
            <p:ph type="body" sz="quarter" idx="1"/>
          </p:nvPr>
        </p:nvSpPr>
        <p:spPr>
          <a:xfrm>
            <a:off x="629841" y="2057400"/>
            <a:ext cx="2949178" cy="3811588"/>
          </a:xfrm>
          <a:prstGeom prst="rect">
            <a:avLst/>
          </a:prstGeom>
        </p:spPr>
        <p:txBody>
          <a:bodyPr/>
          <a:lstStyle>
            <a:lvl1pPr marL="0" indent="0">
              <a:buSzTx/>
              <a:buFontTx/>
              <a:buNone/>
              <a:defRPr sz="1600"/>
            </a:lvl1pPr>
          </a:lstStyle>
          <a:p>
            <a:r>
              <a:t>Click to edit Master text styles</a:t>
            </a:r>
          </a:p>
        </p:txBody>
      </p:sp>
      <p:sp>
        <p:nvSpPr>
          <p:cNvPr id="87" name="Shape 8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image1.jpg" descr="TacklingBullying_.jpg"/>
          <p:cNvPicPr>
            <a:picLocks noChangeAspect="1"/>
          </p:cNvPicPr>
          <p:nvPr/>
        </p:nvPicPr>
        <p:blipFill>
          <a:blip r:embed="rId13">
            <a:extLst/>
          </a:blip>
          <a:stretch>
            <a:fillRect/>
          </a:stretch>
        </p:blipFill>
        <p:spPr>
          <a:xfrm>
            <a:off x="0" y="6301402"/>
            <a:ext cx="9144000" cy="564636"/>
          </a:xfrm>
          <a:prstGeom prst="rect">
            <a:avLst/>
          </a:prstGeom>
          <a:ln w="12700">
            <a:miter lim="400000"/>
          </a:ln>
        </p:spPr>
      </p:pic>
      <p:sp>
        <p:nvSpPr>
          <p:cNvPr id="3" name="Shape 3"/>
          <p:cNvSpPr/>
          <p:nvPr/>
        </p:nvSpPr>
        <p:spPr>
          <a:xfrm>
            <a:off x="11285" y="6339633"/>
            <a:ext cx="9144001" cy="492024"/>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defRPr sz="1400">
                <a:solidFill>
                  <a:srgbClr val="FFFFFF"/>
                </a:solidFill>
                <a:latin typeface="Arial"/>
                <a:ea typeface="Arial"/>
                <a:cs typeface="Arial"/>
                <a:sym typeface="Arial"/>
              </a:defRPr>
            </a:pPr>
            <a:r>
              <a:t>Tackling bullying and harassment in the workplace</a:t>
            </a:r>
            <a:endParaRPr sz="2400"/>
          </a:p>
          <a:p>
            <a:pPr algn="ctr">
              <a:defRPr sz="1400">
                <a:solidFill>
                  <a:srgbClr val="FFFFFF"/>
                </a:solidFill>
                <a:latin typeface="Arial"/>
                <a:ea typeface="Arial"/>
                <a:cs typeface="Arial"/>
                <a:sym typeface="Arial"/>
              </a:defRPr>
            </a:pPr>
            <a:r>
              <a:t>© Pavilion Publishing and Media Ltd and its licensors 2019.</a:t>
            </a:r>
          </a:p>
        </p:txBody>
      </p:sp>
      <p:sp>
        <p:nvSpPr>
          <p:cNvPr id="4" name="Shape 4"/>
          <p:cNvSpPr>
            <a:spLocks noGrp="1"/>
          </p:cNvSpPr>
          <p:nvPr>
            <p:ph type="title"/>
          </p:nvPr>
        </p:nvSpPr>
        <p:spPr>
          <a:xfrm>
            <a:off x="628650" y="365125"/>
            <a:ext cx="7886700" cy="1325564"/>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a:bodyPr>
          <a:lstStyle/>
          <a:p>
            <a:r>
              <a:t>Click to edit Master title style</a:t>
            </a:r>
          </a:p>
        </p:txBody>
      </p:sp>
      <p:sp>
        <p:nvSpPr>
          <p:cNvPr id="5" name="Shape 5"/>
          <p:cNvSpPr>
            <a:spLocks noGrp="1"/>
          </p:cNvSpPr>
          <p:nvPr>
            <p:ph type="body" idx="1"/>
          </p:nvPr>
        </p:nvSpPr>
        <p:spPr>
          <a:xfrm>
            <a:off x="628650" y="1825625"/>
            <a:ext cx="7886700" cy="4351338"/>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a:bodyPr>
          <a:lstStyle/>
          <a:p>
            <a:r>
              <a:t>Click to edit Master text styles</a:t>
            </a:r>
          </a:p>
          <a:p>
            <a:pPr lvl="1"/>
            <a:r>
              <a:t>Second level</a:t>
            </a:r>
          </a:p>
          <a:p>
            <a:pPr lvl="2"/>
            <a:r>
              <a:t>Third level</a:t>
            </a:r>
          </a:p>
          <a:p>
            <a:pPr lvl="3"/>
            <a:r>
              <a:t>Fourth level</a:t>
            </a:r>
          </a:p>
          <a:p>
            <a:pPr lvl="4"/>
            <a:r>
              <a:t>Fifth level</a:t>
            </a:r>
          </a:p>
        </p:txBody>
      </p:sp>
      <p:sp>
        <p:nvSpPr>
          <p:cNvPr id="6" name="Shape 6"/>
          <p:cNvSpPr>
            <a:spLocks noGrp="1"/>
          </p:cNvSpPr>
          <p:nvPr>
            <p:ph type="sldNum" sz="quarter" idx="2"/>
          </p:nvPr>
        </p:nvSpPr>
        <p:spPr>
          <a:xfrm>
            <a:off x="6457950" y="6356351"/>
            <a:ext cx="335866" cy="370841"/>
          </a:xfrm>
          <a:prstGeom prst="rect">
            <a:avLst/>
          </a:prstGeom>
          <a:ln w="12700">
            <a:miter lim="400000"/>
          </a:ln>
        </p:spPr>
        <p:txBody>
          <a:bodyPr wrap="none" lIns="45719" rIns="45719">
            <a:spAutoFit/>
          </a:body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xmlns:p14="http://schemas.microsoft.com/office/powerpoint/2010/main" spd="med"/>
  <p:txStyles>
    <p:titleStyle>
      <a:lvl1pPr marL="0" marR="0" indent="0" algn="ctr" defTabSz="914400" rtl="0" latinLnBrk="0">
        <a:lnSpc>
          <a:spcPct val="90000"/>
        </a:lnSpc>
        <a:spcBef>
          <a:spcPts val="0"/>
        </a:spcBef>
        <a:spcAft>
          <a:spcPts val="0"/>
        </a:spcAft>
        <a:buClrTx/>
        <a:buSzTx/>
        <a:buFontTx/>
        <a:buNone/>
        <a:tabLst/>
        <a:defRPr sz="4400" b="1" i="0" u="none" strike="noStrike" cap="none" spc="0" baseline="0">
          <a:ln>
            <a:noFill/>
          </a:ln>
          <a:solidFill>
            <a:srgbClr val="000000"/>
          </a:solidFill>
          <a:uFillTx/>
          <a:latin typeface="Arial"/>
          <a:ea typeface="Arial"/>
          <a:cs typeface="Arial"/>
          <a:sym typeface="Arial"/>
        </a:defRPr>
      </a:lvl1pPr>
      <a:lvl2pPr marL="0" marR="0" indent="0" algn="ctr" defTabSz="914400" rtl="0" latinLnBrk="0">
        <a:lnSpc>
          <a:spcPct val="90000"/>
        </a:lnSpc>
        <a:spcBef>
          <a:spcPts val="0"/>
        </a:spcBef>
        <a:spcAft>
          <a:spcPts val="0"/>
        </a:spcAft>
        <a:buClrTx/>
        <a:buSzTx/>
        <a:buFontTx/>
        <a:buNone/>
        <a:tabLst/>
        <a:defRPr sz="4400" b="1" i="0" u="none" strike="noStrike" cap="none" spc="0" baseline="0">
          <a:ln>
            <a:noFill/>
          </a:ln>
          <a:solidFill>
            <a:srgbClr val="000000"/>
          </a:solidFill>
          <a:uFillTx/>
          <a:latin typeface="Arial"/>
          <a:ea typeface="Arial"/>
          <a:cs typeface="Arial"/>
          <a:sym typeface="Arial"/>
        </a:defRPr>
      </a:lvl2pPr>
      <a:lvl3pPr marL="0" marR="0" indent="0" algn="ctr" defTabSz="914400" rtl="0" latinLnBrk="0">
        <a:lnSpc>
          <a:spcPct val="90000"/>
        </a:lnSpc>
        <a:spcBef>
          <a:spcPts val="0"/>
        </a:spcBef>
        <a:spcAft>
          <a:spcPts val="0"/>
        </a:spcAft>
        <a:buClrTx/>
        <a:buSzTx/>
        <a:buFontTx/>
        <a:buNone/>
        <a:tabLst/>
        <a:defRPr sz="4400" b="1" i="0" u="none" strike="noStrike" cap="none" spc="0" baseline="0">
          <a:ln>
            <a:noFill/>
          </a:ln>
          <a:solidFill>
            <a:srgbClr val="000000"/>
          </a:solidFill>
          <a:uFillTx/>
          <a:latin typeface="Arial"/>
          <a:ea typeface="Arial"/>
          <a:cs typeface="Arial"/>
          <a:sym typeface="Arial"/>
        </a:defRPr>
      </a:lvl3pPr>
      <a:lvl4pPr marL="0" marR="0" indent="0" algn="ctr" defTabSz="914400" rtl="0" latinLnBrk="0">
        <a:lnSpc>
          <a:spcPct val="90000"/>
        </a:lnSpc>
        <a:spcBef>
          <a:spcPts val="0"/>
        </a:spcBef>
        <a:spcAft>
          <a:spcPts val="0"/>
        </a:spcAft>
        <a:buClrTx/>
        <a:buSzTx/>
        <a:buFontTx/>
        <a:buNone/>
        <a:tabLst/>
        <a:defRPr sz="4400" b="1" i="0" u="none" strike="noStrike" cap="none" spc="0" baseline="0">
          <a:ln>
            <a:noFill/>
          </a:ln>
          <a:solidFill>
            <a:srgbClr val="000000"/>
          </a:solidFill>
          <a:uFillTx/>
          <a:latin typeface="Arial"/>
          <a:ea typeface="Arial"/>
          <a:cs typeface="Arial"/>
          <a:sym typeface="Arial"/>
        </a:defRPr>
      </a:lvl4pPr>
      <a:lvl5pPr marL="0" marR="0" indent="0" algn="ctr" defTabSz="914400" rtl="0" latinLnBrk="0">
        <a:lnSpc>
          <a:spcPct val="90000"/>
        </a:lnSpc>
        <a:spcBef>
          <a:spcPts val="0"/>
        </a:spcBef>
        <a:spcAft>
          <a:spcPts val="0"/>
        </a:spcAft>
        <a:buClrTx/>
        <a:buSzTx/>
        <a:buFontTx/>
        <a:buNone/>
        <a:tabLst/>
        <a:defRPr sz="4400" b="1" i="0" u="none" strike="noStrike" cap="none" spc="0" baseline="0">
          <a:ln>
            <a:noFill/>
          </a:ln>
          <a:solidFill>
            <a:srgbClr val="000000"/>
          </a:solidFill>
          <a:uFillTx/>
          <a:latin typeface="Arial"/>
          <a:ea typeface="Arial"/>
          <a:cs typeface="Arial"/>
          <a:sym typeface="Arial"/>
        </a:defRPr>
      </a:lvl5pPr>
      <a:lvl6pPr marL="0" marR="0" indent="0" algn="ctr" defTabSz="914400" rtl="0" latinLnBrk="0">
        <a:lnSpc>
          <a:spcPct val="90000"/>
        </a:lnSpc>
        <a:spcBef>
          <a:spcPts val="0"/>
        </a:spcBef>
        <a:spcAft>
          <a:spcPts val="0"/>
        </a:spcAft>
        <a:buClrTx/>
        <a:buSzTx/>
        <a:buFontTx/>
        <a:buNone/>
        <a:tabLst/>
        <a:defRPr sz="4400" b="1" i="0" u="none" strike="noStrike" cap="none" spc="0" baseline="0">
          <a:ln>
            <a:noFill/>
          </a:ln>
          <a:solidFill>
            <a:srgbClr val="000000"/>
          </a:solidFill>
          <a:uFillTx/>
          <a:latin typeface="Arial"/>
          <a:ea typeface="Arial"/>
          <a:cs typeface="Arial"/>
          <a:sym typeface="Arial"/>
        </a:defRPr>
      </a:lvl6pPr>
      <a:lvl7pPr marL="0" marR="0" indent="0" algn="ctr" defTabSz="914400" rtl="0" latinLnBrk="0">
        <a:lnSpc>
          <a:spcPct val="90000"/>
        </a:lnSpc>
        <a:spcBef>
          <a:spcPts val="0"/>
        </a:spcBef>
        <a:spcAft>
          <a:spcPts val="0"/>
        </a:spcAft>
        <a:buClrTx/>
        <a:buSzTx/>
        <a:buFontTx/>
        <a:buNone/>
        <a:tabLst/>
        <a:defRPr sz="4400" b="1" i="0" u="none" strike="noStrike" cap="none" spc="0" baseline="0">
          <a:ln>
            <a:noFill/>
          </a:ln>
          <a:solidFill>
            <a:srgbClr val="000000"/>
          </a:solidFill>
          <a:uFillTx/>
          <a:latin typeface="Arial"/>
          <a:ea typeface="Arial"/>
          <a:cs typeface="Arial"/>
          <a:sym typeface="Arial"/>
        </a:defRPr>
      </a:lvl7pPr>
      <a:lvl8pPr marL="0" marR="0" indent="0" algn="ctr" defTabSz="914400" rtl="0" latinLnBrk="0">
        <a:lnSpc>
          <a:spcPct val="90000"/>
        </a:lnSpc>
        <a:spcBef>
          <a:spcPts val="0"/>
        </a:spcBef>
        <a:spcAft>
          <a:spcPts val="0"/>
        </a:spcAft>
        <a:buClrTx/>
        <a:buSzTx/>
        <a:buFontTx/>
        <a:buNone/>
        <a:tabLst/>
        <a:defRPr sz="4400" b="1" i="0" u="none" strike="noStrike" cap="none" spc="0" baseline="0">
          <a:ln>
            <a:noFill/>
          </a:ln>
          <a:solidFill>
            <a:srgbClr val="000000"/>
          </a:solidFill>
          <a:uFillTx/>
          <a:latin typeface="Arial"/>
          <a:ea typeface="Arial"/>
          <a:cs typeface="Arial"/>
          <a:sym typeface="Arial"/>
        </a:defRPr>
      </a:lvl8pPr>
      <a:lvl9pPr marL="0" marR="0" indent="0" algn="ctr" defTabSz="914400" rtl="0" latinLnBrk="0">
        <a:lnSpc>
          <a:spcPct val="90000"/>
        </a:lnSpc>
        <a:spcBef>
          <a:spcPts val="0"/>
        </a:spcBef>
        <a:spcAft>
          <a:spcPts val="0"/>
        </a:spcAft>
        <a:buClrTx/>
        <a:buSzTx/>
        <a:buFontTx/>
        <a:buNone/>
        <a:tabLst/>
        <a:defRPr sz="4400" b="1" i="0" u="none" strike="noStrike" cap="none" spc="0" baseline="0">
          <a:ln>
            <a:noFill/>
          </a:ln>
          <a:solidFill>
            <a:srgbClr val="000000"/>
          </a:solidFill>
          <a:uFillTx/>
          <a:latin typeface="Arial"/>
          <a:ea typeface="Arial"/>
          <a:cs typeface="Arial"/>
          <a:sym typeface="Arial"/>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Arial"/>
          <a:ea typeface="Arial"/>
          <a:cs typeface="Arial"/>
          <a:sym typeface="Arial"/>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Arial"/>
          <a:ea typeface="Arial"/>
          <a:cs typeface="Arial"/>
          <a:sym typeface="Arial"/>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Arial"/>
          <a:ea typeface="Arial"/>
          <a:cs typeface="Arial"/>
          <a:sym typeface="Arial"/>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Arial"/>
          <a:ea typeface="Arial"/>
          <a:cs typeface="Arial"/>
          <a:sym typeface="Arial"/>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Arial"/>
          <a:ea typeface="Arial"/>
          <a:cs typeface="Arial"/>
          <a:sym typeface="Arial"/>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Arial"/>
          <a:ea typeface="Arial"/>
          <a:cs typeface="Arial"/>
          <a:sym typeface="Arial"/>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Arial"/>
          <a:ea typeface="Arial"/>
          <a:cs typeface="Arial"/>
          <a:sym typeface="Arial"/>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Arial"/>
          <a:ea typeface="Arial"/>
          <a:cs typeface="Arial"/>
          <a:sym typeface="Arial"/>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Arial"/>
          <a:ea typeface="Arial"/>
          <a:cs typeface="Arial"/>
          <a:sym typeface="Arial"/>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1pPr>
      <a:lvl2pPr marL="0" marR="0" indent="45720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2pPr>
      <a:lvl3pPr marL="0" marR="0" indent="91440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3pPr>
      <a:lvl4pPr marL="0" marR="0" indent="137160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4pPr>
      <a:lvl5pPr marL="0" marR="0" indent="182880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5pPr>
      <a:lvl6pPr marL="0" marR="0" indent="228600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6pPr>
      <a:lvl7pPr marL="0" marR="0" indent="274320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7pPr>
      <a:lvl8pPr marL="0" marR="0" indent="320040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8pPr>
      <a:lvl9pPr marL="0" marR="0" indent="365760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Shape 114"/>
          <p:cNvSpPr>
            <a:spLocks noGrp="1"/>
          </p:cNvSpPr>
          <p:nvPr>
            <p:ph type="ctrTitle"/>
          </p:nvPr>
        </p:nvSpPr>
        <p:spPr>
          <a:xfrm>
            <a:off x="479253" y="228697"/>
            <a:ext cx="8108702" cy="1496383"/>
          </a:xfrm>
          <a:prstGeom prst="rect">
            <a:avLst/>
          </a:prstGeom>
        </p:spPr>
        <p:txBody>
          <a:bodyPr/>
          <a:lstStyle>
            <a:lvl1pPr>
              <a:defRPr sz="4400"/>
            </a:lvl1pPr>
          </a:lstStyle>
          <a:p>
            <a:r>
              <a:rPr dirty="0"/>
              <a:t>Where do bullying and harassment come from? </a:t>
            </a:r>
          </a:p>
        </p:txBody>
      </p:sp>
      <p:sp>
        <p:nvSpPr>
          <p:cNvPr id="115" name="Shape 115"/>
          <p:cNvSpPr>
            <a:spLocks noGrp="1"/>
          </p:cNvSpPr>
          <p:nvPr>
            <p:ph type="subTitle" sz="half" idx="1"/>
          </p:nvPr>
        </p:nvSpPr>
        <p:spPr>
          <a:xfrm>
            <a:off x="1784339" y="2305702"/>
            <a:ext cx="6092054" cy="3610379"/>
          </a:xfrm>
          <a:prstGeom prst="rect">
            <a:avLst/>
          </a:prstGeom>
        </p:spPr>
        <p:txBody>
          <a:bodyPr>
            <a:normAutofit/>
          </a:bodyPr>
          <a:lstStyle/>
          <a:p>
            <a:pPr marL="285750" indent="-285750">
              <a:buSzPct val="120000"/>
              <a:buFont typeface="Arial"/>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sz="2400" dirty="0"/>
              <a:t>failure of leadership</a:t>
            </a:r>
          </a:p>
          <a:p>
            <a:pPr marL="285750" indent="-285750">
              <a:buSzPct val="120000"/>
              <a:buFont typeface="Arial"/>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sz="2400" dirty="0"/>
              <a:t>failure of management – not ensuring a safe workplace</a:t>
            </a:r>
          </a:p>
          <a:p>
            <a:pPr marL="285750" indent="-285750">
              <a:buSzPct val="120000"/>
              <a:buFont typeface="Arial"/>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sz="2400" dirty="0"/>
              <a:t>malice – the result of jealousy, grudge, misuse of power</a:t>
            </a:r>
          </a:p>
          <a:p>
            <a:pPr marL="285750" indent="-285750">
              <a:buSzPct val="120000"/>
              <a:buFont typeface="Arial"/>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sz="2400" dirty="0"/>
              <a:t>discrimination – leading to racial, sexual, disability harassment</a:t>
            </a:r>
          </a:p>
        </p:txBody>
      </p:sp>
      <p:sp>
        <p:nvSpPr>
          <p:cNvPr id="116" name="Shape 116"/>
          <p:cNvSpPr/>
          <p:nvPr/>
        </p:nvSpPr>
        <p:spPr>
          <a:xfrm>
            <a:off x="102245" y="85086"/>
            <a:ext cx="1765301" cy="33855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1</a:t>
            </a:r>
          </a:p>
        </p:txBody>
      </p:sp>
    </p:spTree>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Shape 152"/>
          <p:cNvSpPr>
            <a:spLocks noGrp="1"/>
          </p:cNvSpPr>
          <p:nvPr>
            <p:ph type="title" idx="4294967295"/>
          </p:nvPr>
        </p:nvSpPr>
        <p:spPr>
          <a:prstGeom prst="rect">
            <a:avLst/>
          </a:prstGeom>
        </p:spPr>
        <p:txBody>
          <a:bodyPr/>
          <a:lstStyle/>
          <a:p>
            <a:r>
              <a:t>The law: strengths </a:t>
            </a:r>
            <a:br/>
            <a:r>
              <a:t>and weaknesses</a:t>
            </a:r>
          </a:p>
        </p:txBody>
      </p:sp>
      <p:sp>
        <p:nvSpPr>
          <p:cNvPr id="153" name="Shape 15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10</a:t>
            </a:r>
          </a:p>
        </p:txBody>
      </p:sp>
      <p:sp>
        <p:nvSpPr>
          <p:cNvPr id="154" name="Shape 154"/>
          <p:cNvSpPr/>
          <p:nvPr/>
        </p:nvSpPr>
        <p:spPr>
          <a:xfrm>
            <a:off x="1070103" y="2246436"/>
            <a:ext cx="7348149" cy="346248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10552" indent="-210552">
              <a:spcBef>
                <a:spcPts val="900"/>
              </a:spcBef>
              <a:buSzPct val="100000"/>
              <a:buChar char="•"/>
              <a:defRPr sz="2100">
                <a:latin typeface="Arial"/>
                <a:ea typeface="Arial"/>
                <a:cs typeface="Arial"/>
                <a:sym typeface="Arial"/>
              </a:defRPr>
            </a:pPr>
            <a:r>
              <a:rPr lang="en-GB" dirty="0" smtClean="0"/>
              <a:t>The law</a:t>
            </a:r>
            <a:r>
              <a:rPr dirty="0" smtClean="0"/>
              <a:t> </a:t>
            </a:r>
            <a:r>
              <a:rPr dirty="0"/>
              <a:t>does offer some degree of protection and redress in some situations.</a:t>
            </a:r>
          </a:p>
          <a:p>
            <a:pPr marL="210552" indent="-210552">
              <a:spcBef>
                <a:spcPts val="900"/>
              </a:spcBef>
              <a:buSzPct val="100000"/>
              <a:buChar char="•"/>
              <a:defRPr sz="2100">
                <a:latin typeface="Arial"/>
                <a:ea typeface="Arial"/>
                <a:cs typeface="Arial"/>
                <a:sym typeface="Arial"/>
              </a:defRPr>
            </a:pPr>
            <a:r>
              <a:rPr dirty="0"/>
              <a:t>It is clearly not adequate for every situation – there is little coherence – it is messy.</a:t>
            </a:r>
          </a:p>
          <a:p>
            <a:pPr marL="210552" indent="-210552">
              <a:spcBef>
                <a:spcPts val="900"/>
              </a:spcBef>
              <a:buSzPct val="100000"/>
              <a:buChar char="•"/>
              <a:defRPr sz="2100">
                <a:latin typeface="Arial"/>
                <a:ea typeface="Arial"/>
                <a:cs typeface="Arial"/>
                <a:sym typeface="Arial"/>
              </a:defRPr>
            </a:pPr>
            <a:r>
              <a:rPr dirty="0"/>
              <a:t>However, there is a ‘vicarious responsibility’ – the employer may be held legally responsible for bullying by staff.</a:t>
            </a:r>
          </a:p>
          <a:p>
            <a:pPr marL="210552" indent="-210552">
              <a:spcBef>
                <a:spcPts val="900"/>
              </a:spcBef>
              <a:buSzPct val="100000"/>
              <a:buChar char="•"/>
              <a:defRPr sz="2100">
                <a:latin typeface="Arial"/>
                <a:ea typeface="Arial"/>
                <a:cs typeface="Arial"/>
                <a:sym typeface="Arial"/>
              </a:defRPr>
            </a:pPr>
            <a:r>
              <a:rPr dirty="0"/>
              <a:t>It can be very stressful to take legal action.</a:t>
            </a:r>
          </a:p>
          <a:p>
            <a:pPr marL="210552" indent="-210552">
              <a:spcBef>
                <a:spcPts val="900"/>
              </a:spcBef>
              <a:buSzPct val="100000"/>
              <a:buChar char="•"/>
              <a:defRPr sz="2100">
                <a:latin typeface="Arial"/>
                <a:ea typeface="Arial"/>
                <a:cs typeface="Arial"/>
                <a:sym typeface="Arial"/>
              </a:defRPr>
            </a:pPr>
            <a:r>
              <a:rPr dirty="0"/>
              <a:t>There is always the risk of recriminations or victimisation.	</a:t>
            </a:r>
          </a:p>
        </p:txBody>
      </p:sp>
    </p:spTree>
  </p:cSld>
  <p:clrMapOvr>
    <a:masterClrMapping/>
  </p:clrMapOvr>
  <p:transition xmlns:p14="http://schemas.microsoft.com/office/powerpoint/2010/mai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Shape 156"/>
          <p:cNvSpPr>
            <a:spLocks noGrp="1"/>
          </p:cNvSpPr>
          <p:nvPr>
            <p:ph type="title" idx="4294967295"/>
          </p:nvPr>
        </p:nvSpPr>
        <p:spPr>
          <a:xfrm>
            <a:off x="628650" y="233892"/>
            <a:ext cx="7886700" cy="1325564"/>
          </a:xfrm>
          <a:prstGeom prst="rect">
            <a:avLst/>
          </a:prstGeom>
        </p:spPr>
        <p:txBody>
          <a:bodyPr/>
          <a:lstStyle/>
          <a:p>
            <a:r>
              <a:rPr dirty="0"/>
              <a:t>Being a ‘victim’ </a:t>
            </a:r>
            <a:r>
              <a:rPr dirty="0" smtClean="0"/>
              <a:t>(</a:t>
            </a:r>
            <a:r>
              <a:rPr lang="en-GB" dirty="0" smtClean="0"/>
              <a:t>1</a:t>
            </a:r>
            <a:r>
              <a:rPr dirty="0" smtClean="0"/>
              <a:t>)</a:t>
            </a:r>
            <a:endParaRPr dirty="0"/>
          </a:p>
        </p:txBody>
      </p:sp>
      <p:sp>
        <p:nvSpPr>
          <p:cNvPr id="157" name="Shape 157"/>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11</a:t>
            </a:r>
          </a:p>
        </p:txBody>
      </p:sp>
      <p:sp>
        <p:nvSpPr>
          <p:cNvPr id="158" name="Shape 158"/>
          <p:cNvSpPr/>
          <p:nvPr/>
        </p:nvSpPr>
        <p:spPr>
          <a:xfrm>
            <a:off x="1016459" y="1840036"/>
            <a:ext cx="7348149" cy="410881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28600" indent="-228600">
              <a:spcBef>
                <a:spcPts val="900"/>
              </a:spcBef>
              <a:buSzPct val="100000"/>
              <a:buChar char="•"/>
              <a:defRPr sz="2100">
                <a:latin typeface="Arial"/>
                <a:ea typeface="Arial"/>
                <a:cs typeface="Arial"/>
                <a:sym typeface="Arial"/>
              </a:defRPr>
            </a:pPr>
            <a:r>
              <a:rPr dirty="0"/>
              <a:t>Is a victim incapable or powerless?</a:t>
            </a:r>
          </a:p>
          <a:p>
            <a:pPr marL="228600" indent="-228600">
              <a:spcBef>
                <a:spcPts val="900"/>
              </a:spcBef>
              <a:buSzPct val="100000"/>
              <a:buChar char="•"/>
              <a:defRPr sz="2100">
                <a:latin typeface="Arial"/>
                <a:ea typeface="Arial"/>
                <a:cs typeface="Arial"/>
                <a:sym typeface="Arial"/>
              </a:defRPr>
            </a:pPr>
            <a:r>
              <a:rPr dirty="0"/>
              <a:t>Does a victim invite the bullying?</a:t>
            </a:r>
          </a:p>
          <a:p>
            <a:pPr marL="228600" indent="-228600">
              <a:spcBef>
                <a:spcPts val="900"/>
              </a:spcBef>
              <a:buSzPct val="100000"/>
              <a:buChar char="•"/>
              <a:defRPr sz="2100">
                <a:latin typeface="Arial"/>
                <a:ea typeface="Arial"/>
                <a:cs typeface="Arial"/>
                <a:sym typeface="Arial"/>
              </a:defRPr>
            </a:pPr>
            <a:r>
              <a:rPr dirty="0"/>
              <a:t>If we believe </a:t>
            </a:r>
            <a:r>
              <a:rPr dirty="0" smtClean="0"/>
              <a:t>th</a:t>
            </a:r>
            <a:r>
              <a:rPr lang="en-GB" dirty="0" err="1" smtClean="0"/>
              <a:t>ey</a:t>
            </a:r>
            <a:r>
              <a:rPr lang="en-GB" dirty="0" smtClean="0"/>
              <a:t> do</a:t>
            </a:r>
            <a:r>
              <a:rPr dirty="0" smtClean="0"/>
              <a:t>, </a:t>
            </a:r>
            <a:r>
              <a:rPr dirty="0"/>
              <a:t>we make it worse for the ‘victim’ and forget who is really responsible!</a:t>
            </a:r>
          </a:p>
          <a:p>
            <a:pPr marL="228600" indent="-228600">
              <a:spcBef>
                <a:spcPts val="900"/>
              </a:spcBef>
              <a:buSzPct val="100000"/>
              <a:buChar char="•"/>
              <a:defRPr sz="2100">
                <a:latin typeface="Arial"/>
                <a:ea typeface="Arial"/>
                <a:cs typeface="Arial"/>
                <a:sym typeface="Arial"/>
              </a:defRPr>
            </a:pPr>
            <a:r>
              <a:rPr dirty="0"/>
              <a:t>In reality, victims come in all shapes and sizes – we are all potentially ‘victims’ – there are no ‘born’ victims.</a:t>
            </a:r>
          </a:p>
          <a:p>
            <a:pPr marL="228600" indent="-228600">
              <a:spcBef>
                <a:spcPts val="900"/>
              </a:spcBef>
              <a:buSzPct val="100000"/>
              <a:buChar char="•"/>
              <a:defRPr sz="2100">
                <a:latin typeface="Arial"/>
                <a:ea typeface="Arial"/>
                <a:cs typeface="Arial"/>
                <a:sym typeface="Arial"/>
              </a:defRPr>
            </a:pPr>
            <a:r>
              <a:rPr dirty="0"/>
              <a:t>‘Meaningful change will not occur as long as the recipients of harassment and bullying continue to have victim identities and to believe they are powerless, or incapable of challenging unacceptable behaviour at work.’ (Kelly, 1999)	</a:t>
            </a:r>
          </a:p>
        </p:txBody>
      </p:sp>
    </p:spTree>
  </p:cSld>
  <p:clrMapOvr>
    <a:masterClrMapping/>
  </p:clrMapOvr>
  <p:transition xmlns:p14="http://schemas.microsoft.com/office/powerpoint/2010/mai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a:spLocks noGrp="1"/>
          </p:cNvSpPr>
          <p:nvPr>
            <p:ph type="title" idx="4294967295"/>
          </p:nvPr>
        </p:nvSpPr>
        <p:spPr>
          <a:xfrm>
            <a:off x="628650" y="233892"/>
            <a:ext cx="7886700" cy="1325564"/>
          </a:xfrm>
          <a:prstGeom prst="rect">
            <a:avLst/>
          </a:prstGeom>
        </p:spPr>
        <p:txBody>
          <a:bodyPr/>
          <a:lstStyle/>
          <a:p>
            <a:r>
              <a:rPr dirty="0"/>
              <a:t>Being a ‘victim’ </a:t>
            </a:r>
            <a:r>
              <a:rPr dirty="0" smtClean="0"/>
              <a:t>(</a:t>
            </a:r>
            <a:r>
              <a:rPr lang="en-GB" dirty="0" smtClean="0"/>
              <a:t>2</a:t>
            </a:r>
            <a:r>
              <a:rPr dirty="0" smtClean="0"/>
              <a:t>)</a:t>
            </a:r>
            <a:endParaRPr dirty="0"/>
          </a:p>
        </p:txBody>
      </p:sp>
      <p:sp>
        <p:nvSpPr>
          <p:cNvPr id="161" name="Shape 161"/>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12</a:t>
            </a:r>
          </a:p>
        </p:txBody>
      </p:sp>
      <p:sp>
        <p:nvSpPr>
          <p:cNvPr id="162" name="Shape 162"/>
          <p:cNvSpPr/>
          <p:nvPr/>
        </p:nvSpPr>
        <p:spPr>
          <a:xfrm>
            <a:off x="700421" y="1425169"/>
            <a:ext cx="8002795" cy="483334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spcBef>
                <a:spcPts val="900"/>
              </a:spcBef>
              <a:defRPr sz="1900">
                <a:latin typeface="Arial"/>
                <a:ea typeface="Arial"/>
                <a:cs typeface="Arial"/>
                <a:sym typeface="Arial"/>
              </a:defRPr>
            </a:pPr>
            <a:r>
              <a:t>Power is, of course, a central feature of the problem:</a:t>
            </a:r>
          </a:p>
          <a:p>
            <a:pPr marL="210552" indent="-210552">
              <a:spcBef>
                <a:spcPts val="800"/>
              </a:spcBef>
              <a:buSzPct val="100000"/>
              <a:buChar char="•"/>
              <a:defRPr>
                <a:latin typeface="Arial"/>
                <a:ea typeface="Arial"/>
                <a:cs typeface="Arial"/>
                <a:sym typeface="Arial"/>
              </a:defRPr>
            </a:pPr>
            <a:r>
              <a:t>Sara, a secretary, was put under a great deal of sexual pressure by her boss, but she was very reluctant to complain because he was such a powerful figure.</a:t>
            </a:r>
          </a:p>
          <a:p>
            <a:pPr marL="190500" indent="-190500">
              <a:spcBef>
                <a:spcPts val="700"/>
              </a:spcBef>
              <a:buSzPct val="100000"/>
              <a:buChar char="•"/>
              <a:defRPr>
                <a:latin typeface="Arial"/>
                <a:ea typeface="Arial"/>
                <a:cs typeface="Arial"/>
                <a:sym typeface="Arial"/>
              </a:defRPr>
            </a:pPr>
            <a:r>
              <a:t>Matt was the only black worker in the division. People often made racist comments which he found distressing, but he felt powerless to do anything as a lone voice.</a:t>
            </a:r>
          </a:p>
          <a:p>
            <a:pPr marL="190500" indent="-190500">
              <a:spcBef>
                <a:spcPts val="700"/>
              </a:spcBef>
              <a:buSzPct val="100000"/>
              <a:buChar char="•"/>
              <a:defRPr>
                <a:latin typeface="Arial"/>
                <a:ea typeface="Arial"/>
                <a:cs typeface="Arial"/>
                <a:sym typeface="Arial"/>
              </a:defRPr>
            </a:pPr>
            <a:r>
              <a:t>Carol was the only female manager and, although she was officially equal to many of the other managers, she found it difficult to deal with the tendency for others to see her as having less to offer.</a:t>
            </a:r>
          </a:p>
          <a:p>
            <a:pPr marL="190500" indent="-190500">
              <a:spcBef>
                <a:spcPts val="700"/>
              </a:spcBef>
              <a:buSzPct val="100000"/>
              <a:buChar char="•"/>
              <a:defRPr>
                <a:latin typeface="Arial"/>
                <a:ea typeface="Arial"/>
                <a:cs typeface="Arial"/>
                <a:sym typeface="Arial"/>
              </a:defRPr>
            </a:pPr>
            <a:r>
              <a:t>Reg was by far the oldest member of the staff team but, unfortunately, he found that his age and experience were not valued but instead dismissed as ‘old-fashioned’.</a:t>
            </a:r>
          </a:p>
          <a:p>
            <a:pPr marL="180473" indent="-180473">
              <a:spcBef>
                <a:spcPts val="700"/>
              </a:spcBef>
              <a:buSzPct val="100000"/>
              <a:buChar char="•"/>
              <a:defRPr sz="1900">
                <a:latin typeface="Arial"/>
                <a:ea typeface="Arial"/>
                <a:cs typeface="Arial"/>
                <a:sym typeface="Arial"/>
              </a:defRPr>
            </a:pPr>
            <a:r>
              <a:rPr sz="1800"/>
              <a:t>Tina was just as well qualified as any of her colleagues, but she was often not given the same level of respect, simply because she used a wheelchair.</a:t>
            </a:r>
            <a:r>
              <a:t>	</a:t>
            </a:r>
          </a:p>
        </p:txBody>
      </p:sp>
    </p:spTree>
  </p:cSld>
  <p:clrMapOvr>
    <a:masterClrMapping/>
  </p:clrMapOvr>
  <p:transition xmlns:p14="http://schemas.microsoft.com/office/powerpoint/2010/mai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Shape 164"/>
          <p:cNvSpPr>
            <a:spLocks noGrp="1"/>
          </p:cNvSpPr>
          <p:nvPr>
            <p:ph type="title" idx="4294967295"/>
          </p:nvPr>
        </p:nvSpPr>
        <p:spPr>
          <a:xfrm>
            <a:off x="628650" y="352425"/>
            <a:ext cx="7886700" cy="1325564"/>
          </a:xfrm>
          <a:prstGeom prst="rect">
            <a:avLst/>
          </a:prstGeom>
        </p:spPr>
        <p:txBody>
          <a:bodyPr/>
          <a:lstStyle/>
          <a:p>
            <a:r>
              <a:rPr dirty="0"/>
              <a:t>Preventing it from starting </a:t>
            </a:r>
            <a:br>
              <a:rPr dirty="0"/>
            </a:br>
            <a:r>
              <a:rPr dirty="0"/>
              <a:t>in the first place </a:t>
            </a:r>
            <a:r>
              <a:rPr dirty="0" smtClean="0"/>
              <a:t>(</a:t>
            </a:r>
            <a:r>
              <a:rPr lang="en-GB" dirty="0" smtClean="0"/>
              <a:t>1</a:t>
            </a:r>
            <a:r>
              <a:rPr dirty="0" smtClean="0"/>
              <a:t>)</a:t>
            </a:r>
            <a:endParaRPr dirty="0"/>
          </a:p>
        </p:txBody>
      </p:sp>
      <p:sp>
        <p:nvSpPr>
          <p:cNvPr id="165" name="Shape 165"/>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13</a:t>
            </a:r>
          </a:p>
        </p:txBody>
      </p:sp>
      <p:sp>
        <p:nvSpPr>
          <p:cNvPr id="166" name="Shape 166"/>
          <p:cNvSpPr/>
          <p:nvPr/>
        </p:nvSpPr>
        <p:spPr>
          <a:xfrm>
            <a:off x="1292873" y="2056038"/>
            <a:ext cx="6750158" cy="386731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400050" indent="-400050">
              <a:spcBef>
                <a:spcPts val="900"/>
              </a:spcBef>
              <a:buSzPct val="100000"/>
              <a:buAutoNum type="arabicPeriod"/>
              <a:defRPr sz="2100">
                <a:latin typeface="Arial"/>
                <a:ea typeface="Arial"/>
                <a:cs typeface="Arial"/>
                <a:sym typeface="Arial"/>
              </a:defRPr>
            </a:pPr>
            <a:r>
              <a:rPr dirty="0"/>
              <a:t>The abuse of power – deliberate bullying</a:t>
            </a:r>
          </a:p>
          <a:p>
            <a:pPr marL="629652" indent="-210552">
              <a:spcBef>
                <a:spcPts val="400"/>
              </a:spcBef>
              <a:buSzPct val="100000"/>
              <a:buChar char="•"/>
              <a:defRPr sz="2100">
                <a:latin typeface="Arial"/>
                <a:ea typeface="Arial"/>
                <a:cs typeface="Arial"/>
                <a:sym typeface="Arial"/>
              </a:defRPr>
            </a:pPr>
            <a:r>
              <a:rPr dirty="0"/>
              <a:t>assertiveness</a:t>
            </a:r>
          </a:p>
          <a:p>
            <a:pPr marL="629652" indent="-210552">
              <a:spcBef>
                <a:spcPts val="400"/>
              </a:spcBef>
              <a:buSzPct val="100000"/>
              <a:buChar char="•"/>
              <a:defRPr sz="2100">
                <a:latin typeface="Arial"/>
                <a:ea typeface="Arial"/>
                <a:cs typeface="Arial"/>
                <a:sym typeface="Arial"/>
              </a:defRPr>
            </a:pPr>
            <a:r>
              <a:rPr dirty="0"/>
              <a:t>humour</a:t>
            </a:r>
          </a:p>
          <a:p>
            <a:pPr marL="629652" indent="-210552">
              <a:spcBef>
                <a:spcPts val="400"/>
              </a:spcBef>
              <a:buSzPct val="100000"/>
              <a:buChar char="•"/>
              <a:defRPr sz="2100">
                <a:latin typeface="Arial"/>
                <a:ea typeface="Arial"/>
                <a:cs typeface="Arial"/>
                <a:sym typeface="Arial"/>
              </a:defRPr>
            </a:pPr>
            <a:r>
              <a:rPr dirty="0"/>
              <a:t>naming the process</a:t>
            </a:r>
          </a:p>
          <a:p>
            <a:pPr marL="629652" indent="-210552">
              <a:spcBef>
                <a:spcPts val="400"/>
              </a:spcBef>
              <a:buSzPct val="100000"/>
              <a:buChar char="•"/>
              <a:defRPr sz="2100">
                <a:latin typeface="Arial"/>
                <a:ea typeface="Arial"/>
                <a:cs typeface="Arial"/>
                <a:sym typeface="Arial"/>
              </a:defRPr>
            </a:pPr>
            <a:r>
              <a:rPr dirty="0"/>
              <a:t>enlisting support</a:t>
            </a:r>
          </a:p>
          <a:p>
            <a:pPr>
              <a:spcBef>
                <a:spcPts val="1500"/>
              </a:spcBef>
              <a:defRPr sz="2100">
                <a:latin typeface="Arial"/>
                <a:ea typeface="Arial"/>
                <a:cs typeface="Arial"/>
                <a:sym typeface="Arial"/>
              </a:defRPr>
            </a:pPr>
            <a:r>
              <a:rPr dirty="0"/>
              <a:t>Of course, there are no guarantees that these will work.</a:t>
            </a:r>
          </a:p>
          <a:p>
            <a:pPr>
              <a:spcBef>
                <a:spcPts val="900"/>
              </a:spcBef>
              <a:defRPr sz="2100">
                <a:latin typeface="Arial"/>
                <a:ea typeface="Arial"/>
                <a:cs typeface="Arial"/>
                <a:sym typeface="Arial"/>
              </a:defRPr>
            </a:pPr>
            <a:r>
              <a:rPr dirty="0"/>
              <a:t>Perhaps they could even make it worse?</a:t>
            </a:r>
          </a:p>
          <a:p>
            <a:pPr>
              <a:spcBef>
                <a:spcPts val="900"/>
              </a:spcBef>
              <a:defRPr sz="2100">
                <a:latin typeface="Arial"/>
                <a:ea typeface="Arial"/>
                <a:cs typeface="Arial"/>
                <a:sym typeface="Arial"/>
              </a:defRPr>
            </a:pPr>
            <a:r>
              <a:rPr dirty="0"/>
              <a:t>But at the end of the day, is it better to have tried to stop it than to have just hoped it would go away?</a:t>
            </a:r>
          </a:p>
          <a:p>
            <a:pPr>
              <a:spcBef>
                <a:spcPts val="900"/>
              </a:spcBef>
              <a:defRPr sz="2100">
                <a:latin typeface="Arial"/>
                <a:ea typeface="Arial"/>
                <a:cs typeface="Arial"/>
                <a:sym typeface="Arial"/>
              </a:defRPr>
            </a:pPr>
            <a:r>
              <a:rPr dirty="0"/>
              <a:t>Support from others can make such a difference.</a:t>
            </a:r>
          </a:p>
        </p:txBody>
      </p:sp>
    </p:spTree>
  </p:cSld>
  <p:clrMapOvr>
    <a:masterClrMapping/>
  </p:clrMapOvr>
  <p:transition xmlns:p14="http://schemas.microsoft.com/office/powerpoint/2010/mai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Shape 168"/>
          <p:cNvSpPr>
            <a:spLocks noGrp="1"/>
          </p:cNvSpPr>
          <p:nvPr>
            <p:ph type="title" idx="4294967295"/>
          </p:nvPr>
        </p:nvSpPr>
        <p:spPr>
          <a:xfrm>
            <a:off x="628650" y="352425"/>
            <a:ext cx="7886700" cy="1325564"/>
          </a:xfrm>
          <a:prstGeom prst="rect">
            <a:avLst/>
          </a:prstGeom>
        </p:spPr>
        <p:txBody>
          <a:bodyPr/>
          <a:lstStyle/>
          <a:p>
            <a:r>
              <a:rPr dirty="0"/>
              <a:t>Preventing it from starting </a:t>
            </a:r>
            <a:br>
              <a:rPr dirty="0"/>
            </a:br>
            <a:r>
              <a:rPr dirty="0"/>
              <a:t>in the first place </a:t>
            </a:r>
            <a:r>
              <a:rPr dirty="0" smtClean="0"/>
              <a:t>(</a:t>
            </a:r>
            <a:r>
              <a:rPr lang="en-GB" dirty="0" smtClean="0"/>
              <a:t>2</a:t>
            </a:r>
            <a:r>
              <a:rPr dirty="0" smtClean="0"/>
              <a:t>)</a:t>
            </a:r>
            <a:endParaRPr dirty="0"/>
          </a:p>
        </p:txBody>
      </p:sp>
      <p:sp>
        <p:nvSpPr>
          <p:cNvPr id="169" name="Shape 169"/>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14</a:t>
            </a:r>
          </a:p>
        </p:txBody>
      </p:sp>
      <p:sp>
        <p:nvSpPr>
          <p:cNvPr id="170" name="Shape 170"/>
          <p:cNvSpPr/>
          <p:nvPr/>
        </p:nvSpPr>
        <p:spPr>
          <a:xfrm>
            <a:off x="1479139" y="2343905"/>
            <a:ext cx="7078076" cy="259731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400050" indent="-400050">
              <a:spcBef>
                <a:spcPts val="900"/>
              </a:spcBef>
              <a:buSzPct val="100000"/>
              <a:buAutoNum type="arabicPeriod" startAt="2"/>
              <a:defRPr sz="2100">
                <a:latin typeface="Arial"/>
                <a:ea typeface="Arial"/>
                <a:cs typeface="Arial"/>
                <a:sym typeface="Arial"/>
              </a:defRPr>
            </a:pPr>
            <a:r>
              <a:rPr dirty="0"/>
              <a:t>Misuse of power – unwitting harassment</a:t>
            </a:r>
          </a:p>
          <a:p>
            <a:pPr>
              <a:spcBef>
                <a:spcPts val="1800"/>
              </a:spcBef>
              <a:defRPr sz="2100">
                <a:latin typeface="Arial"/>
                <a:ea typeface="Arial"/>
                <a:cs typeface="Arial"/>
                <a:sym typeface="Arial"/>
              </a:defRPr>
            </a:pPr>
            <a:r>
              <a:rPr dirty="0"/>
              <a:t>How do you bring the problem to the harasser's attention?</a:t>
            </a:r>
          </a:p>
          <a:p>
            <a:pPr>
              <a:spcBef>
                <a:spcPts val="900"/>
              </a:spcBef>
              <a:defRPr sz="2100">
                <a:latin typeface="Arial"/>
                <a:ea typeface="Arial"/>
                <a:cs typeface="Arial"/>
                <a:sym typeface="Arial"/>
              </a:defRPr>
            </a:pPr>
            <a:r>
              <a:rPr dirty="0"/>
              <a:t>Perhaps with humour or naming the process, but also:</a:t>
            </a:r>
          </a:p>
          <a:p>
            <a:pPr marL="210552" indent="-210552">
              <a:spcBef>
                <a:spcPts val="1100"/>
              </a:spcBef>
              <a:buSzPct val="100000"/>
              <a:buChar char="•"/>
              <a:defRPr sz="2100">
                <a:latin typeface="Arial"/>
                <a:ea typeface="Arial"/>
                <a:cs typeface="Arial"/>
                <a:sym typeface="Arial"/>
              </a:defRPr>
            </a:pPr>
            <a:r>
              <a:rPr dirty="0"/>
              <a:t>nonverbal communication</a:t>
            </a:r>
          </a:p>
          <a:p>
            <a:pPr marL="210552" indent="-210552">
              <a:spcBef>
                <a:spcPts val="800"/>
              </a:spcBef>
              <a:buSzPct val="100000"/>
              <a:buChar char="•"/>
              <a:defRPr sz="2100">
                <a:latin typeface="Arial"/>
                <a:ea typeface="Arial"/>
                <a:cs typeface="Arial"/>
                <a:sym typeface="Arial"/>
              </a:defRPr>
            </a:pPr>
            <a:r>
              <a:rPr dirty="0"/>
              <a:t>team or staff meetings</a:t>
            </a:r>
          </a:p>
          <a:p>
            <a:pPr marL="210552" indent="-210552">
              <a:spcBef>
                <a:spcPts val="800"/>
              </a:spcBef>
              <a:buSzPct val="100000"/>
              <a:buChar char="•"/>
              <a:defRPr sz="2100">
                <a:latin typeface="Arial"/>
                <a:ea typeface="Arial"/>
                <a:cs typeface="Arial"/>
                <a:sym typeface="Arial"/>
              </a:defRPr>
            </a:pPr>
            <a:r>
              <a:rPr dirty="0"/>
              <a:t>supervision and appraisal</a:t>
            </a:r>
          </a:p>
        </p:txBody>
      </p:sp>
    </p:spTree>
  </p:cSld>
  <p:clrMapOvr>
    <a:masterClrMapping/>
  </p:clrMapOvr>
  <p:transition xmlns:p14="http://schemas.microsoft.com/office/powerpoint/2010/mai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Shape 172"/>
          <p:cNvSpPr>
            <a:spLocks noGrp="1"/>
          </p:cNvSpPr>
          <p:nvPr>
            <p:ph type="title" idx="4294967295"/>
          </p:nvPr>
        </p:nvSpPr>
        <p:spPr>
          <a:xfrm>
            <a:off x="628650" y="233892"/>
            <a:ext cx="7886700" cy="1325564"/>
          </a:xfrm>
          <a:prstGeom prst="rect">
            <a:avLst/>
          </a:prstGeom>
        </p:spPr>
        <p:txBody>
          <a:bodyPr/>
          <a:lstStyle/>
          <a:p>
            <a:r>
              <a:t>Stopping it once it's started</a:t>
            </a:r>
          </a:p>
        </p:txBody>
      </p:sp>
      <p:sp>
        <p:nvSpPr>
          <p:cNvPr id="173" name="Shape 17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15</a:t>
            </a:r>
          </a:p>
        </p:txBody>
      </p:sp>
      <p:sp>
        <p:nvSpPr>
          <p:cNvPr id="174" name="Shape 174"/>
          <p:cNvSpPr/>
          <p:nvPr/>
        </p:nvSpPr>
        <p:spPr>
          <a:xfrm>
            <a:off x="931792" y="1840036"/>
            <a:ext cx="7450510" cy="371574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10552" indent="-210552">
              <a:spcBef>
                <a:spcPts val="900"/>
              </a:spcBef>
              <a:buSzPct val="100000"/>
              <a:buChar char="•"/>
              <a:defRPr sz="1900">
                <a:latin typeface="Arial"/>
                <a:ea typeface="Arial"/>
                <a:cs typeface="Arial"/>
                <a:sym typeface="Arial"/>
              </a:defRPr>
            </a:pPr>
            <a:r>
              <a:t>Are there policies in place for providing safeguards and procedures for investigating complaints? If not, there should be!</a:t>
            </a:r>
          </a:p>
          <a:p>
            <a:pPr marL="210552" indent="-210552">
              <a:spcBef>
                <a:spcPts val="800"/>
              </a:spcBef>
              <a:buSzPct val="100000"/>
              <a:buChar char="•"/>
              <a:defRPr sz="1900">
                <a:latin typeface="Arial"/>
                <a:ea typeface="Arial"/>
                <a:cs typeface="Arial"/>
                <a:sym typeface="Arial"/>
              </a:defRPr>
            </a:pPr>
            <a:r>
              <a:t>Could you establish and strengthen your support network?</a:t>
            </a:r>
          </a:p>
          <a:p>
            <a:pPr marL="210552" indent="-210552">
              <a:spcBef>
                <a:spcPts val="800"/>
              </a:spcBef>
              <a:buSzPct val="100000"/>
              <a:buChar char="•"/>
              <a:defRPr sz="1900">
                <a:latin typeface="Arial"/>
                <a:ea typeface="Arial"/>
                <a:cs typeface="Arial"/>
                <a:sym typeface="Arial"/>
              </a:defRPr>
            </a:pPr>
            <a:r>
              <a:t>Can you develop your own sense of power and control?</a:t>
            </a:r>
          </a:p>
          <a:p>
            <a:pPr>
              <a:spcBef>
                <a:spcPts val="1700"/>
              </a:spcBef>
              <a:defRPr sz="1900" b="1">
                <a:latin typeface="Arial"/>
                <a:ea typeface="Arial"/>
                <a:cs typeface="Arial"/>
                <a:sym typeface="Arial"/>
              </a:defRPr>
            </a:pPr>
            <a:r>
              <a:t>Empowerment</a:t>
            </a:r>
          </a:p>
          <a:p>
            <a:pPr marL="210552" indent="-210552">
              <a:spcBef>
                <a:spcPts val="900"/>
              </a:spcBef>
              <a:buSzPct val="100000"/>
              <a:buChar char="•"/>
              <a:defRPr sz="1900">
                <a:latin typeface="Arial"/>
                <a:ea typeface="Arial"/>
                <a:cs typeface="Arial"/>
                <a:sym typeface="Arial"/>
              </a:defRPr>
            </a:pPr>
            <a:r>
              <a:t>What aspects of our work would we like to have control over?</a:t>
            </a:r>
          </a:p>
          <a:p>
            <a:pPr marL="210552" indent="-210552">
              <a:spcBef>
                <a:spcPts val="800"/>
              </a:spcBef>
              <a:buSzPct val="100000"/>
              <a:buChar char="•"/>
              <a:defRPr sz="1900">
                <a:latin typeface="Arial"/>
                <a:ea typeface="Arial"/>
                <a:cs typeface="Arial"/>
                <a:sym typeface="Arial"/>
              </a:defRPr>
            </a:pPr>
            <a:r>
              <a:t>What possible steps could we take (alone and/or in conjunction with others)?</a:t>
            </a:r>
          </a:p>
          <a:p>
            <a:pPr marL="210552" indent="-210552">
              <a:spcBef>
                <a:spcPts val="800"/>
              </a:spcBef>
              <a:buSzPct val="100000"/>
              <a:buChar char="•"/>
              <a:defRPr sz="1900">
                <a:latin typeface="Arial"/>
                <a:ea typeface="Arial"/>
                <a:cs typeface="Arial"/>
                <a:sym typeface="Arial"/>
              </a:defRPr>
            </a:pPr>
            <a:r>
              <a:t>How is bullying or harassment blocking progress in these matters?</a:t>
            </a:r>
          </a:p>
          <a:p>
            <a:pPr marL="210552" indent="-210552">
              <a:spcBef>
                <a:spcPts val="800"/>
              </a:spcBef>
              <a:buSzPct val="100000"/>
              <a:buChar char="•"/>
              <a:defRPr sz="1900">
                <a:latin typeface="Arial"/>
                <a:ea typeface="Arial"/>
                <a:cs typeface="Arial"/>
                <a:sym typeface="Arial"/>
              </a:defRPr>
            </a:pPr>
            <a:r>
              <a:t>How can we remove or avoid such obstacles?</a:t>
            </a:r>
          </a:p>
        </p:txBody>
      </p:sp>
    </p:spTree>
  </p:cSld>
  <p:clrMapOvr>
    <a:masterClrMapping/>
  </p:clrMapOvr>
  <p:transition xmlns:p14="http://schemas.microsoft.com/office/powerpoint/2010/mai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Shape 176"/>
          <p:cNvSpPr>
            <a:spLocks noGrp="1"/>
          </p:cNvSpPr>
          <p:nvPr>
            <p:ph type="title" idx="4294967295"/>
          </p:nvPr>
        </p:nvSpPr>
        <p:spPr>
          <a:xfrm>
            <a:off x="628650" y="297392"/>
            <a:ext cx="7886700" cy="1325564"/>
          </a:xfrm>
          <a:prstGeom prst="rect">
            <a:avLst/>
          </a:prstGeom>
        </p:spPr>
        <p:txBody>
          <a:bodyPr/>
          <a:lstStyle/>
          <a:p>
            <a:r>
              <a:t>Why do people deliberately abuse their power?</a:t>
            </a:r>
          </a:p>
        </p:txBody>
      </p:sp>
      <p:sp>
        <p:nvSpPr>
          <p:cNvPr id="177" name="Shape 177"/>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16</a:t>
            </a:r>
          </a:p>
        </p:txBody>
      </p:sp>
      <p:sp>
        <p:nvSpPr>
          <p:cNvPr id="178" name="Shape 178"/>
          <p:cNvSpPr/>
          <p:nvPr/>
        </p:nvSpPr>
        <p:spPr>
          <a:xfrm>
            <a:off x="1126525" y="1697490"/>
            <a:ext cx="7116720" cy="442777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180473" indent="-180473">
              <a:spcBef>
                <a:spcPts val="700"/>
              </a:spcBef>
              <a:buSzPct val="100000"/>
              <a:buChar char="•"/>
              <a:defRPr sz="1700">
                <a:latin typeface="Arial"/>
                <a:ea typeface="Arial"/>
                <a:cs typeface="Arial"/>
                <a:sym typeface="Arial"/>
              </a:defRPr>
            </a:pPr>
            <a:r>
              <a:t>They may lack confidence in how to use their power appropriately </a:t>
            </a:r>
            <a:br/>
            <a:r>
              <a:t>or legitimately.</a:t>
            </a:r>
          </a:p>
          <a:p>
            <a:pPr marL="180473" indent="-180473">
              <a:spcBef>
                <a:spcPts val="700"/>
              </a:spcBef>
              <a:buSzPct val="100000"/>
              <a:buChar char="•"/>
              <a:defRPr sz="1700">
                <a:latin typeface="Arial"/>
                <a:ea typeface="Arial"/>
                <a:cs typeface="Arial"/>
                <a:sym typeface="Arial"/>
              </a:defRPr>
            </a:pPr>
            <a:r>
              <a:t>They may lack the skills or knowledge needed to use their power appropriately or legitimately.</a:t>
            </a:r>
          </a:p>
          <a:p>
            <a:pPr marL="180473" indent="-180473">
              <a:spcBef>
                <a:spcPts val="700"/>
              </a:spcBef>
              <a:buSzPct val="100000"/>
              <a:buChar char="•"/>
              <a:defRPr sz="1700">
                <a:latin typeface="Arial"/>
                <a:ea typeface="Arial"/>
                <a:cs typeface="Arial"/>
                <a:sym typeface="Arial"/>
              </a:defRPr>
            </a:pPr>
            <a:r>
              <a:t>They may have a grudge or grievance against the person on the receiving end, and may be taking revenge.</a:t>
            </a:r>
          </a:p>
          <a:p>
            <a:pPr marL="180473" indent="-180473">
              <a:spcBef>
                <a:spcPts val="700"/>
              </a:spcBef>
              <a:buSzPct val="100000"/>
              <a:buChar char="•"/>
              <a:defRPr sz="1700">
                <a:latin typeface="Arial"/>
                <a:ea typeface="Arial"/>
                <a:cs typeface="Arial"/>
                <a:sym typeface="Arial"/>
              </a:defRPr>
            </a:pPr>
            <a:r>
              <a:t>There may be anxieties about the victim seizing power, and so steps are taken to ‘take them down a peg’.</a:t>
            </a:r>
          </a:p>
          <a:p>
            <a:pPr marL="180473" indent="-180473">
              <a:spcBef>
                <a:spcPts val="700"/>
              </a:spcBef>
              <a:buSzPct val="100000"/>
              <a:buChar char="•"/>
              <a:defRPr sz="1700">
                <a:latin typeface="Arial"/>
                <a:ea typeface="Arial"/>
                <a:cs typeface="Arial"/>
                <a:sym typeface="Arial"/>
              </a:defRPr>
            </a:pPr>
            <a:r>
              <a:t>Force of habit leads to yesterday’s patterns being reproduced today and again tomorrow.</a:t>
            </a:r>
          </a:p>
          <a:p>
            <a:pPr marL="180473" indent="-180473">
              <a:spcBef>
                <a:spcPts val="700"/>
              </a:spcBef>
              <a:buSzPct val="100000"/>
              <a:buChar char="•"/>
              <a:defRPr sz="1700">
                <a:latin typeface="Arial"/>
                <a:ea typeface="Arial"/>
                <a:cs typeface="Arial"/>
                <a:sym typeface="Arial"/>
              </a:defRPr>
            </a:pPr>
            <a:r>
              <a:t>Experiences of having been bullied by someone else can lead to those feelings being taken out on someone else.</a:t>
            </a:r>
          </a:p>
          <a:p>
            <a:pPr marL="180473" indent="-180473">
              <a:spcBef>
                <a:spcPts val="700"/>
              </a:spcBef>
              <a:buSzPct val="100000"/>
              <a:buChar char="•"/>
              <a:defRPr sz="1700">
                <a:latin typeface="Arial"/>
                <a:ea typeface="Arial"/>
                <a:cs typeface="Arial"/>
                <a:sym typeface="Arial"/>
              </a:defRPr>
            </a:pPr>
            <a:r>
              <a:t>‘Transference’ may be taking place – that is, negative feelings towards one person may be transferred to someone who reminds the bully of that person in some way (appearance, accent, mannerisms and so on).</a:t>
            </a:r>
          </a:p>
        </p:txBody>
      </p:sp>
    </p:spTree>
  </p:cSld>
  <p:clrMapOvr>
    <a:masterClrMapping/>
  </p:clrMapOvr>
  <p:transition xmlns:p14="http://schemas.microsoft.com/office/powerpoint/2010/mai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Shape 180"/>
          <p:cNvSpPr>
            <a:spLocks noGrp="1"/>
          </p:cNvSpPr>
          <p:nvPr>
            <p:ph type="title" idx="4294967295"/>
          </p:nvPr>
        </p:nvSpPr>
        <p:spPr>
          <a:xfrm>
            <a:off x="628650" y="297392"/>
            <a:ext cx="7886700" cy="1325564"/>
          </a:xfrm>
          <a:prstGeom prst="rect">
            <a:avLst/>
          </a:prstGeom>
        </p:spPr>
        <p:txBody>
          <a:bodyPr/>
          <a:lstStyle>
            <a:lvl1pPr defTabSz="859536">
              <a:defRPr sz="4136"/>
            </a:lvl1pPr>
          </a:lstStyle>
          <a:p>
            <a:r>
              <a:rPr dirty="0"/>
              <a:t>Misusing power – often unintentionally and unwittingly</a:t>
            </a:r>
          </a:p>
        </p:txBody>
      </p:sp>
      <p:sp>
        <p:nvSpPr>
          <p:cNvPr id="181" name="Shape 181"/>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17</a:t>
            </a:r>
          </a:p>
        </p:txBody>
      </p:sp>
      <p:sp>
        <p:nvSpPr>
          <p:cNvPr id="182" name="Shape 182"/>
          <p:cNvSpPr/>
          <p:nvPr/>
        </p:nvSpPr>
        <p:spPr>
          <a:xfrm>
            <a:off x="867556" y="1833165"/>
            <a:ext cx="7476977" cy="4352474"/>
          </a:xfrm>
          <a:prstGeom prst="rect">
            <a:avLst/>
          </a:prstGeom>
          <a:ln w="12700">
            <a:miter lim="400000"/>
          </a:ln>
          <a:extLst>
            <a:ext uri="{C572A759-6A51-4108-AA02-DFA0A04FC94B}">
              <ma14:wrappingTextBoxFlag xmlns:ma14="http://schemas.microsoft.com/office/mac/drawingml/2011/main" val="1"/>
            </a:ext>
          </a:extLst>
        </p:spPr>
        <p:txBody>
          <a:bodyPr wrap="square" lIns="45719" rIns="45719">
            <a:spAutoFit/>
          </a:bodyPr>
          <a:lstStyle/>
          <a:p>
            <a:pPr>
              <a:spcBef>
                <a:spcPts val="900"/>
              </a:spcBef>
              <a:defRPr b="1">
                <a:latin typeface="Arial"/>
                <a:ea typeface="Arial"/>
                <a:cs typeface="Arial"/>
                <a:sym typeface="Arial"/>
              </a:defRPr>
            </a:pPr>
            <a:r>
              <a:rPr dirty="0"/>
              <a:t>So, what can you do about it? The key is greater awareness of:</a:t>
            </a:r>
          </a:p>
          <a:p>
            <a:pPr marL="180473" indent="-180473">
              <a:spcBef>
                <a:spcPts val="700"/>
              </a:spcBef>
              <a:buSzPct val="100000"/>
              <a:buChar char="•"/>
              <a:defRPr>
                <a:latin typeface="Arial"/>
                <a:ea typeface="Arial"/>
                <a:cs typeface="Arial"/>
                <a:sym typeface="Arial"/>
              </a:defRPr>
            </a:pPr>
            <a:r>
              <a:rPr dirty="0"/>
              <a:t>what constitutes bullying or harassment</a:t>
            </a:r>
          </a:p>
          <a:p>
            <a:pPr marL="180473" indent="-180473">
              <a:spcBef>
                <a:spcPts val="700"/>
              </a:spcBef>
              <a:buSzPct val="100000"/>
              <a:buChar char="•"/>
              <a:defRPr>
                <a:latin typeface="Arial"/>
                <a:ea typeface="Arial"/>
                <a:cs typeface="Arial"/>
                <a:sym typeface="Arial"/>
              </a:defRPr>
            </a:pPr>
            <a:r>
              <a:rPr dirty="0"/>
              <a:t>what effects they have on the people on the receiving end</a:t>
            </a:r>
          </a:p>
          <a:p>
            <a:pPr marL="180473" indent="-180473">
              <a:spcBef>
                <a:spcPts val="700"/>
              </a:spcBef>
              <a:buSzPct val="100000"/>
              <a:buChar char="•"/>
              <a:defRPr>
                <a:latin typeface="Arial"/>
                <a:ea typeface="Arial"/>
                <a:cs typeface="Arial"/>
                <a:sym typeface="Arial"/>
              </a:defRPr>
            </a:pPr>
            <a:r>
              <a:rPr dirty="0"/>
              <a:t>what can happen if a complaint is made.	  </a:t>
            </a:r>
          </a:p>
          <a:p>
            <a:pPr>
              <a:spcBef>
                <a:spcPts val="2300"/>
              </a:spcBef>
              <a:defRPr b="1">
                <a:latin typeface="Arial"/>
                <a:ea typeface="Arial"/>
                <a:cs typeface="Arial"/>
                <a:sym typeface="Arial"/>
              </a:defRPr>
            </a:pPr>
            <a:r>
              <a:rPr dirty="0"/>
              <a:t>Am I a bully? Everyone should ask him- or herself:</a:t>
            </a:r>
          </a:p>
          <a:p>
            <a:pPr marL="180473" indent="-180473">
              <a:spcBef>
                <a:spcPts val="800"/>
              </a:spcBef>
              <a:buSzPct val="100000"/>
              <a:buChar char="•"/>
              <a:defRPr>
                <a:latin typeface="Arial"/>
                <a:ea typeface="Arial"/>
                <a:cs typeface="Arial"/>
                <a:sym typeface="Arial"/>
              </a:defRPr>
            </a:pPr>
            <a:r>
              <a:rPr dirty="0"/>
              <a:t>Am I overstepping the mark in terms of any power I have in this organisation?</a:t>
            </a:r>
          </a:p>
          <a:p>
            <a:pPr marL="180473" indent="-180473">
              <a:spcBef>
                <a:spcPts val="700"/>
              </a:spcBef>
              <a:buSzPct val="100000"/>
              <a:buChar char="•"/>
              <a:defRPr>
                <a:latin typeface="Arial"/>
                <a:ea typeface="Arial"/>
                <a:cs typeface="Arial"/>
                <a:sym typeface="Arial"/>
              </a:defRPr>
            </a:pPr>
            <a:r>
              <a:rPr dirty="0"/>
              <a:t>Is my behaviour or attitude causing any difficulties for any other employees?</a:t>
            </a:r>
          </a:p>
          <a:p>
            <a:pPr marL="180473" indent="-180473">
              <a:spcBef>
                <a:spcPts val="700"/>
              </a:spcBef>
              <a:buSzPct val="100000"/>
              <a:buChar char="•"/>
              <a:defRPr>
                <a:latin typeface="Arial"/>
                <a:ea typeface="Arial"/>
                <a:cs typeface="Arial"/>
                <a:sym typeface="Arial"/>
              </a:defRPr>
            </a:pPr>
            <a:r>
              <a:rPr dirty="0"/>
              <a:t>Do I really know what effect I have on other </a:t>
            </a:r>
            <a:r>
              <a:rPr dirty="0" smtClean="0"/>
              <a:t>people</a:t>
            </a:r>
            <a:r>
              <a:rPr lang="en-GB" dirty="0" smtClean="0"/>
              <a:t>?</a:t>
            </a:r>
            <a:endParaRPr lang="en-GB" dirty="0"/>
          </a:p>
          <a:p>
            <a:pPr marL="180473" indent="-180473">
              <a:spcBef>
                <a:spcPts val="700"/>
              </a:spcBef>
              <a:buSzPct val="100000"/>
              <a:buChar char="•"/>
              <a:defRPr>
                <a:latin typeface="Arial"/>
                <a:ea typeface="Arial"/>
                <a:cs typeface="Arial"/>
                <a:sym typeface="Arial"/>
              </a:defRPr>
            </a:pPr>
            <a:r>
              <a:rPr dirty="0" smtClean="0"/>
              <a:t>Do </a:t>
            </a:r>
            <a:r>
              <a:rPr dirty="0"/>
              <a:t>I really want to run the risk of causing problems for colleagues and being the subject of disciplinary proceedings and/or court proceedings?</a:t>
            </a:r>
          </a:p>
        </p:txBody>
      </p:sp>
    </p:spTree>
  </p:cSld>
  <p:clrMapOvr>
    <a:masterClrMapping/>
  </p:clrMapOvr>
  <p:transition xmlns:p14="http://schemas.microsoft.com/office/powerpoint/2010/mai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Shape 184"/>
          <p:cNvSpPr>
            <a:spLocks noGrp="1"/>
          </p:cNvSpPr>
          <p:nvPr>
            <p:ph type="title" idx="4294967295"/>
          </p:nvPr>
        </p:nvSpPr>
        <p:spPr>
          <a:xfrm>
            <a:off x="628650" y="221192"/>
            <a:ext cx="7886700" cy="1325564"/>
          </a:xfrm>
          <a:prstGeom prst="rect">
            <a:avLst/>
          </a:prstGeom>
        </p:spPr>
        <p:txBody>
          <a:bodyPr/>
          <a:lstStyle/>
          <a:p>
            <a:r>
              <a:rPr dirty="0"/>
              <a:t>Developing greater </a:t>
            </a:r>
            <a:br>
              <a:rPr dirty="0"/>
            </a:br>
            <a:r>
              <a:rPr dirty="0"/>
              <a:t>self-awareness</a:t>
            </a:r>
          </a:p>
        </p:txBody>
      </p:sp>
      <p:sp>
        <p:nvSpPr>
          <p:cNvPr id="185" name="Shape 185"/>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18</a:t>
            </a:r>
          </a:p>
        </p:txBody>
      </p:sp>
      <p:sp>
        <p:nvSpPr>
          <p:cNvPr id="186" name="Shape 186"/>
          <p:cNvSpPr/>
          <p:nvPr/>
        </p:nvSpPr>
        <p:spPr>
          <a:xfrm>
            <a:off x="1338688" y="1665740"/>
            <a:ext cx="6779890" cy="456791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spcBef>
                <a:spcPts val="900"/>
              </a:spcBef>
              <a:defRPr sz="1900" b="1">
                <a:latin typeface="Arial"/>
                <a:ea typeface="Arial"/>
                <a:cs typeface="Arial"/>
                <a:sym typeface="Arial"/>
              </a:defRPr>
            </a:pPr>
            <a:r>
              <a:rPr dirty="0"/>
              <a:t>Do I treat people with respect? Always?</a:t>
            </a:r>
          </a:p>
          <a:p>
            <a:pPr>
              <a:spcBef>
                <a:spcPts val="1200"/>
              </a:spcBef>
              <a:defRPr sz="1700">
                <a:latin typeface="Arial"/>
                <a:ea typeface="Arial"/>
                <a:cs typeface="Arial"/>
                <a:sym typeface="Arial"/>
              </a:defRPr>
            </a:pPr>
            <a:r>
              <a:rPr dirty="0"/>
              <a:t>Bullies are people who demand respect for themselves whilst simultaneously denying respect to others, and who are unaware of the incongruity and unacceptability of their conduct.	</a:t>
            </a:r>
          </a:p>
          <a:p>
            <a:pPr lvl="2" indent="457200">
              <a:spcBef>
                <a:spcPts val="300"/>
              </a:spcBef>
              <a:defRPr sz="1700">
                <a:latin typeface="Arial"/>
                <a:ea typeface="Arial"/>
                <a:cs typeface="Arial"/>
                <a:sym typeface="Arial"/>
              </a:defRPr>
            </a:pPr>
            <a:r>
              <a:rPr dirty="0"/>
              <a:t>(Field, 1996)						</a:t>
            </a:r>
          </a:p>
          <a:p>
            <a:pPr marL="180473" indent="-180473">
              <a:spcBef>
                <a:spcPts val="1600"/>
              </a:spcBef>
              <a:buSzPct val="100000"/>
              <a:buChar char="•"/>
              <a:defRPr sz="1700">
                <a:latin typeface="Arial"/>
                <a:ea typeface="Arial"/>
                <a:cs typeface="Arial"/>
                <a:sym typeface="Arial"/>
              </a:defRPr>
            </a:pPr>
            <a:r>
              <a:rPr dirty="0"/>
              <a:t>How do I show respect to people?</a:t>
            </a:r>
          </a:p>
          <a:p>
            <a:pPr marL="180473" indent="-180473">
              <a:spcBef>
                <a:spcPts val="500"/>
              </a:spcBef>
              <a:buSzPct val="100000"/>
              <a:buChar char="•"/>
              <a:defRPr sz="1700">
                <a:latin typeface="Arial"/>
                <a:ea typeface="Arial"/>
                <a:cs typeface="Arial"/>
                <a:sym typeface="Arial"/>
              </a:defRPr>
            </a:pPr>
            <a:r>
              <a:rPr dirty="0"/>
              <a:t>Am I consistent in doing so?</a:t>
            </a:r>
          </a:p>
          <a:p>
            <a:pPr marL="180473" indent="-180473">
              <a:spcBef>
                <a:spcPts val="500"/>
              </a:spcBef>
              <a:buSzPct val="100000"/>
              <a:buChar char="•"/>
              <a:defRPr sz="1700">
                <a:latin typeface="Arial"/>
                <a:ea typeface="Arial"/>
                <a:cs typeface="Arial"/>
                <a:sym typeface="Arial"/>
              </a:defRPr>
            </a:pPr>
            <a:r>
              <a:rPr dirty="0"/>
              <a:t>Are there any people for whom I actually have little or no respect?</a:t>
            </a:r>
          </a:p>
          <a:p>
            <a:pPr marL="180473" indent="-180473">
              <a:spcBef>
                <a:spcPts val="500"/>
              </a:spcBef>
              <a:buSzPct val="100000"/>
              <a:buChar char="•"/>
              <a:defRPr sz="1700">
                <a:latin typeface="Arial"/>
                <a:ea typeface="Arial"/>
                <a:cs typeface="Arial"/>
                <a:sym typeface="Arial"/>
              </a:defRPr>
            </a:pPr>
            <a:r>
              <a:rPr dirty="0"/>
              <a:t>Do I allow this to prejudice the way I treat them in terms of possibly undermining their dignity?</a:t>
            </a:r>
          </a:p>
          <a:p>
            <a:pPr marL="180473" indent="-180473">
              <a:spcBef>
                <a:spcPts val="500"/>
              </a:spcBef>
              <a:buSzPct val="100000"/>
              <a:buChar char="•"/>
              <a:defRPr sz="1700">
                <a:latin typeface="Arial"/>
                <a:ea typeface="Arial"/>
                <a:cs typeface="Arial"/>
                <a:sym typeface="Arial"/>
              </a:defRPr>
            </a:pPr>
            <a:r>
              <a:rPr dirty="0"/>
              <a:t>Are there any times when I am likely to neglect to show respect </a:t>
            </a:r>
            <a:br>
              <a:rPr dirty="0"/>
            </a:br>
            <a:r>
              <a:rPr dirty="0"/>
              <a:t>(for example, when I am particularly busy)?</a:t>
            </a:r>
          </a:p>
          <a:p>
            <a:pPr marL="180473" indent="-180473">
              <a:spcBef>
                <a:spcPts val="500"/>
              </a:spcBef>
              <a:buSzPct val="100000"/>
              <a:buChar char="•"/>
              <a:defRPr sz="1700">
                <a:latin typeface="Arial"/>
                <a:ea typeface="Arial"/>
                <a:cs typeface="Arial"/>
                <a:sym typeface="Arial"/>
              </a:defRPr>
            </a:pPr>
            <a:r>
              <a:rPr dirty="0"/>
              <a:t>How can I tell if I ‘slip up’ in treating people with respect?</a:t>
            </a:r>
          </a:p>
          <a:p>
            <a:pPr marL="210552" indent="-210552">
              <a:spcBef>
                <a:spcPts val="500"/>
              </a:spcBef>
              <a:buSzPct val="100000"/>
              <a:buChar char="•"/>
              <a:defRPr sz="1700">
                <a:latin typeface="Arial"/>
                <a:ea typeface="Arial"/>
                <a:cs typeface="Arial"/>
                <a:sym typeface="Arial"/>
              </a:defRPr>
            </a:pPr>
            <a:r>
              <a:rPr dirty="0"/>
              <a:t>How would I be able to detect this?</a:t>
            </a:r>
          </a:p>
        </p:txBody>
      </p:sp>
    </p:spTree>
  </p:cSld>
  <p:clrMapOvr>
    <a:masterClrMapping/>
  </p:clrMapOvr>
  <p:transition xmlns:p14="http://schemas.microsoft.com/office/powerpoint/2010/mai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Shape 188"/>
          <p:cNvSpPr>
            <a:spLocks noGrp="1"/>
          </p:cNvSpPr>
          <p:nvPr>
            <p:ph type="title" idx="4294967295"/>
          </p:nvPr>
        </p:nvSpPr>
        <p:spPr>
          <a:xfrm>
            <a:off x="628650" y="221192"/>
            <a:ext cx="7886700" cy="1325564"/>
          </a:xfrm>
          <a:prstGeom prst="rect">
            <a:avLst/>
          </a:prstGeom>
        </p:spPr>
        <p:txBody>
          <a:bodyPr/>
          <a:lstStyle/>
          <a:p>
            <a:r>
              <a:rPr dirty="0"/>
              <a:t>Strategies for developing self-awareness</a:t>
            </a:r>
          </a:p>
        </p:txBody>
      </p:sp>
      <p:sp>
        <p:nvSpPr>
          <p:cNvPr id="189" name="Shape 189"/>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19</a:t>
            </a:r>
          </a:p>
        </p:txBody>
      </p:sp>
      <p:sp>
        <p:nvSpPr>
          <p:cNvPr id="2" name="TextBox 1"/>
          <p:cNvSpPr txBox="1"/>
          <p:nvPr/>
        </p:nvSpPr>
        <p:spPr>
          <a:xfrm>
            <a:off x="965939" y="1815682"/>
            <a:ext cx="7226656" cy="415087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285750" indent="-285750">
              <a:lnSpc>
                <a:spcPct val="110000"/>
              </a:lnSpc>
              <a:buFont typeface="Arial"/>
              <a:buChar char="•"/>
            </a:pPr>
            <a:r>
              <a:rPr lang="en-US" b="1" dirty="0">
                <a:latin typeface="Arial"/>
                <a:cs typeface="Arial"/>
              </a:rPr>
              <a:t>watch the signals and messages other people give </a:t>
            </a:r>
            <a:r>
              <a:rPr lang="en-US" b="1" dirty="0" smtClean="0">
                <a:latin typeface="Arial"/>
                <a:cs typeface="Arial"/>
              </a:rPr>
              <a:t>us</a:t>
            </a:r>
            <a:endParaRPr lang="en-US" b="1" dirty="0">
              <a:latin typeface="Arial"/>
              <a:cs typeface="Arial"/>
            </a:endParaRPr>
          </a:p>
          <a:p>
            <a:pPr marL="285750" indent="-285750">
              <a:lnSpc>
                <a:spcPct val="110000"/>
              </a:lnSpc>
              <a:buFont typeface="Arial"/>
              <a:buChar char="•"/>
            </a:pPr>
            <a:r>
              <a:rPr lang="en-US" b="1" dirty="0">
                <a:latin typeface="Arial"/>
                <a:cs typeface="Arial"/>
              </a:rPr>
              <a:t>seek feedback from someone you </a:t>
            </a:r>
            <a:r>
              <a:rPr lang="en-US" b="1" dirty="0" smtClean="0">
                <a:latin typeface="Arial"/>
                <a:cs typeface="Arial"/>
              </a:rPr>
              <a:t>trust</a:t>
            </a:r>
            <a:endParaRPr lang="en-US" b="1" dirty="0">
              <a:latin typeface="Arial"/>
              <a:cs typeface="Arial"/>
            </a:endParaRPr>
          </a:p>
          <a:p>
            <a:pPr marL="285750" indent="-285750">
              <a:lnSpc>
                <a:spcPct val="110000"/>
              </a:lnSpc>
              <a:buFont typeface="Arial"/>
              <a:buChar char="•"/>
            </a:pPr>
            <a:r>
              <a:rPr lang="en-US" b="1" dirty="0">
                <a:latin typeface="Arial"/>
                <a:cs typeface="Arial"/>
              </a:rPr>
              <a:t>‘stop and think’ – reflect on your </a:t>
            </a:r>
            <a:r>
              <a:rPr lang="en-US" b="1" dirty="0" err="1">
                <a:latin typeface="Arial"/>
                <a:cs typeface="Arial"/>
              </a:rPr>
              <a:t>behaviour</a:t>
            </a:r>
            <a:r>
              <a:rPr lang="en-US" b="1" dirty="0">
                <a:latin typeface="Arial"/>
                <a:cs typeface="Arial"/>
              </a:rPr>
              <a:t> </a:t>
            </a:r>
            <a:r>
              <a:rPr lang="en-US" b="1" dirty="0" smtClean="0">
                <a:latin typeface="Arial"/>
                <a:cs typeface="Arial"/>
              </a:rPr>
              <a:t>regularly</a:t>
            </a:r>
            <a:endParaRPr lang="en-US" b="1" dirty="0">
              <a:latin typeface="Arial"/>
              <a:cs typeface="Arial"/>
            </a:endParaRPr>
          </a:p>
          <a:p>
            <a:pPr marL="285750" indent="-285750">
              <a:lnSpc>
                <a:spcPct val="110000"/>
              </a:lnSpc>
              <a:buFont typeface="Arial"/>
              <a:buChar char="•"/>
            </a:pPr>
            <a:r>
              <a:rPr lang="en-US" b="1" dirty="0">
                <a:latin typeface="Arial"/>
                <a:cs typeface="Arial"/>
              </a:rPr>
              <a:t>maintain your personal and professional </a:t>
            </a:r>
            <a:r>
              <a:rPr lang="en-US" b="1" dirty="0" smtClean="0">
                <a:latin typeface="Arial"/>
                <a:cs typeface="Arial"/>
              </a:rPr>
              <a:t>development</a:t>
            </a:r>
            <a:endParaRPr lang="en-US" b="1" dirty="0">
              <a:latin typeface="Arial"/>
              <a:cs typeface="Arial"/>
            </a:endParaRPr>
          </a:p>
          <a:p>
            <a:pPr marL="534988" lvl="2" indent="-265113">
              <a:lnSpc>
                <a:spcPct val="110000"/>
              </a:lnSpc>
              <a:buFont typeface="Arial"/>
              <a:buChar char="•"/>
            </a:pPr>
            <a:r>
              <a:rPr lang="en-US" dirty="0">
                <a:latin typeface="Arial"/>
                <a:cs typeface="Arial"/>
              </a:rPr>
              <a:t>read books, articles, </a:t>
            </a:r>
            <a:r>
              <a:rPr lang="en-US" dirty="0" smtClean="0">
                <a:latin typeface="Arial"/>
                <a:cs typeface="Arial"/>
              </a:rPr>
              <a:t>policies</a:t>
            </a:r>
            <a:endParaRPr lang="en-US" dirty="0">
              <a:latin typeface="Arial"/>
              <a:cs typeface="Arial"/>
            </a:endParaRPr>
          </a:p>
          <a:p>
            <a:pPr marL="534988" lvl="2" indent="-265113">
              <a:lnSpc>
                <a:spcPct val="110000"/>
              </a:lnSpc>
              <a:buFont typeface="Arial"/>
              <a:buChar char="•"/>
            </a:pPr>
            <a:r>
              <a:rPr lang="en-US" dirty="0">
                <a:latin typeface="Arial"/>
                <a:cs typeface="Arial"/>
              </a:rPr>
              <a:t>attend training </a:t>
            </a:r>
            <a:r>
              <a:rPr lang="en-US" dirty="0" smtClean="0">
                <a:latin typeface="Arial"/>
                <a:cs typeface="Arial"/>
              </a:rPr>
              <a:t>courses</a:t>
            </a:r>
            <a:endParaRPr lang="en-US" dirty="0">
              <a:latin typeface="Arial"/>
              <a:cs typeface="Arial"/>
            </a:endParaRPr>
          </a:p>
          <a:p>
            <a:pPr marL="534988" lvl="2" indent="-265113">
              <a:lnSpc>
                <a:spcPct val="110000"/>
              </a:lnSpc>
              <a:buFont typeface="Arial"/>
              <a:buChar char="•"/>
            </a:pPr>
            <a:r>
              <a:rPr lang="en-US" dirty="0">
                <a:latin typeface="Arial"/>
                <a:cs typeface="Arial"/>
              </a:rPr>
              <a:t>take part in discussions, e.g. at team </a:t>
            </a:r>
            <a:r>
              <a:rPr lang="en-US" dirty="0" smtClean="0">
                <a:latin typeface="Arial"/>
                <a:cs typeface="Arial"/>
              </a:rPr>
              <a:t>meetings</a:t>
            </a:r>
            <a:endParaRPr lang="en-US" dirty="0">
              <a:latin typeface="Arial"/>
              <a:cs typeface="Arial"/>
            </a:endParaRPr>
          </a:p>
          <a:p>
            <a:pPr marL="534988" lvl="2" indent="-265113">
              <a:lnSpc>
                <a:spcPct val="110000"/>
              </a:lnSpc>
              <a:buFont typeface="Arial"/>
              <a:buChar char="•"/>
            </a:pPr>
            <a:r>
              <a:rPr lang="en-US" dirty="0">
                <a:latin typeface="Arial"/>
                <a:cs typeface="Arial"/>
              </a:rPr>
              <a:t>seek to develop your skills, e.g</a:t>
            </a:r>
            <a:r>
              <a:rPr lang="en-US" dirty="0" smtClean="0">
                <a:latin typeface="Arial"/>
                <a:cs typeface="Arial"/>
              </a:rPr>
              <a:t>.</a:t>
            </a:r>
            <a:endParaRPr lang="en-US" dirty="0">
              <a:latin typeface="Arial"/>
              <a:cs typeface="Arial"/>
            </a:endParaRPr>
          </a:p>
          <a:p>
            <a:pPr marL="804863" lvl="2" indent="-285750">
              <a:lnSpc>
                <a:spcPct val="110000"/>
              </a:lnSpc>
              <a:buFont typeface="Arial"/>
              <a:buChar char="•"/>
            </a:pPr>
            <a:r>
              <a:rPr lang="en-US" sz="1600" dirty="0" smtClean="0">
                <a:latin typeface="Arial"/>
                <a:cs typeface="Arial"/>
              </a:rPr>
              <a:t>assertiveness</a:t>
            </a:r>
            <a:endParaRPr lang="en-US" sz="1600" dirty="0">
              <a:latin typeface="Arial"/>
              <a:cs typeface="Arial"/>
            </a:endParaRPr>
          </a:p>
          <a:p>
            <a:pPr marL="804863" lvl="2" indent="-285750">
              <a:lnSpc>
                <a:spcPct val="110000"/>
              </a:lnSpc>
              <a:buFont typeface="Arial"/>
              <a:buChar char="•"/>
            </a:pPr>
            <a:r>
              <a:rPr lang="en-US" sz="1600" dirty="0">
                <a:latin typeface="Arial"/>
                <a:cs typeface="Arial"/>
              </a:rPr>
              <a:t>supervision and leadership </a:t>
            </a:r>
            <a:r>
              <a:rPr lang="en-US" sz="1600" dirty="0" smtClean="0">
                <a:latin typeface="Arial"/>
                <a:cs typeface="Arial"/>
              </a:rPr>
              <a:t>skills</a:t>
            </a:r>
            <a:endParaRPr lang="en-US" sz="1600" dirty="0">
              <a:latin typeface="Arial"/>
              <a:cs typeface="Arial"/>
            </a:endParaRPr>
          </a:p>
          <a:p>
            <a:pPr marL="804863" lvl="2" indent="-285750">
              <a:lnSpc>
                <a:spcPct val="110000"/>
              </a:lnSpc>
              <a:buFont typeface="Arial"/>
              <a:buChar char="•"/>
            </a:pPr>
            <a:r>
              <a:rPr lang="en-US" sz="1600" dirty="0">
                <a:latin typeface="Arial"/>
                <a:cs typeface="Arial"/>
              </a:rPr>
              <a:t>time and workload </a:t>
            </a:r>
            <a:r>
              <a:rPr lang="en-US" sz="1600" dirty="0" smtClean="0">
                <a:latin typeface="Arial"/>
                <a:cs typeface="Arial"/>
              </a:rPr>
              <a:t>management</a:t>
            </a:r>
            <a:endParaRPr lang="en-US" sz="1600" dirty="0">
              <a:latin typeface="Arial"/>
              <a:cs typeface="Arial"/>
            </a:endParaRPr>
          </a:p>
          <a:p>
            <a:pPr marL="804863" lvl="2" indent="-285750">
              <a:lnSpc>
                <a:spcPct val="110000"/>
              </a:lnSpc>
              <a:buFont typeface="Arial"/>
              <a:buChar char="•"/>
            </a:pPr>
            <a:r>
              <a:rPr lang="en-US" sz="1600" dirty="0">
                <a:latin typeface="Arial"/>
                <a:cs typeface="Arial"/>
              </a:rPr>
              <a:t>stress and staff </a:t>
            </a:r>
            <a:r>
              <a:rPr lang="en-US" sz="1600" dirty="0" smtClean="0">
                <a:latin typeface="Arial"/>
                <a:cs typeface="Arial"/>
              </a:rPr>
              <a:t>care</a:t>
            </a:r>
            <a:endParaRPr lang="en-US" sz="1600" dirty="0">
              <a:latin typeface="Arial"/>
              <a:cs typeface="Arial"/>
            </a:endParaRPr>
          </a:p>
          <a:p>
            <a:pPr marL="804863" lvl="2" indent="-285750">
              <a:lnSpc>
                <a:spcPct val="110000"/>
              </a:lnSpc>
              <a:buFont typeface="Arial"/>
              <a:buChar char="•"/>
            </a:pPr>
            <a:r>
              <a:rPr lang="en-US" sz="1600" dirty="0">
                <a:latin typeface="Arial"/>
                <a:cs typeface="Arial"/>
              </a:rPr>
              <a:t>effective </a:t>
            </a:r>
            <a:r>
              <a:rPr lang="en-US" sz="1600" dirty="0" smtClean="0">
                <a:latin typeface="Arial"/>
                <a:cs typeface="Arial"/>
              </a:rPr>
              <a:t>communication</a:t>
            </a:r>
            <a:endParaRPr lang="en-US" sz="1600" dirty="0">
              <a:latin typeface="Arial"/>
              <a:cs typeface="Arial"/>
            </a:endParaRPr>
          </a:p>
          <a:p>
            <a:pPr marL="804863" lvl="2" indent="-285750">
              <a:lnSpc>
                <a:spcPct val="110000"/>
              </a:lnSpc>
              <a:buFont typeface="Arial"/>
              <a:buChar char="•"/>
            </a:pPr>
            <a:r>
              <a:rPr lang="en-US" sz="1600" dirty="0">
                <a:latin typeface="Arial"/>
                <a:cs typeface="Arial"/>
              </a:rPr>
              <a:t>influencing skills</a:t>
            </a:r>
            <a:endParaRPr kumimoji="0" lang="en-US" sz="1600" b="0" i="0" u="none" strike="noStrike" cap="none" spc="0" normalizeH="0" baseline="0" dirty="0">
              <a:ln>
                <a:noFill/>
              </a:ln>
              <a:solidFill>
                <a:srgbClr val="000000"/>
              </a:solidFill>
              <a:effectLst/>
              <a:uFillTx/>
              <a:latin typeface="Arial"/>
              <a:cs typeface="Arial"/>
              <a:sym typeface="Calibri"/>
            </a:endParaRPr>
          </a:p>
        </p:txBody>
      </p:sp>
    </p:spTree>
  </p:cSld>
  <p:clrMapOvr>
    <a:masterClrMapping/>
  </p:clrMapOvr>
  <p:transition xmlns:p14="http://schemas.microsoft.com/office/powerpoint/2010/mai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a:spLocks noGrp="1"/>
          </p:cNvSpPr>
          <p:nvPr>
            <p:ph type="title"/>
          </p:nvPr>
        </p:nvSpPr>
        <p:spPr>
          <a:xfrm>
            <a:off x="628650" y="365126"/>
            <a:ext cx="7886700" cy="1325563"/>
          </a:xfrm>
          <a:prstGeom prst="rect">
            <a:avLst/>
          </a:prstGeom>
        </p:spPr>
        <p:txBody>
          <a:bodyPr/>
          <a:lstStyle/>
          <a:p>
            <a:r>
              <a:rPr dirty="0"/>
              <a:t>Possible effects </a:t>
            </a:r>
            <a:br>
              <a:rPr dirty="0"/>
            </a:br>
            <a:r>
              <a:rPr dirty="0"/>
              <a:t>on the individual: </a:t>
            </a:r>
          </a:p>
        </p:txBody>
      </p:sp>
      <p:sp>
        <p:nvSpPr>
          <p:cNvPr id="119" name="Shape 119"/>
          <p:cNvSpPr/>
          <p:nvPr/>
        </p:nvSpPr>
        <p:spPr>
          <a:xfrm>
            <a:off x="102245" y="85086"/>
            <a:ext cx="1765301" cy="33855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2</a:t>
            </a:r>
          </a:p>
        </p:txBody>
      </p:sp>
      <p:sp>
        <p:nvSpPr>
          <p:cNvPr id="120" name="Shape 120"/>
          <p:cNvSpPr/>
          <p:nvPr/>
        </p:nvSpPr>
        <p:spPr>
          <a:xfrm>
            <a:off x="818921" y="2007203"/>
            <a:ext cx="3761546" cy="355481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28600" indent="-228600">
              <a:spcBef>
                <a:spcPts val="500"/>
              </a:spcBef>
              <a:buSzPct val="120000"/>
              <a:buFont typeface="Arial"/>
              <a:buChar char="•"/>
              <a:defRPr>
                <a:latin typeface="Arial"/>
                <a:ea typeface="Arial"/>
                <a:cs typeface="Arial"/>
                <a:sym typeface="Arial"/>
              </a:defRPr>
            </a:pPr>
            <a:r>
              <a:rPr sz="2000" dirty="0"/>
              <a:t>Stress</a:t>
            </a:r>
          </a:p>
          <a:p>
            <a:pPr marL="228600" indent="-228600">
              <a:spcBef>
                <a:spcPts val="500"/>
              </a:spcBef>
              <a:buSzPct val="120000"/>
              <a:buFont typeface="Arial"/>
              <a:buChar char="•"/>
              <a:defRPr>
                <a:latin typeface="Arial"/>
                <a:ea typeface="Arial"/>
                <a:cs typeface="Arial"/>
                <a:sym typeface="Arial"/>
              </a:defRPr>
            </a:pPr>
            <a:r>
              <a:rPr sz="2000" dirty="0"/>
              <a:t>tension and anxiety</a:t>
            </a:r>
          </a:p>
          <a:p>
            <a:pPr marL="228600" indent="-228600">
              <a:spcBef>
                <a:spcPts val="500"/>
              </a:spcBef>
              <a:buSzPct val="120000"/>
              <a:buFont typeface="Arial"/>
              <a:buChar char="•"/>
              <a:defRPr>
                <a:latin typeface="Arial"/>
                <a:ea typeface="Arial"/>
                <a:cs typeface="Arial"/>
                <a:sym typeface="Arial"/>
              </a:defRPr>
            </a:pPr>
            <a:r>
              <a:rPr sz="2000" dirty="0"/>
              <a:t>feeling of humiliation and </a:t>
            </a:r>
            <a:br>
              <a:rPr sz="2000" dirty="0"/>
            </a:br>
            <a:r>
              <a:rPr sz="2000" dirty="0"/>
              <a:t>a loss of dignity </a:t>
            </a:r>
          </a:p>
          <a:p>
            <a:pPr marL="228600" indent="-228600">
              <a:spcBef>
                <a:spcPts val="500"/>
              </a:spcBef>
              <a:buSzPct val="120000"/>
              <a:buFont typeface="Arial"/>
              <a:buChar char="•"/>
              <a:defRPr>
                <a:latin typeface="Arial"/>
                <a:ea typeface="Arial"/>
                <a:cs typeface="Arial"/>
                <a:sym typeface="Arial"/>
              </a:defRPr>
            </a:pPr>
            <a:r>
              <a:rPr sz="2000" dirty="0"/>
              <a:t>depression</a:t>
            </a:r>
          </a:p>
          <a:p>
            <a:pPr marL="228600" indent="-228600">
              <a:spcBef>
                <a:spcPts val="500"/>
              </a:spcBef>
              <a:buSzPct val="120000"/>
              <a:buFont typeface="Arial"/>
              <a:buChar char="•"/>
              <a:defRPr>
                <a:latin typeface="Arial"/>
                <a:ea typeface="Arial"/>
                <a:cs typeface="Arial"/>
                <a:sym typeface="Arial"/>
              </a:defRPr>
            </a:pPr>
            <a:r>
              <a:rPr sz="2000" dirty="0"/>
              <a:t>health problems or worsening </a:t>
            </a:r>
            <a:br>
              <a:rPr sz="2000" dirty="0"/>
            </a:br>
            <a:r>
              <a:rPr sz="2000" dirty="0"/>
              <a:t>of existing problems </a:t>
            </a:r>
          </a:p>
          <a:p>
            <a:pPr marL="228600" indent="-228600">
              <a:spcBef>
                <a:spcPts val="500"/>
              </a:spcBef>
              <a:buSzPct val="120000"/>
              <a:buFont typeface="Arial"/>
              <a:buChar char="•"/>
              <a:defRPr>
                <a:latin typeface="Arial"/>
                <a:ea typeface="Arial"/>
                <a:cs typeface="Arial"/>
                <a:sym typeface="Arial"/>
              </a:defRPr>
            </a:pPr>
            <a:r>
              <a:rPr sz="2000" dirty="0"/>
              <a:t>a fall in work output and/or quality</a:t>
            </a:r>
          </a:p>
          <a:p>
            <a:pPr marL="228600" indent="-228600">
              <a:spcBef>
                <a:spcPts val="500"/>
              </a:spcBef>
              <a:buSzPct val="120000"/>
              <a:buFont typeface="Arial"/>
              <a:buChar char="•"/>
              <a:defRPr>
                <a:latin typeface="Arial"/>
                <a:ea typeface="Arial"/>
                <a:cs typeface="Arial"/>
                <a:sym typeface="Arial"/>
              </a:defRPr>
            </a:pPr>
            <a:r>
              <a:rPr sz="2000" dirty="0"/>
              <a:t>sickness absence </a:t>
            </a:r>
          </a:p>
        </p:txBody>
      </p:sp>
      <p:sp>
        <p:nvSpPr>
          <p:cNvPr id="121" name="Shape 121"/>
          <p:cNvSpPr/>
          <p:nvPr/>
        </p:nvSpPr>
        <p:spPr>
          <a:xfrm>
            <a:off x="4826001" y="2001738"/>
            <a:ext cx="3742268" cy="386259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85750" indent="-285750">
              <a:spcBef>
                <a:spcPts val="500"/>
              </a:spcBef>
              <a:buSzPct val="120000"/>
              <a:buFont typeface="Arial"/>
              <a:buChar char="•"/>
              <a:defRPr>
                <a:latin typeface="Arial"/>
                <a:ea typeface="Arial"/>
                <a:cs typeface="Arial"/>
                <a:sym typeface="Arial"/>
              </a:defRPr>
            </a:pPr>
            <a:r>
              <a:rPr sz="2000" dirty="0"/>
              <a:t>strained relationships </a:t>
            </a:r>
          </a:p>
          <a:p>
            <a:pPr marL="285750" indent="-285750">
              <a:spcBef>
                <a:spcPts val="500"/>
              </a:spcBef>
              <a:buSzPct val="120000"/>
              <a:buFont typeface="Arial"/>
              <a:buChar char="•"/>
              <a:defRPr>
                <a:latin typeface="Arial"/>
                <a:ea typeface="Arial"/>
                <a:cs typeface="Arial"/>
                <a:sym typeface="Arial"/>
              </a:defRPr>
            </a:pPr>
            <a:r>
              <a:rPr sz="2000" dirty="0"/>
              <a:t>irrational relationships </a:t>
            </a:r>
          </a:p>
          <a:p>
            <a:pPr marL="285750" indent="-285750">
              <a:spcBef>
                <a:spcPts val="500"/>
              </a:spcBef>
              <a:buSzPct val="120000"/>
              <a:buFont typeface="Arial"/>
              <a:buChar char="•"/>
              <a:defRPr>
                <a:latin typeface="Arial"/>
                <a:ea typeface="Arial"/>
                <a:cs typeface="Arial"/>
                <a:sym typeface="Arial"/>
              </a:defRPr>
            </a:pPr>
            <a:r>
              <a:rPr sz="2000" dirty="0"/>
              <a:t>a lack of confidence </a:t>
            </a:r>
          </a:p>
          <a:p>
            <a:pPr marL="285750" indent="-285750">
              <a:spcBef>
                <a:spcPts val="500"/>
              </a:spcBef>
              <a:buSzPct val="120000"/>
              <a:buFont typeface="Arial"/>
              <a:buChar char="•"/>
              <a:defRPr>
                <a:latin typeface="Arial"/>
                <a:ea typeface="Arial"/>
                <a:cs typeface="Arial"/>
                <a:sym typeface="Arial"/>
              </a:defRPr>
            </a:pPr>
            <a:r>
              <a:rPr sz="2000" dirty="0"/>
              <a:t>a negative and defeatist attitude</a:t>
            </a:r>
          </a:p>
          <a:p>
            <a:pPr marL="285750" indent="-285750">
              <a:spcBef>
                <a:spcPts val="500"/>
              </a:spcBef>
              <a:buSzPct val="120000"/>
              <a:buFont typeface="Arial"/>
              <a:buChar char="•"/>
              <a:defRPr>
                <a:latin typeface="Arial"/>
                <a:ea typeface="Arial"/>
                <a:cs typeface="Arial"/>
                <a:sym typeface="Arial"/>
              </a:defRPr>
            </a:pPr>
            <a:r>
              <a:rPr sz="2000" dirty="0"/>
              <a:t>lower productivity and therefore, for many people, lower earning power </a:t>
            </a:r>
          </a:p>
          <a:p>
            <a:pPr marL="285750" indent="-285750">
              <a:spcBef>
                <a:spcPts val="500"/>
              </a:spcBef>
              <a:buSzPct val="120000"/>
              <a:buFont typeface="Arial"/>
              <a:buChar char="•"/>
              <a:defRPr>
                <a:latin typeface="Arial"/>
                <a:ea typeface="Arial"/>
                <a:cs typeface="Arial"/>
                <a:sym typeface="Arial"/>
              </a:defRPr>
            </a:pPr>
            <a:r>
              <a:rPr sz="2000" dirty="0"/>
              <a:t>a lack of career advancement</a:t>
            </a:r>
          </a:p>
          <a:p>
            <a:pPr marL="285750" indent="-285750">
              <a:spcBef>
                <a:spcPts val="500"/>
              </a:spcBef>
              <a:buSzPct val="120000"/>
              <a:buFont typeface="Arial"/>
              <a:buChar char="•"/>
              <a:defRPr>
                <a:latin typeface="Arial"/>
                <a:ea typeface="Arial"/>
                <a:cs typeface="Arial"/>
                <a:sym typeface="Arial"/>
              </a:defRPr>
            </a:pPr>
            <a:r>
              <a:rPr sz="2000" dirty="0"/>
              <a:t>the need to resign or move to another job</a:t>
            </a:r>
          </a:p>
        </p:txBody>
      </p:sp>
    </p:spTree>
  </p:cSld>
  <p:clrMapOvr>
    <a:masterClrMapping/>
  </p:clrMapOvr>
  <p:transition xmlns:p14="http://schemas.microsoft.com/office/powerpoint/2010/mai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Shape 192"/>
          <p:cNvSpPr>
            <a:spLocks noGrp="1"/>
          </p:cNvSpPr>
          <p:nvPr>
            <p:ph type="title" idx="4294967295"/>
          </p:nvPr>
        </p:nvSpPr>
        <p:spPr>
          <a:xfrm>
            <a:off x="628650" y="221192"/>
            <a:ext cx="7886700" cy="1325564"/>
          </a:xfrm>
          <a:prstGeom prst="rect">
            <a:avLst/>
          </a:prstGeom>
        </p:spPr>
        <p:txBody>
          <a:bodyPr/>
          <a:lstStyle/>
          <a:p>
            <a:r>
              <a:t>Influencing skills</a:t>
            </a:r>
          </a:p>
        </p:txBody>
      </p:sp>
      <p:sp>
        <p:nvSpPr>
          <p:cNvPr id="193"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20</a:t>
            </a:r>
          </a:p>
        </p:txBody>
      </p:sp>
      <p:sp>
        <p:nvSpPr>
          <p:cNvPr id="194" name="Shape 194"/>
          <p:cNvSpPr/>
          <p:nvPr/>
        </p:nvSpPr>
        <p:spPr>
          <a:xfrm>
            <a:off x="1296355" y="1632510"/>
            <a:ext cx="7344180" cy="407093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10552" indent="-210552">
              <a:spcBef>
                <a:spcPts val="900"/>
              </a:spcBef>
              <a:buSzPct val="100000"/>
              <a:buChar char="•"/>
              <a:defRPr sz="2000">
                <a:latin typeface="Arial"/>
                <a:ea typeface="Arial"/>
                <a:cs typeface="Arial"/>
                <a:sym typeface="Arial"/>
              </a:defRPr>
            </a:pPr>
            <a:r>
              <a:t>reasoning</a:t>
            </a:r>
          </a:p>
          <a:p>
            <a:pPr marL="190500" indent="-190500">
              <a:spcBef>
                <a:spcPts val="800"/>
              </a:spcBef>
              <a:buSzPct val="100000"/>
              <a:buChar char="•"/>
              <a:defRPr sz="2000">
                <a:latin typeface="Arial"/>
                <a:ea typeface="Arial"/>
                <a:cs typeface="Arial"/>
                <a:sym typeface="Arial"/>
              </a:defRPr>
            </a:pPr>
            <a:r>
              <a:t>building trust</a:t>
            </a:r>
          </a:p>
          <a:p>
            <a:pPr marL="190500" indent="-190500">
              <a:spcBef>
                <a:spcPts val="800"/>
              </a:spcBef>
              <a:buSzPct val="100000"/>
              <a:buChar char="•"/>
              <a:defRPr sz="2000">
                <a:latin typeface="Arial"/>
                <a:ea typeface="Arial"/>
                <a:cs typeface="Arial"/>
                <a:sym typeface="Arial"/>
              </a:defRPr>
            </a:pPr>
            <a:r>
              <a:t>developing credibility</a:t>
            </a:r>
          </a:p>
          <a:p>
            <a:pPr marL="190500" indent="-190500">
              <a:spcBef>
                <a:spcPts val="800"/>
              </a:spcBef>
              <a:buSzPct val="100000"/>
              <a:buChar char="•"/>
              <a:defRPr sz="2000">
                <a:latin typeface="Arial"/>
                <a:ea typeface="Arial"/>
                <a:cs typeface="Arial"/>
                <a:sym typeface="Arial"/>
              </a:defRPr>
            </a:pPr>
            <a:r>
              <a:t>clarifying objectives</a:t>
            </a:r>
          </a:p>
          <a:p>
            <a:pPr marL="190500" indent="-190500">
              <a:spcBef>
                <a:spcPts val="800"/>
              </a:spcBef>
              <a:buSzPct val="100000"/>
              <a:buChar char="•"/>
              <a:defRPr sz="2000">
                <a:latin typeface="Arial"/>
                <a:ea typeface="Arial"/>
                <a:cs typeface="Arial"/>
                <a:sym typeface="Arial"/>
              </a:defRPr>
            </a:pPr>
            <a:r>
              <a:t>addressing values </a:t>
            </a:r>
          </a:p>
          <a:p>
            <a:pPr>
              <a:spcBef>
                <a:spcPts val="1900"/>
              </a:spcBef>
              <a:defRPr sz="2000" b="1">
                <a:latin typeface="Arial"/>
                <a:ea typeface="Arial"/>
                <a:cs typeface="Arial"/>
                <a:sym typeface="Arial"/>
              </a:defRPr>
            </a:pPr>
            <a:r>
              <a:t>Styles of influencing</a:t>
            </a:r>
          </a:p>
          <a:p>
            <a:pPr marL="190500" indent="-190500">
              <a:spcBef>
                <a:spcPts val="900"/>
              </a:spcBef>
              <a:buSzPct val="100000"/>
              <a:buChar char="•"/>
              <a:defRPr sz="2000">
                <a:latin typeface="Arial"/>
                <a:ea typeface="Arial"/>
                <a:cs typeface="Arial"/>
                <a:sym typeface="Arial"/>
              </a:defRPr>
            </a:pPr>
            <a:r>
              <a:t>bargaining style – action oriented, decisive, direct</a:t>
            </a:r>
          </a:p>
          <a:p>
            <a:pPr marL="190500" indent="-190500">
              <a:spcBef>
                <a:spcPts val="800"/>
              </a:spcBef>
              <a:buSzPct val="100000"/>
              <a:buChar char="•"/>
              <a:defRPr sz="2000">
                <a:latin typeface="Arial"/>
                <a:ea typeface="Arial"/>
                <a:cs typeface="Arial"/>
                <a:sym typeface="Arial"/>
              </a:defRPr>
            </a:pPr>
            <a:r>
              <a:t>process style – reliance on rational argument</a:t>
            </a:r>
          </a:p>
          <a:p>
            <a:pPr marL="190500" indent="-190500">
              <a:spcBef>
                <a:spcPts val="800"/>
              </a:spcBef>
              <a:buSzPct val="100000"/>
              <a:buChar char="•"/>
              <a:defRPr sz="2000">
                <a:latin typeface="Arial"/>
                <a:ea typeface="Arial"/>
                <a:cs typeface="Arial"/>
                <a:sym typeface="Arial"/>
              </a:defRPr>
            </a:pPr>
            <a:r>
              <a:t>ideas style – making links with people and co­operating</a:t>
            </a:r>
          </a:p>
          <a:p>
            <a:pPr marL="190500" indent="-190500">
              <a:spcBef>
                <a:spcPts val="800"/>
              </a:spcBef>
              <a:buSzPct val="100000"/>
              <a:buChar char="•"/>
              <a:defRPr sz="2000">
                <a:latin typeface="Arial"/>
                <a:ea typeface="Arial"/>
                <a:cs typeface="Arial"/>
                <a:sym typeface="Arial"/>
              </a:defRPr>
            </a:pPr>
            <a:r>
              <a:t>people style – partnership, based on listening and sensitivity</a:t>
            </a:r>
          </a:p>
        </p:txBody>
      </p:sp>
    </p:spTree>
  </p:cSld>
  <p:clrMapOvr>
    <a:masterClrMapping/>
  </p:clrMapOvr>
  <p:transition xmlns:p14="http://schemas.microsoft.com/office/powerpoint/2010/mai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sz="1600" dirty="0" smtClean="0"/>
              <a:t>2</a:t>
            </a:r>
            <a:r>
              <a:rPr lang="en-GB" sz="1600" dirty="0" smtClean="0"/>
              <a:t>1</a:t>
            </a:r>
            <a:endParaRPr sz="1600" dirty="0"/>
          </a:p>
        </p:txBody>
      </p:sp>
      <p:sp>
        <p:nvSpPr>
          <p:cNvPr id="3" name="Title 2"/>
          <p:cNvSpPr>
            <a:spLocks noGrp="1"/>
          </p:cNvSpPr>
          <p:nvPr>
            <p:ph type="title"/>
          </p:nvPr>
        </p:nvSpPr>
        <p:spPr/>
        <p:txBody>
          <a:bodyPr/>
          <a:lstStyle/>
          <a:p>
            <a:r>
              <a:rPr lang="en-GB" dirty="0" smtClean="0"/>
              <a:t>What </a:t>
            </a:r>
            <a:r>
              <a:rPr lang="en-GB" dirty="0"/>
              <a:t>is leadership</a:t>
            </a:r>
            <a:r>
              <a:rPr lang="en-GB" dirty="0" smtClean="0"/>
              <a:t>?</a:t>
            </a:r>
            <a:endParaRPr lang="en-US" dirty="0"/>
          </a:p>
        </p:txBody>
      </p:sp>
      <p:sp>
        <p:nvSpPr>
          <p:cNvPr id="4" name="Text Placeholder 3"/>
          <p:cNvSpPr>
            <a:spLocks noGrp="1"/>
          </p:cNvSpPr>
          <p:nvPr>
            <p:ph type="body" idx="1"/>
          </p:nvPr>
        </p:nvSpPr>
        <p:spPr>
          <a:xfrm>
            <a:off x="1647540" y="1811114"/>
            <a:ext cx="6062671" cy="4484835"/>
          </a:xfrm>
        </p:spPr>
        <p:txBody>
          <a:bodyPr>
            <a:normAutofit/>
          </a:bodyPr>
          <a:lstStyle/>
          <a:p>
            <a:pPr>
              <a:lnSpc>
                <a:spcPct val="100000"/>
              </a:lnSpc>
            </a:pPr>
            <a:r>
              <a:rPr lang="en-GB" sz="2400" dirty="0" smtClean="0"/>
              <a:t>Leadership </a:t>
            </a:r>
            <a:r>
              <a:rPr lang="en-GB" sz="2400" dirty="0"/>
              <a:t>is an elusive concept, difficult to define</a:t>
            </a:r>
            <a:r>
              <a:rPr lang="en-GB" sz="2400" dirty="0" smtClean="0"/>
              <a:t>.</a:t>
            </a:r>
            <a:endParaRPr lang="en-GB" sz="2400" dirty="0"/>
          </a:p>
          <a:p>
            <a:pPr>
              <a:lnSpc>
                <a:spcPct val="100000"/>
              </a:lnSpc>
              <a:spcBef>
                <a:spcPts val="1600"/>
              </a:spcBef>
            </a:pPr>
            <a:r>
              <a:rPr lang="en-GB" sz="2400" dirty="0" smtClean="0"/>
              <a:t>There </a:t>
            </a:r>
            <a:r>
              <a:rPr lang="en-GB" sz="2400" dirty="0"/>
              <a:t>is a common theme which runs through most definitions of leadership – leadership involves influence in one form or another ... what leaders do is to influence the behaviour, beliefs and feelings of other group members in an intended direction.</a:t>
            </a:r>
          </a:p>
        </p:txBody>
      </p:sp>
    </p:spTree>
    <p:extLst>
      <p:ext uri="{BB962C8B-B14F-4D97-AF65-F5344CB8AC3E}">
        <p14:creationId xmlns:p14="http://schemas.microsoft.com/office/powerpoint/2010/main" val="2261969064"/>
      </p:ext>
    </p:extLst>
  </p:cSld>
  <p:clrMapOvr>
    <a:masterClrMapping/>
  </p:clrMapOvr>
  <p:transition xmlns:p14="http://schemas.microsoft.com/office/powerpoint/2010/mai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85117"/>
            <a:ext cx="7886700" cy="1104982"/>
          </a:xfrm>
        </p:spPr>
        <p:txBody>
          <a:bodyPr/>
          <a:lstStyle/>
          <a:p>
            <a:r>
              <a:rPr lang="en-GB" dirty="0"/>
              <a:t>Styles of </a:t>
            </a:r>
            <a:r>
              <a:rPr lang="en-GB" dirty="0" smtClean="0"/>
              <a:t>leadership</a:t>
            </a:r>
            <a:endParaRPr lang="en-US" dirty="0"/>
          </a:p>
        </p:txBody>
      </p:sp>
      <p:sp>
        <p:nvSpPr>
          <p:cNvPr id="3" name="Text Placeholder 2"/>
          <p:cNvSpPr>
            <a:spLocks noGrp="1"/>
          </p:cNvSpPr>
          <p:nvPr>
            <p:ph type="body" idx="1"/>
          </p:nvPr>
        </p:nvSpPr>
        <p:spPr>
          <a:xfrm>
            <a:off x="1108650" y="1466159"/>
            <a:ext cx="7341577" cy="4351338"/>
          </a:xfrm>
        </p:spPr>
        <p:txBody>
          <a:bodyPr>
            <a:noAutofit/>
          </a:bodyPr>
          <a:lstStyle/>
          <a:p>
            <a:pPr marL="0" indent="0">
              <a:buNone/>
            </a:pPr>
            <a:r>
              <a:rPr lang="en-GB" sz="2000" dirty="0" err="1"/>
              <a:t>Tannenbaum</a:t>
            </a:r>
            <a:r>
              <a:rPr lang="en-GB" sz="2000" dirty="0"/>
              <a:t> and Schmidt (1958) identified four types of leadership behaviour in relation to decision making</a:t>
            </a:r>
            <a:r>
              <a:rPr lang="en-GB" sz="2000" dirty="0" smtClean="0"/>
              <a:t>:</a:t>
            </a:r>
            <a:endParaRPr lang="en-GB" sz="2000" dirty="0"/>
          </a:p>
          <a:p>
            <a:r>
              <a:rPr lang="en-GB" sz="2000" i="1" dirty="0"/>
              <a:t>Telling</a:t>
            </a:r>
            <a:r>
              <a:rPr lang="en-GB" sz="2000" dirty="0"/>
              <a:t>: The manager unilaterally decides what to do and informs subordinates of the decision.</a:t>
            </a:r>
          </a:p>
          <a:p>
            <a:r>
              <a:rPr lang="en-GB" sz="2000" i="1" dirty="0"/>
              <a:t>Selling</a:t>
            </a:r>
            <a:r>
              <a:rPr lang="en-GB" sz="2000" dirty="0"/>
              <a:t>: The manager unilaterally decides what to do and then seeks to persuade subordinates that this is the right decision.</a:t>
            </a:r>
          </a:p>
          <a:p>
            <a:r>
              <a:rPr lang="en-GB" sz="2000" i="1" dirty="0"/>
              <a:t>Consulting</a:t>
            </a:r>
            <a:r>
              <a:rPr lang="en-GB" sz="2000" dirty="0"/>
              <a:t>: The manager identifies the problem and decides what to do about it after consulting with subordinates.</a:t>
            </a:r>
          </a:p>
          <a:p>
            <a:r>
              <a:rPr lang="en-GB" sz="2000" i="1" dirty="0"/>
              <a:t>Joining</a:t>
            </a:r>
            <a:r>
              <a:rPr lang="en-GB" sz="2000" dirty="0"/>
              <a:t>: The manager identifies the problem and then works as part of the group to decide what to do</a:t>
            </a:r>
            <a:r>
              <a:rPr lang="en-GB" sz="2000" dirty="0" smtClean="0"/>
              <a:t>.</a:t>
            </a:r>
            <a:endParaRPr lang="en-GB" sz="2000" dirty="0"/>
          </a:p>
          <a:p>
            <a:pPr marL="0" indent="0">
              <a:buNone/>
            </a:pPr>
            <a:r>
              <a:rPr lang="en-GB" sz="2000" dirty="0"/>
              <a:t>Clearly, the further down the list, the further away from bullying we </a:t>
            </a:r>
            <a:r>
              <a:rPr lang="en-GB" sz="2000" dirty="0" smtClean="0"/>
              <a:t>get, </a:t>
            </a:r>
            <a:r>
              <a:rPr lang="en-GB" sz="2000" dirty="0"/>
              <a:t>too. The less we rely on telling people and the more we join with them, the less likely we are to indulge in behaviours that could be seen to constitute bullying</a:t>
            </a:r>
            <a:r>
              <a:rPr lang="en-GB" sz="2000" dirty="0" smtClean="0"/>
              <a:t>.</a:t>
            </a:r>
            <a:endParaRPr lang="en-GB" sz="2000" dirty="0"/>
          </a:p>
        </p:txBody>
      </p:sp>
      <p:sp>
        <p:nvSpPr>
          <p:cNvPr id="5"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lang="en-GB" sz="1600" dirty="0" smtClean="0"/>
              <a:t>22</a:t>
            </a:r>
            <a:endParaRPr sz="1600" dirty="0"/>
          </a:p>
        </p:txBody>
      </p:sp>
    </p:spTree>
    <p:extLst>
      <p:ext uri="{BB962C8B-B14F-4D97-AF65-F5344CB8AC3E}">
        <p14:creationId xmlns:p14="http://schemas.microsoft.com/office/powerpoint/2010/main" val="174396964"/>
      </p:ext>
    </p:extLst>
  </p:cSld>
  <p:clrMapOvr>
    <a:masterClrMapping/>
  </p:clrMapOvr>
  <p:transition xmlns:p14="http://schemas.microsoft.com/office/powerpoint/2010/mai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645" y="111244"/>
            <a:ext cx="8441598" cy="1325564"/>
          </a:xfrm>
        </p:spPr>
        <p:txBody>
          <a:bodyPr/>
          <a:lstStyle/>
          <a:p>
            <a:r>
              <a:rPr lang="en-GB" dirty="0"/>
              <a:t>What makes a good leader</a:t>
            </a:r>
            <a:r>
              <a:rPr lang="en-GB" dirty="0" smtClean="0"/>
              <a:t>?</a:t>
            </a:r>
            <a:endParaRPr lang="en-US" dirty="0"/>
          </a:p>
        </p:txBody>
      </p:sp>
      <p:sp>
        <p:nvSpPr>
          <p:cNvPr id="4"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lang="en-GB" sz="1600" dirty="0" smtClean="0"/>
              <a:t>23</a:t>
            </a:r>
            <a:endParaRPr sz="1600" dirty="0"/>
          </a:p>
        </p:txBody>
      </p:sp>
      <p:sp>
        <p:nvSpPr>
          <p:cNvPr id="5" name="Shape 120"/>
          <p:cNvSpPr/>
          <p:nvPr/>
        </p:nvSpPr>
        <p:spPr>
          <a:xfrm>
            <a:off x="1020028" y="1922315"/>
            <a:ext cx="3550097" cy="4564840"/>
          </a:xfrm>
          <a:prstGeom prst="rect">
            <a:avLst/>
          </a:prstGeom>
          <a:ln w="12700">
            <a:miter lim="400000"/>
          </a:ln>
          <a:extLst>
            <a:ext uri="{C572A759-6A51-4108-AA02-DFA0A04FC94B}">
              <ma14:wrappingTextBoxFlag xmlns:ma14="http://schemas.microsoft.com/office/mac/drawingml/2011/main" val="1"/>
            </a:ext>
          </a:extLst>
        </p:spPr>
        <p:txBody>
          <a:bodyPr wrap="square" lIns="45719" rIns="45719">
            <a:spAutoFit/>
          </a:bodyPr>
          <a:lstStyle/>
          <a:p>
            <a:pPr marL="228600" indent="-228600">
              <a:lnSpc>
                <a:spcPct val="90000"/>
              </a:lnSpc>
              <a:spcBef>
                <a:spcPts val="300"/>
              </a:spcBef>
              <a:buSzPct val="120000"/>
              <a:buFont typeface="Arial"/>
              <a:buChar char="•"/>
              <a:defRPr>
                <a:latin typeface="Arial"/>
                <a:ea typeface="Arial"/>
                <a:cs typeface="Arial"/>
                <a:sym typeface="Arial"/>
              </a:defRPr>
            </a:pPr>
            <a:r>
              <a:rPr lang="en-GB" dirty="0">
                <a:sym typeface="Arial"/>
              </a:rPr>
              <a:t>persuade	</a:t>
            </a:r>
            <a:endParaRPr lang="en-GB" dirty="0" smtClean="0">
              <a:sym typeface="Arial"/>
            </a:endParaRPr>
          </a:p>
          <a:p>
            <a:pPr marL="228600" indent="-228600">
              <a:lnSpc>
                <a:spcPct val="90000"/>
              </a:lnSpc>
              <a:spcBef>
                <a:spcPts val="300"/>
              </a:spcBef>
              <a:buSzPct val="120000"/>
              <a:buFont typeface="Arial"/>
              <a:buChar char="•"/>
              <a:defRPr>
                <a:latin typeface="Arial"/>
                <a:ea typeface="Arial"/>
                <a:cs typeface="Arial"/>
                <a:sym typeface="Arial"/>
              </a:defRPr>
            </a:pPr>
            <a:r>
              <a:rPr lang="en-GB" dirty="0">
                <a:sym typeface="Arial"/>
              </a:rPr>
              <a:t>give balanced and constructive </a:t>
            </a:r>
            <a:r>
              <a:rPr lang="en-GB" dirty="0" smtClean="0">
                <a:sym typeface="Arial"/>
              </a:rPr>
              <a:t>feedback</a:t>
            </a:r>
          </a:p>
          <a:p>
            <a:pPr marL="228600" indent="-228600">
              <a:lnSpc>
                <a:spcPct val="90000"/>
              </a:lnSpc>
              <a:spcBef>
                <a:spcPts val="300"/>
              </a:spcBef>
              <a:buSzPct val="120000"/>
              <a:buFont typeface="Arial"/>
              <a:buChar char="•"/>
              <a:defRPr>
                <a:latin typeface="Arial"/>
                <a:ea typeface="Arial"/>
                <a:cs typeface="Arial"/>
                <a:sym typeface="Arial"/>
              </a:defRPr>
            </a:pPr>
            <a:r>
              <a:rPr lang="en-GB" dirty="0">
                <a:sym typeface="Arial"/>
              </a:rPr>
              <a:t>use humour to ease tension </a:t>
            </a:r>
            <a:endParaRPr lang="en-GB" dirty="0" smtClean="0">
              <a:sym typeface="Arial"/>
            </a:endParaRPr>
          </a:p>
          <a:p>
            <a:pPr marL="228600" indent="-228600">
              <a:lnSpc>
                <a:spcPct val="90000"/>
              </a:lnSpc>
              <a:spcBef>
                <a:spcPts val="300"/>
              </a:spcBef>
              <a:buSzPct val="120000"/>
              <a:buFont typeface="Arial"/>
              <a:buChar char="•"/>
              <a:defRPr>
                <a:latin typeface="Arial"/>
                <a:ea typeface="Arial"/>
                <a:cs typeface="Arial"/>
                <a:sym typeface="Arial"/>
              </a:defRPr>
            </a:pPr>
            <a:r>
              <a:rPr lang="en-GB" dirty="0">
                <a:sym typeface="Arial"/>
              </a:rPr>
              <a:t>ask, and only tell when you have to </a:t>
            </a:r>
            <a:r>
              <a:rPr lang="en-GB" dirty="0" smtClean="0">
                <a:sym typeface="Arial"/>
              </a:rPr>
              <a:t> </a:t>
            </a:r>
          </a:p>
          <a:p>
            <a:pPr marL="228600" indent="-228600">
              <a:lnSpc>
                <a:spcPct val="90000"/>
              </a:lnSpc>
              <a:spcBef>
                <a:spcPts val="300"/>
              </a:spcBef>
              <a:buSzPct val="120000"/>
              <a:buFont typeface="Arial"/>
              <a:buChar char="•"/>
              <a:defRPr>
                <a:latin typeface="Arial"/>
                <a:ea typeface="Arial"/>
                <a:cs typeface="Arial"/>
                <a:sym typeface="Arial"/>
              </a:defRPr>
            </a:pPr>
            <a:r>
              <a:rPr lang="en-GB" dirty="0">
                <a:sym typeface="Arial"/>
              </a:rPr>
              <a:t>recognise signs of </a:t>
            </a:r>
            <a:r>
              <a:rPr lang="en-GB" dirty="0" smtClean="0">
                <a:sym typeface="Arial"/>
              </a:rPr>
              <a:t>stress</a:t>
            </a:r>
          </a:p>
          <a:p>
            <a:pPr marL="228600" indent="-228600">
              <a:lnSpc>
                <a:spcPct val="90000"/>
              </a:lnSpc>
              <a:spcBef>
                <a:spcPts val="300"/>
              </a:spcBef>
              <a:buSzPct val="120000"/>
              <a:buFont typeface="Arial"/>
              <a:buChar char="•"/>
              <a:defRPr>
                <a:latin typeface="Arial"/>
                <a:ea typeface="Arial"/>
                <a:cs typeface="Arial"/>
                <a:sym typeface="Arial"/>
              </a:defRPr>
            </a:pPr>
            <a:r>
              <a:rPr lang="en-GB" dirty="0">
                <a:sym typeface="Arial"/>
              </a:rPr>
              <a:t>give people realistic </a:t>
            </a:r>
            <a:r>
              <a:rPr lang="en-GB" dirty="0" smtClean="0">
                <a:sym typeface="Arial"/>
              </a:rPr>
              <a:t>workloads</a:t>
            </a:r>
          </a:p>
          <a:p>
            <a:pPr marL="228600" indent="-228600">
              <a:lnSpc>
                <a:spcPct val="90000"/>
              </a:lnSpc>
              <a:spcBef>
                <a:spcPts val="300"/>
              </a:spcBef>
              <a:buSzPct val="120000"/>
              <a:buFont typeface="Arial"/>
              <a:buChar char="•"/>
              <a:defRPr>
                <a:latin typeface="Arial"/>
                <a:ea typeface="Arial"/>
                <a:cs typeface="Arial"/>
                <a:sym typeface="Arial"/>
              </a:defRPr>
            </a:pPr>
            <a:r>
              <a:rPr lang="en-GB" dirty="0">
                <a:sym typeface="Arial"/>
              </a:rPr>
              <a:t>help people learn from their </a:t>
            </a:r>
            <a:r>
              <a:rPr lang="en-GB" dirty="0" smtClean="0">
                <a:sym typeface="Arial"/>
              </a:rPr>
              <a:t>experience</a:t>
            </a:r>
          </a:p>
          <a:p>
            <a:pPr marL="228600" indent="-228600">
              <a:lnSpc>
                <a:spcPct val="90000"/>
              </a:lnSpc>
              <a:spcBef>
                <a:spcPts val="300"/>
              </a:spcBef>
              <a:buSzPct val="120000"/>
              <a:buFont typeface="Arial"/>
              <a:buChar char="•"/>
              <a:defRPr>
                <a:latin typeface="Arial"/>
                <a:ea typeface="Arial"/>
                <a:cs typeface="Arial"/>
                <a:sym typeface="Arial"/>
              </a:defRPr>
            </a:pPr>
            <a:r>
              <a:rPr lang="en-GB" dirty="0">
                <a:sym typeface="Arial"/>
              </a:rPr>
              <a:t>encourage trust and </a:t>
            </a:r>
            <a:r>
              <a:rPr lang="en-GB" dirty="0" smtClean="0">
                <a:sym typeface="Arial"/>
              </a:rPr>
              <a:t>openness</a:t>
            </a:r>
          </a:p>
          <a:p>
            <a:pPr marL="228600" indent="-228600">
              <a:lnSpc>
                <a:spcPct val="90000"/>
              </a:lnSpc>
              <a:spcBef>
                <a:spcPts val="300"/>
              </a:spcBef>
              <a:buSzPct val="120000"/>
              <a:buFont typeface="Arial"/>
              <a:buChar char="•"/>
              <a:defRPr>
                <a:latin typeface="Arial"/>
                <a:ea typeface="Arial"/>
                <a:cs typeface="Arial"/>
                <a:sym typeface="Arial"/>
              </a:defRPr>
            </a:pPr>
            <a:r>
              <a:rPr lang="en-GB" dirty="0">
                <a:sym typeface="Arial"/>
              </a:rPr>
              <a:t>affirm diversity </a:t>
            </a:r>
            <a:endParaRPr lang="en-GB" dirty="0" smtClean="0">
              <a:sym typeface="Arial"/>
            </a:endParaRPr>
          </a:p>
          <a:p>
            <a:pPr marL="228600" indent="-228600">
              <a:lnSpc>
                <a:spcPct val="90000"/>
              </a:lnSpc>
              <a:spcBef>
                <a:spcPts val="300"/>
              </a:spcBef>
              <a:buSzPct val="120000"/>
              <a:buFont typeface="Arial"/>
              <a:buChar char="•"/>
              <a:defRPr>
                <a:latin typeface="Arial"/>
                <a:ea typeface="Arial"/>
                <a:cs typeface="Arial"/>
                <a:sym typeface="Arial"/>
              </a:defRPr>
            </a:pPr>
            <a:r>
              <a:rPr lang="en-GB" dirty="0">
                <a:sym typeface="Arial"/>
              </a:rPr>
              <a:t>promote equality </a:t>
            </a:r>
            <a:endParaRPr lang="en-GB" dirty="0" smtClean="0">
              <a:sym typeface="Arial"/>
            </a:endParaRPr>
          </a:p>
          <a:p>
            <a:pPr marL="228600" indent="-228600">
              <a:lnSpc>
                <a:spcPct val="90000"/>
              </a:lnSpc>
              <a:spcBef>
                <a:spcPts val="300"/>
              </a:spcBef>
              <a:buSzPct val="120000"/>
              <a:buFont typeface="Arial"/>
              <a:buChar char="•"/>
              <a:defRPr>
                <a:latin typeface="Arial"/>
                <a:ea typeface="Arial"/>
                <a:cs typeface="Arial"/>
                <a:sym typeface="Arial"/>
              </a:defRPr>
            </a:pPr>
            <a:r>
              <a:rPr lang="en-GB" dirty="0" smtClean="0">
                <a:sym typeface="Arial"/>
              </a:rPr>
              <a:t>empower</a:t>
            </a:r>
            <a:endParaRPr lang="en-GB" dirty="0" smtClean="0">
              <a:sym typeface="Arial"/>
            </a:endParaRPr>
          </a:p>
          <a:p>
            <a:pPr marL="228600" indent="-228600">
              <a:lnSpc>
                <a:spcPct val="90000"/>
              </a:lnSpc>
              <a:spcBef>
                <a:spcPts val="300"/>
              </a:spcBef>
              <a:buSzPct val="120000"/>
              <a:buFont typeface="Arial"/>
              <a:buChar char="•"/>
              <a:defRPr>
                <a:latin typeface="Arial"/>
                <a:ea typeface="Arial"/>
                <a:cs typeface="Arial"/>
                <a:sym typeface="Arial"/>
              </a:defRPr>
            </a:pPr>
            <a:r>
              <a:rPr lang="en-GB" dirty="0">
                <a:sym typeface="Arial"/>
              </a:rPr>
              <a:t>inspire and motivate </a:t>
            </a:r>
            <a:r>
              <a:rPr lang="en-GB" sz="2000" dirty="0">
                <a:sym typeface="Arial"/>
              </a:rPr>
              <a:t>	 </a:t>
            </a:r>
            <a:r>
              <a:rPr lang="en-GB" sz="2000" dirty="0" smtClean="0">
                <a:sym typeface="Arial"/>
              </a:rPr>
              <a:t> </a:t>
            </a:r>
            <a:r>
              <a:rPr lang="en-GB" sz="2000" dirty="0">
                <a:sym typeface="Arial"/>
              </a:rPr>
              <a:t>	 </a:t>
            </a:r>
            <a:r>
              <a:rPr lang="en-GB" sz="2000" dirty="0" smtClean="0">
                <a:sym typeface="Arial"/>
              </a:rPr>
              <a:t> </a:t>
            </a:r>
            <a:endParaRPr sz="2000" dirty="0"/>
          </a:p>
        </p:txBody>
      </p:sp>
      <p:sp>
        <p:nvSpPr>
          <p:cNvPr id="6" name="Shape 121"/>
          <p:cNvSpPr/>
          <p:nvPr/>
        </p:nvSpPr>
        <p:spPr>
          <a:xfrm>
            <a:off x="4826001" y="1916850"/>
            <a:ext cx="3844236" cy="4259628"/>
          </a:xfrm>
          <a:prstGeom prst="rect">
            <a:avLst/>
          </a:prstGeom>
          <a:ln w="12700">
            <a:miter lim="400000"/>
          </a:ln>
          <a:extLst>
            <a:ext uri="{C572A759-6A51-4108-AA02-DFA0A04FC94B}">
              <ma14:wrappingTextBoxFlag xmlns:ma14="http://schemas.microsoft.com/office/mac/drawingml/2011/main" val="1"/>
            </a:ext>
          </a:extLst>
        </p:spPr>
        <p:txBody>
          <a:bodyPr wrap="square" lIns="45719" rIns="45719">
            <a:spAutoFit/>
          </a:bodyPr>
          <a:lstStyle/>
          <a:p>
            <a:pPr marL="285750" indent="-285750">
              <a:lnSpc>
                <a:spcPct val="90000"/>
              </a:lnSpc>
              <a:spcBef>
                <a:spcPts val="300"/>
              </a:spcBef>
              <a:buSzPct val="120000"/>
              <a:buFont typeface="Arial"/>
              <a:buChar char="•"/>
              <a:defRPr>
                <a:latin typeface="Arial"/>
                <a:ea typeface="Arial"/>
                <a:cs typeface="Arial"/>
                <a:sym typeface="Arial"/>
              </a:defRPr>
            </a:pPr>
            <a:r>
              <a:rPr lang="en-GB" dirty="0" smtClean="0">
                <a:sym typeface="Arial"/>
              </a:rPr>
              <a:t>pressurise</a:t>
            </a:r>
            <a:endParaRPr lang="en-GB" dirty="0" smtClean="0">
              <a:sym typeface="Arial"/>
            </a:endParaRPr>
          </a:p>
          <a:p>
            <a:pPr marL="285750" indent="-285750">
              <a:lnSpc>
                <a:spcPct val="90000"/>
              </a:lnSpc>
              <a:spcBef>
                <a:spcPts val="300"/>
              </a:spcBef>
              <a:buSzPct val="120000"/>
              <a:buFont typeface="Arial"/>
              <a:buChar char="•"/>
              <a:defRPr>
                <a:latin typeface="Arial"/>
                <a:ea typeface="Arial"/>
                <a:cs typeface="Arial"/>
                <a:sym typeface="Arial"/>
              </a:defRPr>
            </a:pPr>
            <a:r>
              <a:rPr lang="en-GB" dirty="0">
                <a:sym typeface="Arial"/>
              </a:rPr>
              <a:t>constantly criticise</a:t>
            </a:r>
          </a:p>
          <a:p>
            <a:pPr marL="285750" indent="-285750">
              <a:lnSpc>
                <a:spcPct val="90000"/>
              </a:lnSpc>
              <a:spcBef>
                <a:spcPts val="300"/>
              </a:spcBef>
              <a:buSzPct val="120000"/>
              <a:buFont typeface="Arial"/>
              <a:buChar char="•"/>
              <a:defRPr>
                <a:latin typeface="Arial"/>
                <a:ea typeface="Arial"/>
                <a:cs typeface="Arial"/>
                <a:sym typeface="Arial"/>
              </a:defRPr>
            </a:pPr>
            <a:r>
              <a:rPr lang="en-GB" dirty="0" smtClean="0">
                <a:sym typeface="Arial"/>
              </a:rPr>
              <a:t>use </a:t>
            </a:r>
            <a:r>
              <a:rPr lang="en-GB" dirty="0">
                <a:sym typeface="Arial"/>
              </a:rPr>
              <a:t>humour to </a:t>
            </a:r>
            <a:r>
              <a:rPr lang="en-GB" dirty="0" smtClean="0">
                <a:sym typeface="Arial"/>
              </a:rPr>
              <a:t>ridicule</a:t>
            </a:r>
          </a:p>
          <a:p>
            <a:pPr marL="285750" indent="-285750">
              <a:lnSpc>
                <a:spcPct val="90000"/>
              </a:lnSpc>
              <a:spcBef>
                <a:spcPts val="300"/>
              </a:spcBef>
              <a:buSzPct val="120000"/>
              <a:buFont typeface="Arial"/>
              <a:buChar char="•"/>
              <a:defRPr>
                <a:latin typeface="Arial"/>
                <a:ea typeface="Arial"/>
                <a:cs typeface="Arial"/>
                <a:sym typeface="Arial"/>
              </a:defRPr>
            </a:pPr>
            <a:r>
              <a:rPr lang="en-GB" dirty="0">
                <a:sym typeface="Arial"/>
              </a:rPr>
              <a:t>bark </a:t>
            </a:r>
            <a:r>
              <a:rPr lang="en-GB" dirty="0" smtClean="0">
                <a:sym typeface="Arial"/>
              </a:rPr>
              <a:t>instructions</a:t>
            </a:r>
          </a:p>
          <a:p>
            <a:pPr marL="285750" indent="-285750">
              <a:lnSpc>
                <a:spcPct val="90000"/>
              </a:lnSpc>
              <a:spcBef>
                <a:spcPts val="300"/>
              </a:spcBef>
              <a:buSzPct val="120000"/>
              <a:buFont typeface="Arial"/>
              <a:buChar char="•"/>
              <a:defRPr>
                <a:latin typeface="Arial"/>
                <a:ea typeface="Arial"/>
                <a:cs typeface="Arial"/>
                <a:sym typeface="Arial"/>
              </a:defRPr>
            </a:pPr>
            <a:r>
              <a:rPr lang="en-GB" dirty="0">
                <a:sym typeface="Arial"/>
              </a:rPr>
              <a:t>tell people to pull themselves together </a:t>
            </a:r>
            <a:endParaRPr lang="en-GB" dirty="0" smtClean="0">
              <a:sym typeface="Arial"/>
            </a:endParaRPr>
          </a:p>
          <a:p>
            <a:pPr marL="285750" indent="-285750">
              <a:lnSpc>
                <a:spcPct val="90000"/>
              </a:lnSpc>
              <a:spcBef>
                <a:spcPts val="300"/>
              </a:spcBef>
              <a:buSzPct val="120000"/>
              <a:buFont typeface="Arial"/>
              <a:buChar char="•"/>
              <a:defRPr>
                <a:latin typeface="Arial"/>
                <a:ea typeface="Arial"/>
                <a:cs typeface="Arial"/>
                <a:sym typeface="Arial"/>
              </a:defRPr>
            </a:pPr>
            <a:r>
              <a:rPr lang="en-GB" dirty="0">
                <a:sym typeface="Arial"/>
              </a:rPr>
              <a:t>dump as much work as possible </a:t>
            </a:r>
            <a:r>
              <a:rPr lang="en-GB" dirty="0" smtClean="0">
                <a:sym typeface="Arial"/>
              </a:rPr>
              <a:t>on people   </a:t>
            </a:r>
          </a:p>
          <a:p>
            <a:pPr marL="285750" indent="-285750">
              <a:lnSpc>
                <a:spcPct val="90000"/>
              </a:lnSpc>
              <a:spcBef>
                <a:spcPts val="300"/>
              </a:spcBef>
              <a:buSzPct val="120000"/>
              <a:buFont typeface="Arial"/>
              <a:buChar char="•"/>
              <a:defRPr>
                <a:latin typeface="Arial"/>
                <a:ea typeface="Arial"/>
                <a:cs typeface="Arial"/>
                <a:sym typeface="Arial"/>
              </a:defRPr>
            </a:pPr>
            <a:r>
              <a:rPr lang="en-GB" dirty="0">
                <a:sym typeface="Arial"/>
              </a:rPr>
              <a:t>make people defensive about mistakes and their work overall </a:t>
            </a:r>
            <a:endParaRPr lang="en-GB" dirty="0" smtClean="0">
              <a:sym typeface="Arial"/>
            </a:endParaRPr>
          </a:p>
          <a:p>
            <a:pPr marL="285750" indent="-285750">
              <a:lnSpc>
                <a:spcPct val="90000"/>
              </a:lnSpc>
              <a:spcBef>
                <a:spcPts val="300"/>
              </a:spcBef>
              <a:buSzPct val="120000"/>
              <a:buFont typeface="Arial"/>
              <a:buChar char="•"/>
              <a:defRPr>
                <a:latin typeface="Arial"/>
                <a:ea typeface="Arial"/>
                <a:cs typeface="Arial"/>
                <a:sym typeface="Arial"/>
              </a:defRPr>
            </a:pPr>
            <a:r>
              <a:rPr lang="en-GB" dirty="0">
                <a:sym typeface="Arial"/>
              </a:rPr>
              <a:t>make people wary and suspicious </a:t>
            </a:r>
            <a:r>
              <a:rPr lang="en-GB" dirty="0" smtClean="0">
                <a:sym typeface="Arial"/>
              </a:rPr>
              <a:t>  </a:t>
            </a:r>
          </a:p>
          <a:p>
            <a:pPr marL="285750" indent="-285750">
              <a:lnSpc>
                <a:spcPct val="90000"/>
              </a:lnSpc>
              <a:spcBef>
                <a:spcPts val="300"/>
              </a:spcBef>
              <a:buSzPct val="120000"/>
              <a:buFont typeface="Arial"/>
              <a:buChar char="•"/>
              <a:defRPr>
                <a:latin typeface="Arial"/>
                <a:ea typeface="Arial"/>
                <a:cs typeface="Arial"/>
                <a:sym typeface="Arial"/>
              </a:defRPr>
            </a:pPr>
            <a:r>
              <a:rPr lang="en-GB" dirty="0">
                <a:sym typeface="Arial"/>
              </a:rPr>
              <a:t>encourage conformity </a:t>
            </a:r>
            <a:endParaRPr lang="en-GB" dirty="0" smtClean="0">
              <a:sym typeface="Arial"/>
            </a:endParaRPr>
          </a:p>
          <a:p>
            <a:pPr marL="285750" indent="-285750">
              <a:lnSpc>
                <a:spcPct val="90000"/>
              </a:lnSpc>
              <a:spcBef>
                <a:spcPts val="300"/>
              </a:spcBef>
              <a:buSzPct val="120000"/>
              <a:buFont typeface="Arial"/>
              <a:buChar char="•"/>
              <a:defRPr>
                <a:latin typeface="Arial"/>
                <a:ea typeface="Arial"/>
                <a:cs typeface="Arial"/>
                <a:sym typeface="Arial"/>
              </a:defRPr>
            </a:pPr>
            <a:r>
              <a:rPr lang="en-GB" dirty="0">
                <a:sym typeface="Arial"/>
              </a:rPr>
              <a:t>reinforce </a:t>
            </a:r>
            <a:r>
              <a:rPr lang="en-GB" dirty="0" smtClean="0">
                <a:sym typeface="Arial"/>
              </a:rPr>
              <a:t>inequality</a:t>
            </a:r>
          </a:p>
          <a:p>
            <a:pPr marL="285750" indent="-285750">
              <a:lnSpc>
                <a:spcPct val="90000"/>
              </a:lnSpc>
              <a:spcBef>
                <a:spcPts val="300"/>
              </a:spcBef>
              <a:buSzPct val="120000"/>
              <a:buFont typeface="Arial"/>
              <a:buChar char="•"/>
              <a:defRPr>
                <a:latin typeface="Arial"/>
                <a:ea typeface="Arial"/>
                <a:cs typeface="Arial"/>
                <a:sym typeface="Arial"/>
              </a:defRPr>
            </a:pPr>
            <a:r>
              <a:rPr lang="en-GB" dirty="0">
                <a:sym typeface="Arial"/>
              </a:rPr>
              <a:t>disempower </a:t>
            </a:r>
            <a:r>
              <a:rPr lang="en-GB" dirty="0" smtClean="0">
                <a:sym typeface="Arial"/>
              </a:rPr>
              <a:t> </a:t>
            </a:r>
          </a:p>
          <a:p>
            <a:pPr marL="285750" indent="-285750">
              <a:lnSpc>
                <a:spcPct val="90000"/>
              </a:lnSpc>
              <a:spcBef>
                <a:spcPts val="300"/>
              </a:spcBef>
              <a:buSzPct val="120000"/>
              <a:buFont typeface="Arial"/>
              <a:buChar char="•"/>
              <a:defRPr>
                <a:latin typeface="Arial"/>
                <a:ea typeface="Arial"/>
                <a:cs typeface="Arial"/>
                <a:sym typeface="Arial"/>
              </a:defRPr>
            </a:pPr>
            <a:r>
              <a:rPr lang="en-GB" dirty="0">
                <a:sym typeface="Arial"/>
              </a:rPr>
              <a:t>intimidate and oppress </a:t>
            </a:r>
            <a:endParaRPr dirty="0"/>
          </a:p>
        </p:txBody>
      </p:sp>
      <p:sp>
        <p:nvSpPr>
          <p:cNvPr id="8" name="TextBox 7"/>
          <p:cNvSpPr txBox="1"/>
          <p:nvPr/>
        </p:nvSpPr>
        <p:spPr>
          <a:xfrm>
            <a:off x="2298697" y="1144423"/>
            <a:ext cx="526394"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4000" b="0" i="0" u="none" strike="noStrike" cap="none" spc="0" normalizeH="0" baseline="0" dirty="0" smtClean="0">
                <a:ln>
                  <a:noFill/>
                </a:ln>
                <a:solidFill>
                  <a:srgbClr val="000000"/>
                </a:solidFill>
                <a:effectLst/>
                <a:uFillTx/>
                <a:latin typeface="Zapf Dingbats" charset="2"/>
                <a:ea typeface="+mn-ea"/>
                <a:cs typeface="Zapf Dingbats" charset="2"/>
                <a:sym typeface="Calibri"/>
              </a:rPr>
              <a:t>4</a:t>
            </a:r>
            <a:endParaRPr kumimoji="0" lang="en-US" sz="4000" b="0" i="0" u="none" strike="noStrike" cap="none" spc="0" normalizeH="0" baseline="0" dirty="0">
              <a:ln>
                <a:noFill/>
              </a:ln>
              <a:solidFill>
                <a:srgbClr val="000000"/>
              </a:solidFill>
              <a:effectLst/>
              <a:uFillTx/>
              <a:latin typeface="Zapf Dingbats" charset="2"/>
              <a:ea typeface="+mn-ea"/>
              <a:cs typeface="Zapf Dingbats" charset="2"/>
              <a:sym typeface="Calibri"/>
            </a:endParaRPr>
          </a:p>
        </p:txBody>
      </p:sp>
      <p:sp>
        <p:nvSpPr>
          <p:cNvPr id="9" name="TextBox 8"/>
          <p:cNvSpPr txBox="1"/>
          <p:nvPr/>
        </p:nvSpPr>
        <p:spPr>
          <a:xfrm>
            <a:off x="6081196" y="1144423"/>
            <a:ext cx="439481"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4000" b="0" i="0" u="none" strike="noStrike" cap="none" spc="0" normalizeH="0" baseline="0" dirty="0" smtClean="0">
                <a:ln>
                  <a:noFill/>
                </a:ln>
                <a:solidFill>
                  <a:srgbClr val="000000"/>
                </a:solidFill>
                <a:effectLst/>
                <a:uFillTx/>
                <a:latin typeface="Zapf Dingbats" charset="2"/>
                <a:ea typeface="+mn-ea"/>
                <a:cs typeface="Zapf Dingbats" charset="2"/>
                <a:sym typeface="Calibri"/>
              </a:rPr>
              <a:t>8</a:t>
            </a:r>
            <a:endParaRPr kumimoji="0" lang="en-US" sz="4000" b="0" i="0" u="none" strike="noStrike" cap="none" spc="0" normalizeH="0" baseline="0" dirty="0">
              <a:ln>
                <a:noFill/>
              </a:ln>
              <a:solidFill>
                <a:srgbClr val="000000"/>
              </a:solidFill>
              <a:effectLst/>
              <a:uFillTx/>
              <a:latin typeface="Zapf Dingbats" charset="2"/>
              <a:ea typeface="+mn-ea"/>
              <a:cs typeface="Zapf Dingbats" charset="2"/>
              <a:sym typeface="Calibri"/>
            </a:endParaRPr>
          </a:p>
        </p:txBody>
      </p:sp>
    </p:spTree>
    <p:extLst>
      <p:ext uri="{BB962C8B-B14F-4D97-AF65-F5344CB8AC3E}">
        <p14:creationId xmlns:p14="http://schemas.microsoft.com/office/powerpoint/2010/main" val="49221621"/>
      </p:ext>
    </p:extLst>
  </p:cSld>
  <p:clrMapOvr>
    <a:masterClrMapping/>
  </p:clrMapOvr>
  <p:transition xmlns:p14="http://schemas.microsoft.com/office/powerpoint/2010/mai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650" y="285117"/>
            <a:ext cx="7886700" cy="1325564"/>
          </a:xfrm>
        </p:spPr>
        <p:txBody>
          <a:bodyPr/>
          <a:lstStyle/>
          <a:p>
            <a:r>
              <a:rPr lang="en-GB" dirty="0"/>
              <a:t>Empowerment as part of positive leadership </a:t>
            </a:r>
            <a:endParaRPr lang="en-US" dirty="0"/>
          </a:p>
        </p:txBody>
      </p:sp>
      <p:sp>
        <p:nvSpPr>
          <p:cNvPr id="3" name="Text Placeholder 2"/>
          <p:cNvSpPr>
            <a:spLocks noGrp="1"/>
          </p:cNvSpPr>
          <p:nvPr>
            <p:ph type="body" idx="1"/>
          </p:nvPr>
        </p:nvSpPr>
        <p:spPr>
          <a:xfrm>
            <a:off x="628650" y="1680688"/>
            <a:ext cx="7886700" cy="4351338"/>
          </a:xfrm>
        </p:spPr>
        <p:txBody>
          <a:bodyPr>
            <a:noAutofit/>
          </a:bodyPr>
          <a:lstStyle/>
          <a:p>
            <a:pPr marL="0" indent="0">
              <a:buNone/>
            </a:pPr>
            <a:r>
              <a:rPr lang="en-GB" sz="2400" b="1" dirty="0" smtClean="0"/>
              <a:t>NOT</a:t>
            </a:r>
            <a:r>
              <a:rPr lang="en-GB" sz="2000" dirty="0" smtClean="0"/>
              <a:t> </a:t>
            </a:r>
          </a:p>
          <a:p>
            <a:pPr marL="495300" lvl="1" indent="0">
              <a:buNone/>
            </a:pPr>
            <a:r>
              <a:rPr lang="en-GB" sz="2000" dirty="0" smtClean="0"/>
              <a:t>empowerment as ‘enabling employees to chase more customers and do three more jobs’! (Thompson &amp; McHugh, 1995)</a:t>
            </a:r>
          </a:p>
          <a:p>
            <a:pPr marL="0" indent="0">
              <a:buNone/>
            </a:pPr>
            <a:r>
              <a:rPr lang="en-GB" sz="2400" b="1" dirty="0" smtClean="0"/>
              <a:t>NOT</a:t>
            </a:r>
          </a:p>
          <a:p>
            <a:pPr marL="495300" lvl="1" indent="0">
              <a:buNone/>
            </a:pPr>
            <a:r>
              <a:rPr lang="en-GB" sz="2000" dirty="0" smtClean="0"/>
              <a:t>dumping </a:t>
            </a:r>
            <a:r>
              <a:rPr lang="en-GB" sz="2000" dirty="0"/>
              <a:t>rather than delegating: ‘a leader delegates, a bully dumps work on to anyone he thinks he can get to do it’!    </a:t>
            </a:r>
            <a:r>
              <a:rPr lang="en-GB" sz="2000" dirty="0" smtClean="0"/>
              <a:t/>
            </a:r>
            <a:br>
              <a:rPr lang="en-GB" sz="2000" dirty="0" smtClean="0"/>
            </a:br>
            <a:r>
              <a:rPr lang="en-GB" sz="2000" dirty="0" smtClean="0"/>
              <a:t>(</a:t>
            </a:r>
            <a:r>
              <a:rPr lang="en-GB" sz="2000" dirty="0"/>
              <a:t>Field, 1996</a:t>
            </a:r>
            <a:r>
              <a:rPr lang="en-GB" sz="2000" dirty="0" smtClean="0"/>
              <a:t>)</a:t>
            </a:r>
            <a:endParaRPr lang="en-GB" sz="2000" dirty="0"/>
          </a:p>
          <a:p>
            <a:pPr marL="0" indent="0">
              <a:buNone/>
            </a:pPr>
            <a:r>
              <a:rPr lang="en-GB" sz="2000" dirty="0"/>
              <a:t>Empowerment is closely linked to learning – the ‘learning organisation’ – committed to continuous professional development for all staff and for the </a:t>
            </a:r>
            <a:r>
              <a:rPr lang="en-GB" sz="2000" dirty="0" smtClean="0"/>
              <a:t>organisation</a:t>
            </a:r>
            <a:r>
              <a:rPr lang="en-GB" sz="2000" dirty="0"/>
              <a:t> </a:t>
            </a:r>
          </a:p>
          <a:p>
            <a:pPr marL="495300" lvl="1" indent="0">
              <a:buNone/>
            </a:pPr>
            <a:r>
              <a:rPr lang="en-GB" sz="2000" dirty="0"/>
              <a:t>The macho and inflexible manager of the 19th and 20th century is not what working human beings need for the 21st century.    (Cooper, 1999</a:t>
            </a:r>
            <a:r>
              <a:rPr lang="en-GB" sz="2000" dirty="0" smtClean="0"/>
              <a:t>)</a:t>
            </a:r>
            <a:endParaRPr lang="en-GB" sz="2000" dirty="0"/>
          </a:p>
        </p:txBody>
      </p:sp>
      <p:sp>
        <p:nvSpPr>
          <p:cNvPr id="4"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lang="en-GB" sz="1600" dirty="0" smtClean="0"/>
              <a:t>24</a:t>
            </a:r>
            <a:endParaRPr sz="1600" dirty="0"/>
          </a:p>
        </p:txBody>
      </p:sp>
    </p:spTree>
    <p:extLst>
      <p:ext uri="{BB962C8B-B14F-4D97-AF65-F5344CB8AC3E}">
        <p14:creationId xmlns:p14="http://schemas.microsoft.com/office/powerpoint/2010/main" val="1007392222"/>
      </p:ext>
    </p:extLst>
  </p:cSld>
  <p:clrMapOvr>
    <a:masterClrMapping/>
  </p:clrMapOvr>
  <p:transition xmlns:p14="http://schemas.microsoft.com/office/powerpoint/2010/mai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45133"/>
            <a:ext cx="7886700" cy="1325564"/>
          </a:xfrm>
        </p:spPr>
        <p:txBody>
          <a:bodyPr/>
          <a:lstStyle/>
          <a:p>
            <a:r>
              <a:rPr lang="en-GB" dirty="0"/>
              <a:t>Sexual harassment </a:t>
            </a:r>
            <a:r>
              <a:rPr lang="en-GB" dirty="0" smtClean="0"/>
              <a:t/>
            </a:r>
            <a:br>
              <a:rPr lang="en-GB" dirty="0" smtClean="0"/>
            </a:br>
            <a:r>
              <a:rPr lang="en-GB" dirty="0" smtClean="0"/>
              <a:t>is </a:t>
            </a:r>
            <a:r>
              <a:rPr lang="en-GB" dirty="0"/>
              <a:t>NOT a </a:t>
            </a:r>
            <a:r>
              <a:rPr lang="en-GB" dirty="0" smtClean="0"/>
              <a:t>joke</a:t>
            </a:r>
            <a:endParaRPr lang="en-US" dirty="0"/>
          </a:p>
        </p:txBody>
      </p:sp>
      <p:sp>
        <p:nvSpPr>
          <p:cNvPr id="3" name="Text Placeholder 2"/>
          <p:cNvSpPr>
            <a:spLocks noGrp="1"/>
          </p:cNvSpPr>
          <p:nvPr>
            <p:ph type="body" idx="1"/>
          </p:nvPr>
        </p:nvSpPr>
        <p:spPr>
          <a:xfrm>
            <a:off x="1548675" y="2195652"/>
            <a:ext cx="6281539" cy="2744708"/>
          </a:xfrm>
        </p:spPr>
        <p:txBody>
          <a:bodyPr>
            <a:normAutofit/>
          </a:bodyPr>
          <a:lstStyle/>
          <a:p>
            <a:pPr marL="360363" lvl="0" indent="-360363">
              <a:buFont typeface="+mj-lt"/>
              <a:buAutoNum type="arabicPeriod"/>
            </a:pPr>
            <a:r>
              <a:rPr lang="en-GB" sz="2400" dirty="0"/>
              <a:t>It is not a case of innocent flirting or genuine romantic relations – it refers to unwanted sexual attention</a:t>
            </a:r>
            <a:r>
              <a:rPr lang="en-GB" sz="2400" dirty="0" smtClean="0"/>
              <a:t>.</a:t>
            </a:r>
            <a:endParaRPr lang="en-GB" sz="2400" dirty="0"/>
          </a:p>
          <a:p>
            <a:pPr marL="360363" lvl="0" indent="-360363">
              <a:buFont typeface="+mj-lt"/>
              <a:buAutoNum type="arabicPeriod"/>
            </a:pPr>
            <a:r>
              <a:rPr lang="en-GB" sz="2400" dirty="0"/>
              <a:t>It can cause immense distress to the person on the receiving end</a:t>
            </a:r>
            <a:r>
              <a:rPr lang="en-GB" sz="2400" dirty="0" smtClean="0"/>
              <a:t>.</a:t>
            </a:r>
            <a:endParaRPr lang="en-GB" sz="2400" dirty="0"/>
          </a:p>
          <a:p>
            <a:pPr marL="360363" lvl="0" indent="-360363">
              <a:buFont typeface="+mj-lt"/>
              <a:buAutoNum type="arabicPeriod"/>
            </a:pPr>
            <a:r>
              <a:rPr lang="en-GB" sz="2400" dirty="0"/>
              <a:t>It generally involves an abuse of power. </a:t>
            </a:r>
          </a:p>
        </p:txBody>
      </p:sp>
      <p:sp>
        <p:nvSpPr>
          <p:cNvPr id="4"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lang="en-GB" sz="1600" dirty="0" smtClean="0"/>
              <a:t>25</a:t>
            </a:r>
            <a:endParaRPr sz="1600" dirty="0"/>
          </a:p>
        </p:txBody>
      </p:sp>
    </p:spTree>
    <p:extLst>
      <p:ext uri="{BB962C8B-B14F-4D97-AF65-F5344CB8AC3E}">
        <p14:creationId xmlns:p14="http://schemas.microsoft.com/office/powerpoint/2010/main" val="1962955277"/>
      </p:ext>
    </p:extLst>
  </p:cSld>
  <p:clrMapOvr>
    <a:masterClrMapping/>
  </p:clrMapOvr>
  <p:transition xmlns:p14="http://schemas.microsoft.com/office/powerpoint/2010/mai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75116"/>
            <a:ext cx="7886700" cy="1325564"/>
          </a:xfrm>
        </p:spPr>
        <p:txBody>
          <a:bodyPr/>
          <a:lstStyle/>
          <a:p>
            <a:r>
              <a:rPr lang="en-GB" dirty="0"/>
              <a:t>Forms of sexual </a:t>
            </a:r>
            <a:r>
              <a:rPr lang="en-GB" dirty="0" smtClean="0"/>
              <a:t>harassment</a:t>
            </a:r>
            <a:endParaRPr lang="en-US" dirty="0"/>
          </a:p>
        </p:txBody>
      </p:sp>
      <p:sp>
        <p:nvSpPr>
          <p:cNvPr id="3" name="Text Placeholder 2"/>
          <p:cNvSpPr>
            <a:spLocks noGrp="1"/>
          </p:cNvSpPr>
          <p:nvPr>
            <p:ph type="body" idx="1"/>
          </p:nvPr>
        </p:nvSpPr>
        <p:spPr>
          <a:xfrm>
            <a:off x="1173780" y="1855628"/>
            <a:ext cx="7441570" cy="3744781"/>
          </a:xfrm>
        </p:spPr>
        <p:txBody>
          <a:bodyPr>
            <a:normAutofit/>
          </a:bodyPr>
          <a:lstStyle/>
          <a:p>
            <a:pPr marL="0" indent="0">
              <a:buNone/>
            </a:pPr>
            <a:r>
              <a:rPr lang="en-GB" sz="2400" dirty="0"/>
              <a:t>Sexual harassment can take many forms, including:</a:t>
            </a:r>
          </a:p>
          <a:p>
            <a:r>
              <a:rPr lang="en-GB" sz="2400" dirty="0" smtClean="0"/>
              <a:t>inappropriate </a:t>
            </a:r>
            <a:r>
              <a:rPr lang="en-GB" sz="2400" dirty="0"/>
              <a:t>sexual humour</a:t>
            </a:r>
          </a:p>
          <a:p>
            <a:r>
              <a:rPr lang="en-GB" sz="2400" dirty="0" smtClean="0"/>
              <a:t>inappropriate </a:t>
            </a:r>
            <a:r>
              <a:rPr lang="en-GB" sz="2400" dirty="0"/>
              <a:t>language or touching</a:t>
            </a:r>
          </a:p>
          <a:p>
            <a:r>
              <a:rPr lang="en-GB" sz="2400" dirty="0" smtClean="0"/>
              <a:t>persistent </a:t>
            </a:r>
            <a:r>
              <a:rPr lang="en-GB" sz="2400" dirty="0"/>
              <a:t>attempts to commence a relationship</a:t>
            </a:r>
          </a:p>
          <a:p>
            <a:r>
              <a:rPr lang="en-GB" sz="2400" dirty="0" smtClean="0"/>
              <a:t>implicit </a:t>
            </a:r>
            <a:r>
              <a:rPr lang="en-GB" sz="2400" dirty="0"/>
              <a:t>or explicit threats or </a:t>
            </a:r>
            <a:r>
              <a:rPr lang="en-GB" sz="2400" dirty="0" smtClean="0"/>
              <a:t>inducements</a:t>
            </a:r>
            <a:endParaRPr lang="en-GB" sz="2400" dirty="0"/>
          </a:p>
        </p:txBody>
      </p:sp>
      <p:sp>
        <p:nvSpPr>
          <p:cNvPr id="4"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lang="en-GB" sz="1600" dirty="0" smtClean="0"/>
              <a:t>26</a:t>
            </a:r>
            <a:endParaRPr sz="1600" dirty="0"/>
          </a:p>
        </p:txBody>
      </p:sp>
    </p:spTree>
    <p:extLst>
      <p:ext uri="{BB962C8B-B14F-4D97-AF65-F5344CB8AC3E}">
        <p14:creationId xmlns:p14="http://schemas.microsoft.com/office/powerpoint/2010/main" val="1749898639"/>
      </p:ext>
    </p:extLst>
  </p:cSld>
  <p:clrMapOvr>
    <a:masterClrMapping/>
  </p:clrMapOvr>
  <p:transition xmlns:p14="http://schemas.microsoft.com/office/powerpoint/2010/mai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5105"/>
            <a:ext cx="7886700" cy="1325564"/>
          </a:xfrm>
        </p:spPr>
        <p:txBody>
          <a:bodyPr/>
          <a:lstStyle/>
          <a:p>
            <a:r>
              <a:rPr lang="en-GB" dirty="0"/>
              <a:t>Dealing with the </a:t>
            </a:r>
            <a:r>
              <a:rPr lang="en-GB" dirty="0" smtClean="0"/>
              <a:t>problem</a:t>
            </a:r>
            <a:endParaRPr lang="en-US" dirty="0"/>
          </a:p>
        </p:txBody>
      </p:sp>
      <p:sp>
        <p:nvSpPr>
          <p:cNvPr id="3" name="Text Placeholder 2"/>
          <p:cNvSpPr>
            <a:spLocks noGrp="1"/>
          </p:cNvSpPr>
          <p:nvPr>
            <p:ph type="body" idx="1"/>
          </p:nvPr>
        </p:nvSpPr>
        <p:spPr>
          <a:xfrm>
            <a:off x="1133781" y="1436164"/>
            <a:ext cx="7371569" cy="4351338"/>
          </a:xfrm>
        </p:spPr>
        <p:txBody>
          <a:bodyPr>
            <a:noAutofit/>
          </a:bodyPr>
          <a:lstStyle/>
          <a:p>
            <a:pPr marL="0" indent="0">
              <a:buNone/>
            </a:pPr>
            <a:r>
              <a:rPr lang="en-GB" sz="2000" b="1" dirty="0" smtClean="0"/>
              <a:t>Think </a:t>
            </a:r>
            <a:r>
              <a:rPr lang="en-GB" sz="2000" b="1" dirty="0"/>
              <a:t>before you act</a:t>
            </a:r>
          </a:p>
          <a:p>
            <a:pPr marL="0" lvl="0" indent="0">
              <a:spcBef>
                <a:spcPts val="200"/>
              </a:spcBef>
              <a:buNone/>
            </a:pPr>
            <a:r>
              <a:rPr lang="en-GB" sz="2000" dirty="0"/>
              <a:t>Is there anything you tend to say or do that could be construed as sexual harassment?</a:t>
            </a:r>
          </a:p>
          <a:p>
            <a:pPr marL="0" indent="0">
              <a:buNone/>
            </a:pPr>
            <a:r>
              <a:rPr lang="en-GB" sz="2000" b="1" dirty="0" smtClean="0"/>
              <a:t>Develop </a:t>
            </a:r>
            <a:r>
              <a:rPr lang="en-GB" sz="2000" b="1" dirty="0"/>
              <a:t>some ground rules</a:t>
            </a:r>
          </a:p>
          <a:p>
            <a:pPr marL="0" lvl="0" indent="0">
              <a:spcBef>
                <a:spcPts val="200"/>
              </a:spcBef>
              <a:buNone/>
            </a:pPr>
            <a:r>
              <a:rPr lang="en-GB" sz="2000" dirty="0"/>
              <a:t>Has there been some discussion in the workplace about what is acceptable, e.g. at team meetings</a:t>
            </a:r>
            <a:r>
              <a:rPr lang="en-GB" sz="2000" dirty="0" smtClean="0"/>
              <a:t>?</a:t>
            </a:r>
            <a:endParaRPr lang="en-GB" sz="2000" dirty="0"/>
          </a:p>
          <a:p>
            <a:pPr marL="0" indent="0">
              <a:buNone/>
            </a:pPr>
            <a:r>
              <a:rPr lang="en-GB" sz="2000" b="1" dirty="0" smtClean="0"/>
              <a:t>Read </a:t>
            </a:r>
            <a:r>
              <a:rPr lang="en-GB" sz="2000" b="1" dirty="0"/>
              <a:t>the situation carefully</a:t>
            </a:r>
          </a:p>
          <a:p>
            <a:pPr marL="0" lvl="0" indent="0">
              <a:spcBef>
                <a:spcPts val="200"/>
              </a:spcBef>
              <a:buNone/>
            </a:pPr>
            <a:r>
              <a:rPr lang="en-GB" sz="2000" dirty="0"/>
              <a:t>Do you watch how people respond to you? Are you aware of body language that suggests you are making someone uncomfortable</a:t>
            </a:r>
            <a:r>
              <a:rPr lang="en-GB" sz="2000" dirty="0" smtClean="0"/>
              <a:t>?</a:t>
            </a:r>
            <a:endParaRPr lang="en-GB" sz="2000" dirty="0"/>
          </a:p>
          <a:p>
            <a:pPr marL="0" indent="0">
              <a:buNone/>
            </a:pPr>
            <a:r>
              <a:rPr lang="en-GB" sz="2000" b="1" dirty="0" smtClean="0"/>
              <a:t>Treat </a:t>
            </a:r>
            <a:r>
              <a:rPr lang="en-GB" sz="2000" b="1" dirty="0"/>
              <a:t>people with respect</a:t>
            </a:r>
          </a:p>
          <a:p>
            <a:pPr marL="0" lvl="0" indent="0">
              <a:spcBef>
                <a:spcPts val="200"/>
              </a:spcBef>
              <a:buNone/>
            </a:pPr>
            <a:r>
              <a:rPr lang="en-GB" sz="2000" dirty="0"/>
              <a:t>Do you? Always</a:t>
            </a:r>
            <a:r>
              <a:rPr lang="en-GB" sz="2000" dirty="0" smtClean="0"/>
              <a:t>?</a:t>
            </a:r>
            <a:endParaRPr lang="en-GB" sz="2000" dirty="0"/>
          </a:p>
          <a:p>
            <a:pPr marL="0" indent="0">
              <a:buNone/>
            </a:pPr>
            <a:r>
              <a:rPr lang="en-GB" sz="2000" b="1" dirty="0" smtClean="0"/>
              <a:t>Make </a:t>
            </a:r>
            <a:r>
              <a:rPr lang="en-GB" sz="2000" b="1" dirty="0"/>
              <a:t>your feelings known sooner rather than later</a:t>
            </a:r>
          </a:p>
          <a:p>
            <a:pPr marL="0" lvl="0" indent="0">
              <a:spcBef>
                <a:spcPts val="200"/>
              </a:spcBef>
              <a:buNone/>
            </a:pPr>
            <a:r>
              <a:rPr lang="en-GB" sz="2000" dirty="0"/>
              <a:t>Do you put up with behaviour that causes you upset</a:t>
            </a:r>
            <a:r>
              <a:rPr lang="en-GB" sz="2000" dirty="0" smtClean="0"/>
              <a:t>?</a:t>
            </a:r>
            <a:endParaRPr lang="en-GB" sz="2000" dirty="0"/>
          </a:p>
        </p:txBody>
      </p:sp>
      <p:sp>
        <p:nvSpPr>
          <p:cNvPr id="4"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lang="en-GB" sz="1600" dirty="0" smtClean="0"/>
              <a:t>27</a:t>
            </a:r>
            <a:endParaRPr sz="1600" dirty="0"/>
          </a:p>
        </p:txBody>
      </p:sp>
    </p:spTree>
    <p:extLst>
      <p:ext uri="{BB962C8B-B14F-4D97-AF65-F5344CB8AC3E}">
        <p14:creationId xmlns:p14="http://schemas.microsoft.com/office/powerpoint/2010/main" val="1013809268"/>
      </p:ext>
    </p:extLst>
  </p:cSld>
  <p:clrMapOvr>
    <a:masterClrMapping/>
  </p:clrMapOvr>
  <p:transition xmlns:p14="http://schemas.microsoft.com/office/powerpoint/2010/mai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0" y="1400669"/>
            <a:ext cx="8121589" cy="4351338"/>
          </a:xfrm>
        </p:spPr>
        <p:txBody>
          <a:bodyPr>
            <a:noAutofit/>
          </a:bodyPr>
          <a:lstStyle/>
          <a:p>
            <a:r>
              <a:rPr lang="en-GB" sz="2200" b="1" dirty="0" smtClean="0"/>
              <a:t>Racial </a:t>
            </a:r>
            <a:r>
              <a:rPr lang="en-GB" sz="2200" b="1" dirty="0"/>
              <a:t>harassment, whether intentional or not, is unacceptable in today’s workplace</a:t>
            </a:r>
            <a:r>
              <a:rPr lang="en-GB" sz="2200" b="1" dirty="0" smtClean="0"/>
              <a:t>.</a:t>
            </a:r>
            <a:endParaRPr lang="en-GB" sz="2200" b="1" dirty="0"/>
          </a:p>
          <a:p>
            <a:pPr marL="495300" lvl="1" indent="0">
              <a:spcBef>
                <a:spcPts val="200"/>
              </a:spcBef>
              <a:buNone/>
            </a:pPr>
            <a:r>
              <a:rPr lang="en-GB" sz="2000" dirty="0"/>
              <a:t>Employers have a legal and moral responsibility to make clear, in no uncertain terms, that no-one should have to tolerate racial slurs and insults as part of their job, and that such behaviour is unacceptable if people want to continue working for them</a:t>
            </a:r>
            <a:r>
              <a:rPr lang="en-GB" sz="2000" dirty="0" smtClean="0"/>
              <a:t>.</a:t>
            </a:r>
            <a:br>
              <a:rPr lang="en-GB" sz="2000" dirty="0" smtClean="0"/>
            </a:br>
            <a:r>
              <a:rPr lang="en-GB" sz="2000" dirty="0" smtClean="0"/>
              <a:t>(</a:t>
            </a:r>
            <a:r>
              <a:rPr lang="en-GB" sz="2000" dirty="0" err="1"/>
              <a:t>Ouseley</a:t>
            </a:r>
            <a:r>
              <a:rPr lang="en-GB" sz="2000" dirty="0"/>
              <a:t>, 1995</a:t>
            </a:r>
            <a:r>
              <a:rPr lang="en-GB" sz="2000" dirty="0" smtClean="0"/>
              <a:t>)</a:t>
            </a:r>
            <a:endParaRPr lang="en-GB" sz="2000" dirty="0"/>
          </a:p>
          <a:p>
            <a:pPr>
              <a:spcBef>
                <a:spcPts val="2200"/>
              </a:spcBef>
            </a:pPr>
            <a:r>
              <a:rPr lang="en-GB" sz="2200" b="1" dirty="0" smtClean="0"/>
              <a:t>Racial </a:t>
            </a:r>
            <a:r>
              <a:rPr lang="en-GB" sz="2200" b="1" dirty="0"/>
              <a:t>harassment can be a nightmare for the harassed</a:t>
            </a:r>
            <a:r>
              <a:rPr lang="en-GB" sz="2200" b="1" dirty="0" smtClean="0"/>
              <a:t>.</a:t>
            </a:r>
            <a:endParaRPr lang="en-GB" sz="2200" b="1" dirty="0"/>
          </a:p>
          <a:p>
            <a:pPr marL="495300" lvl="1" indent="0">
              <a:spcBef>
                <a:spcPts val="200"/>
              </a:spcBef>
              <a:buNone/>
            </a:pPr>
            <a:r>
              <a:rPr lang="en-GB" sz="2000" dirty="0"/>
              <a:t>Racial harassment at work can be a nightmare for those who are its victims. Spending seven hours a day, five days a week, in a state of permanent anxiety can destroy someone's self-confidence, their powers of concentration, their health, their peace of mind, and their trust in the people they work with</a:t>
            </a:r>
            <a:r>
              <a:rPr lang="en-GB" sz="2000" dirty="0" smtClean="0"/>
              <a:t>.</a:t>
            </a:r>
            <a:br>
              <a:rPr lang="en-GB" sz="2000" dirty="0" smtClean="0"/>
            </a:br>
            <a:r>
              <a:rPr lang="en-GB" sz="2000" dirty="0" smtClean="0"/>
              <a:t>(</a:t>
            </a:r>
            <a:r>
              <a:rPr lang="en-GB" sz="2000" dirty="0"/>
              <a:t>CRE, 1995</a:t>
            </a:r>
            <a:r>
              <a:rPr lang="en-GB" sz="2000" dirty="0" smtClean="0"/>
              <a:t>)</a:t>
            </a:r>
            <a:endParaRPr lang="en-GB" sz="2000" dirty="0"/>
          </a:p>
        </p:txBody>
      </p:sp>
      <p:sp>
        <p:nvSpPr>
          <p:cNvPr id="4"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lang="en-GB" sz="1600" dirty="0" smtClean="0"/>
              <a:t>28</a:t>
            </a:r>
            <a:endParaRPr sz="1600" dirty="0"/>
          </a:p>
        </p:txBody>
      </p:sp>
      <p:sp>
        <p:nvSpPr>
          <p:cNvPr id="5" name="Title 1"/>
          <p:cNvSpPr>
            <a:spLocks noGrp="1"/>
          </p:cNvSpPr>
          <p:nvPr>
            <p:ph type="title"/>
          </p:nvPr>
        </p:nvSpPr>
        <p:spPr>
          <a:xfrm>
            <a:off x="628650" y="75105"/>
            <a:ext cx="7886700" cy="1325564"/>
          </a:xfrm>
        </p:spPr>
        <p:txBody>
          <a:bodyPr/>
          <a:lstStyle/>
          <a:p>
            <a:r>
              <a:rPr lang="en-GB" dirty="0" smtClean="0"/>
              <a:t>Racial harassment</a:t>
            </a:r>
            <a:endParaRPr lang="en-US" dirty="0"/>
          </a:p>
        </p:txBody>
      </p:sp>
    </p:spTree>
    <p:extLst>
      <p:ext uri="{BB962C8B-B14F-4D97-AF65-F5344CB8AC3E}">
        <p14:creationId xmlns:p14="http://schemas.microsoft.com/office/powerpoint/2010/main" val="3258094052"/>
      </p:ext>
    </p:extLst>
  </p:cSld>
  <p:clrMapOvr>
    <a:masterClrMapping/>
  </p:clrMapOvr>
  <p:transition xmlns:p14="http://schemas.microsoft.com/office/powerpoint/2010/mai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95118"/>
            <a:ext cx="7886700" cy="644949"/>
          </a:xfrm>
        </p:spPr>
        <p:txBody>
          <a:bodyPr>
            <a:normAutofit fontScale="90000"/>
          </a:bodyPr>
          <a:lstStyle/>
          <a:p>
            <a:r>
              <a:rPr lang="en-GB" dirty="0"/>
              <a:t>Action </a:t>
            </a:r>
            <a:r>
              <a:rPr lang="en-GB" dirty="0" smtClean="0"/>
              <a:t>plan </a:t>
            </a:r>
            <a:r>
              <a:rPr lang="en-GB" dirty="0" smtClean="0"/>
              <a:t>(1) </a:t>
            </a:r>
            <a:endParaRPr lang="en-US" dirty="0"/>
          </a:p>
        </p:txBody>
      </p:sp>
      <p:sp>
        <p:nvSpPr>
          <p:cNvPr id="3" name="Text Placeholder 2"/>
          <p:cNvSpPr>
            <a:spLocks noGrp="1"/>
          </p:cNvSpPr>
          <p:nvPr>
            <p:ph type="body" idx="1"/>
          </p:nvPr>
        </p:nvSpPr>
        <p:spPr>
          <a:xfrm>
            <a:off x="858655" y="1410105"/>
            <a:ext cx="7921585" cy="4810350"/>
          </a:xfrm>
        </p:spPr>
        <p:txBody>
          <a:bodyPr>
            <a:noAutofit/>
          </a:bodyPr>
          <a:lstStyle/>
          <a:p>
            <a:pPr marL="0" indent="0">
              <a:spcBef>
                <a:spcPts val="600"/>
              </a:spcBef>
              <a:buNone/>
            </a:pPr>
            <a:r>
              <a:rPr lang="en-GB" sz="2000" dirty="0"/>
              <a:t>The Association of Black Senior Managers has presented a </a:t>
            </a:r>
            <a:r>
              <a:rPr lang="en-GB" sz="2000" dirty="0" smtClean="0"/>
              <a:t/>
            </a:r>
            <a:br>
              <a:rPr lang="en-GB" sz="2000" dirty="0" smtClean="0"/>
            </a:br>
            <a:r>
              <a:rPr lang="en-GB" sz="2000" dirty="0" smtClean="0"/>
              <a:t>ten</a:t>
            </a:r>
            <a:r>
              <a:rPr lang="en-GB" sz="2000" dirty="0"/>
              <a:t>-point action plan for resisting racial harassment</a:t>
            </a:r>
            <a:r>
              <a:rPr lang="en-GB" sz="2000" dirty="0" smtClean="0"/>
              <a:t>:</a:t>
            </a:r>
            <a:endParaRPr lang="en-GB" sz="2000" dirty="0"/>
          </a:p>
          <a:p>
            <a:pPr marL="457200" lvl="0" indent="-457200">
              <a:spcBef>
                <a:spcPts val="600"/>
              </a:spcBef>
              <a:buFont typeface="+mj-lt"/>
              <a:buAutoNum type="arabicPeriod"/>
            </a:pPr>
            <a:r>
              <a:rPr lang="en-GB" sz="2000" dirty="0"/>
              <a:t>Don't accept it. Tell your manager (assuming they are </a:t>
            </a:r>
            <a:r>
              <a:rPr lang="en-GB" sz="2000" dirty="0" smtClean="0"/>
              <a:t>not</a:t>
            </a:r>
            <a:br>
              <a:rPr lang="en-GB" sz="2000" dirty="0" smtClean="0"/>
            </a:br>
            <a:r>
              <a:rPr lang="en-GB" sz="2000" dirty="0" smtClean="0"/>
              <a:t>the </a:t>
            </a:r>
            <a:r>
              <a:rPr lang="en-GB" sz="2000" dirty="0"/>
              <a:t>problem)</a:t>
            </a:r>
            <a:r>
              <a:rPr lang="en-GB" sz="2000" dirty="0" smtClean="0"/>
              <a:t>.</a:t>
            </a:r>
            <a:endParaRPr lang="en-GB" sz="2000" dirty="0"/>
          </a:p>
          <a:p>
            <a:pPr marL="457200" lvl="0" indent="-457200">
              <a:spcBef>
                <a:spcPts val="600"/>
              </a:spcBef>
              <a:buFont typeface="+mj-lt"/>
              <a:buAutoNum type="arabicPeriod"/>
            </a:pPr>
            <a:r>
              <a:rPr lang="en-GB" sz="2000" dirty="0"/>
              <a:t>Keep detailed records of incidents and support you were given. Identify individuals you can trust</a:t>
            </a:r>
            <a:r>
              <a:rPr lang="en-GB" sz="2000" dirty="0" smtClean="0"/>
              <a:t>.</a:t>
            </a:r>
            <a:endParaRPr lang="en-GB" sz="2000" dirty="0"/>
          </a:p>
          <a:p>
            <a:pPr marL="457200" lvl="0" indent="-457200">
              <a:spcBef>
                <a:spcPts val="600"/>
              </a:spcBef>
              <a:buFont typeface="+mj-lt"/>
              <a:buAutoNum type="arabicPeriod"/>
            </a:pPr>
            <a:r>
              <a:rPr lang="en-GB" sz="2000" dirty="0"/>
              <a:t>Try to always have someone supporting you at resolution meetings and ensure notes are taken. Keep your own records</a:t>
            </a:r>
            <a:r>
              <a:rPr lang="en-GB" sz="2000" dirty="0" smtClean="0"/>
              <a:t>.</a:t>
            </a:r>
            <a:endParaRPr lang="en-GB" sz="2000" dirty="0"/>
          </a:p>
          <a:p>
            <a:pPr marL="457200" lvl="0" indent="-457200">
              <a:spcBef>
                <a:spcPts val="600"/>
              </a:spcBef>
              <a:buFont typeface="+mj-lt"/>
              <a:buAutoNum type="arabicPeriod"/>
            </a:pPr>
            <a:r>
              <a:rPr lang="en-GB" sz="2000" dirty="0"/>
              <a:t>If you are getting ill because of stress from harassment, inform personnel (keep notes on their advice)</a:t>
            </a:r>
            <a:r>
              <a:rPr lang="en-GB" sz="2000" dirty="0" smtClean="0"/>
              <a:t>.</a:t>
            </a:r>
            <a:endParaRPr lang="en-GB" sz="2000" dirty="0"/>
          </a:p>
          <a:p>
            <a:pPr marL="457200" lvl="0" indent="-457200">
              <a:spcBef>
                <a:spcPts val="600"/>
              </a:spcBef>
              <a:buFont typeface="+mj-lt"/>
              <a:buAutoNum type="arabicPeriod"/>
            </a:pPr>
            <a:r>
              <a:rPr lang="en-GB" sz="2000" dirty="0"/>
              <a:t>Ensure that your work and case files are all in order. It is surprising how often, after reporting harassment, workers </a:t>
            </a:r>
            <a:r>
              <a:rPr lang="en-GB" sz="2000" dirty="0" smtClean="0"/>
              <a:t/>
            </a:r>
            <a:br>
              <a:rPr lang="en-GB" sz="2000" dirty="0" smtClean="0"/>
            </a:br>
            <a:r>
              <a:rPr lang="en-GB" sz="2000" dirty="0" smtClean="0"/>
              <a:t>are </a:t>
            </a:r>
            <a:r>
              <a:rPr lang="en-GB" sz="2000" dirty="0"/>
              <a:t>subject to disciplinary proceedings themselves</a:t>
            </a:r>
            <a:r>
              <a:rPr lang="en-GB" sz="2000" dirty="0" smtClean="0"/>
              <a:t>.</a:t>
            </a:r>
            <a:endParaRPr lang="en-GB" sz="2000" dirty="0"/>
          </a:p>
        </p:txBody>
      </p:sp>
      <p:sp>
        <p:nvSpPr>
          <p:cNvPr id="4"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lang="en-GB" sz="1600" dirty="0" smtClean="0"/>
              <a:t>29</a:t>
            </a:r>
            <a:endParaRPr sz="1600" dirty="0"/>
          </a:p>
        </p:txBody>
      </p:sp>
    </p:spTree>
    <p:extLst>
      <p:ext uri="{BB962C8B-B14F-4D97-AF65-F5344CB8AC3E}">
        <p14:creationId xmlns:p14="http://schemas.microsoft.com/office/powerpoint/2010/main" val="2264728564"/>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Shape 123"/>
          <p:cNvSpPr/>
          <p:nvPr/>
        </p:nvSpPr>
        <p:spPr>
          <a:xfrm>
            <a:off x="479253" y="478870"/>
            <a:ext cx="8108702" cy="708159"/>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a:lnSpc>
                <a:spcPct val="90000"/>
              </a:lnSpc>
              <a:defRPr sz="4400" b="1">
                <a:latin typeface="Arial"/>
                <a:ea typeface="Arial"/>
                <a:cs typeface="Arial"/>
                <a:sym typeface="Arial"/>
              </a:defRPr>
            </a:lvl1pPr>
          </a:lstStyle>
          <a:p>
            <a:r>
              <a:rPr dirty="0" smtClean="0"/>
              <a:t>So </a:t>
            </a:r>
            <a:r>
              <a:rPr dirty="0"/>
              <a:t>why bother?              </a:t>
            </a:r>
          </a:p>
        </p:txBody>
      </p:sp>
      <p:sp>
        <p:nvSpPr>
          <p:cNvPr id="124" name="Shape 124"/>
          <p:cNvSpPr/>
          <p:nvPr/>
        </p:nvSpPr>
        <p:spPr>
          <a:xfrm>
            <a:off x="1208393" y="1577570"/>
            <a:ext cx="7072012" cy="3832455"/>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lnSpcReduction="10000"/>
          </a:bodyPr>
          <a:lstStyle/>
          <a:p>
            <a:pPr marL="228600" indent="-228600">
              <a:lnSpc>
                <a:spcPct val="120000"/>
              </a:lnSpc>
              <a:spcBef>
                <a:spcPts val="500"/>
              </a:spcBef>
              <a:buSzPct val="120000"/>
              <a:buFont typeface="Arial"/>
              <a:buChar char="•"/>
              <a:defRPr sz="2000">
                <a:latin typeface="Arial"/>
                <a:ea typeface="Arial"/>
                <a:cs typeface="Arial"/>
                <a:sym typeface="Arial"/>
              </a:defRPr>
            </a:pPr>
            <a:r>
              <a:t>The law says …</a:t>
            </a:r>
          </a:p>
          <a:p>
            <a:pPr marL="228600" indent="-228600">
              <a:lnSpc>
                <a:spcPct val="120000"/>
              </a:lnSpc>
              <a:spcBef>
                <a:spcPts val="500"/>
              </a:spcBef>
              <a:buSzPct val="120000"/>
              <a:buFont typeface="Arial"/>
              <a:buChar char="•"/>
              <a:defRPr sz="2000">
                <a:latin typeface="Arial"/>
                <a:ea typeface="Arial"/>
                <a:cs typeface="Arial"/>
                <a:sym typeface="Arial"/>
              </a:defRPr>
            </a:pPr>
            <a:r>
              <a:t>It is degrading – we require ‘dignity in the workplace’</a:t>
            </a:r>
          </a:p>
          <a:p>
            <a:pPr marL="228600" indent="-228600">
              <a:lnSpc>
                <a:spcPct val="120000"/>
              </a:lnSpc>
              <a:spcBef>
                <a:spcPts val="500"/>
              </a:spcBef>
              <a:buSzPct val="120000"/>
              <a:buFont typeface="Arial"/>
              <a:buChar char="•"/>
              <a:defRPr sz="2000">
                <a:latin typeface="Arial"/>
                <a:ea typeface="Arial"/>
                <a:cs typeface="Arial"/>
                <a:sym typeface="Arial"/>
              </a:defRPr>
            </a:pPr>
            <a:r>
              <a:t>Bullying and harassment are organisational matters!</a:t>
            </a:r>
          </a:p>
          <a:p>
            <a:pPr marL="228600" indent="-228600">
              <a:lnSpc>
                <a:spcPct val="120000"/>
              </a:lnSpc>
              <a:spcBef>
                <a:spcPts val="500"/>
              </a:spcBef>
              <a:buSzPct val="120000"/>
              <a:buFont typeface="Arial"/>
              <a:buChar char="•"/>
              <a:defRPr sz="2000">
                <a:latin typeface="Arial"/>
                <a:ea typeface="Arial"/>
                <a:cs typeface="Arial"/>
                <a:sym typeface="Arial"/>
              </a:defRPr>
            </a:pPr>
            <a:r>
              <a:t>their roots are in organisations</a:t>
            </a:r>
          </a:p>
          <a:p>
            <a:pPr marL="228600" indent="-228600">
              <a:lnSpc>
                <a:spcPct val="120000"/>
              </a:lnSpc>
              <a:spcBef>
                <a:spcPts val="500"/>
              </a:spcBef>
              <a:buSzPct val="120000"/>
              <a:buFont typeface="Arial"/>
              <a:buChar char="•"/>
              <a:defRPr sz="2000">
                <a:latin typeface="Arial"/>
                <a:ea typeface="Arial"/>
                <a:cs typeface="Arial"/>
                <a:sym typeface="Arial"/>
              </a:defRPr>
            </a:pPr>
            <a:r>
              <a:t>they cause problems for the organisation</a:t>
            </a:r>
          </a:p>
          <a:p>
            <a:pPr marL="228600" indent="-228600">
              <a:lnSpc>
                <a:spcPct val="120000"/>
              </a:lnSpc>
              <a:spcBef>
                <a:spcPts val="500"/>
              </a:spcBef>
              <a:buSzPct val="120000"/>
              <a:buFont typeface="Arial"/>
              <a:buChar char="•"/>
              <a:defRPr sz="2000">
                <a:latin typeface="Arial"/>
                <a:ea typeface="Arial"/>
                <a:cs typeface="Arial"/>
                <a:sym typeface="Arial"/>
              </a:defRPr>
            </a:pPr>
            <a:r>
              <a:t>it is the responsibility of the organisation (its managers, directors and so on) to tackle them in the interests of organisational effectiveness and basic humanity – making the workplace a humane and dignified place for the people who commit so much of their time and energy there.</a:t>
            </a:r>
          </a:p>
        </p:txBody>
      </p:sp>
      <p:sp>
        <p:nvSpPr>
          <p:cNvPr id="125" name="Shape 125"/>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3</a:t>
            </a:r>
          </a:p>
        </p:txBody>
      </p:sp>
    </p:spTree>
  </p:cSld>
  <p:clrMapOvr>
    <a:masterClrMapping/>
  </p:clrMapOvr>
  <p:transition xmlns:p14="http://schemas.microsoft.com/office/powerpoint/2010/mai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95118"/>
            <a:ext cx="7886700" cy="644949"/>
          </a:xfrm>
        </p:spPr>
        <p:txBody>
          <a:bodyPr>
            <a:normAutofit fontScale="90000"/>
          </a:bodyPr>
          <a:lstStyle/>
          <a:p>
            <a:r>
              <a:rPr lang="en-GB" dirty="0"/>
              <a:t>Action </a:t>
            </a:r>
            <a:r>
              <a:rPr lang="en-GB" dirty="0" smtClean="0"/>
              <a:t>plan </a:t>
            </a:r>
            <a:r>
              <a:rPr lang="en-GB" dirty="0" smtClean="0"/>
              <a:t>(</a:t>
            </a:r>
            <a:r>
              <a:rPr lang="en-GB" dirty="0"/>
              <a:t>2</a:t>
            </a:r>
            <a:r>
              <a:rPr lang="en-GB" dirty="0" smtClean="0"/>
              <a:t>) </a:t>
            </a:r>
            <a:endParaRPr lang="en-US" dirty="0"/>
          </a:p>
        </p:txBody>
      </p:sp>
      <p:sp>
        <p:nvSpPr>
          <p:cNvPr id="3" name="Text Placeholder 2"/>
          <p:cNvSpPr>
            <a:spLocks noGrp="1"/>
          </p:cNvSpPr>
          <p:nvPr>
            <p:ph type="body" idx="1"/>
          </p:nvPr>
        </p:nvSpPr>
        <p:spPr>
          <a:xfrm>
            <a:off x="718653" y="1270094"/>
            <a:ext cx="8211592" cy="5126886"/>
          </a:xfrm>
        </p:spPr>
        <p:txBody>
          <a:bodyPr>
            <a:noAutofit/>
          </a:bodyPr>
          <a:lstStyle/>
          <a:p>
            <a:pPr marL="457200" lvl="0" indent="-457200">
              <a:spcBef>
                <a:spcPts val="600"/>
              </a:spcBef>
              <a:buFont typeface="+mj-lt"/>
              <a:buAutoNum type="arabicPeriod" startAt="6"/>
            </a:pPr>
            <a:r>
              <a:rPr lang="en-GB" sz="2000" dirty="0" smtClean="0"/>
              <a:t>Don't </a:t>
            </a:r>
            <a:r>
              <a:rPr lang="en-GB" sz="2000" dirty="0"/>
              <a:t>suffer in silence. Bullies operate most effectively when </a:t>
            </a:r>
            <a:r>
              <a:rPr lang="en-GB" sz="2000" dirty="0" smtClean="0"/>
              <a:t/>
            </a:r>
            <a:br>
              <a:rPr lang="en-GB" sz="2000" dirty="0" smtClean="0"/>
            </a:br>
            <a:r>
              <a:rPr lang="en-GB" sz="2000" dirty="0" smtClean="0"/>
              <a:t>they </a:t>
            </a:r>
            <a:r>
              <a:rPr lang="en-GB" sz="2000" dirty="0"/>
              <a:t>feel that they will not be found out (be careful about naming them, though, as they may take out a grievance)</a:t>
            </a:r>
            <a:r>
              <a:rPr lang="en-GB" sz="2000" dirty="0" smtClean="0"/>
              <a:t>.</a:t>
            </a:r>
            <a:endParaRPr lang="en-GB" sz="2000" dirty="0"/>
          </a:p>
          <a:p>
            <a:pPr marL="457200" lvl="0" indent="-457200">
              <a:spcBef>
                <a:spcPts val="600"/>
              </a:spcBef>
              <a:buFont typeface="+mj-lt"/>
              <a:buAutoNum type="arabicPeriod" startAt="6"/>
            </a:pPr>
            <a:r>
              <a:rPr lang="en-GB" sz="2000" dirty="0"/>
              <a:t>If you are being harassed by service users your team must develop a clear strategy to prevent it. It is not your problem, </a:t>
            </a:r>
            <a:r>
              <a:rPr lang="en-GB" sz="2000" dirty="0" smtClean="0"/>
              <a:t/>
            </a:r>
            <a:br>
              <a:rPr lang="en-GB" sz="2000" dirty="0" smtClean="0"/>
            </a:br>
            <a:r>
              <a:rPr lang="en-GB" sz="2000" dirty="0" smtClean="0"/>
              <a:t>but </a:t>
            </a:r>
            <a:r>
              <a:rPr lang="en-GB" sz="2000" dirty="0"/>
              <a:t>the team’s and the whole department’s</a:t>
            </a:r>
            <a:r>
              <a:rPr lang="en-GB" sz="2000" dirty="0" smtClean="0"/>
              <a:t>.</a:t>
            </a:r>
            <a:endParaRPr lang="en-GB" sz="2000" dirty="0"/>
          </a:p>
          <a:p>
            <a:pPr marL="457200" lvl="0" indent="-457200">
              <a:spcBef>
                <a:spcPts val="600"/>
              </a:spcBef>
              <a:buFont typeface="+mj-lt"/>
              <a:buAutoNum type="arabicPeriod" startAt="6"/>
            </a:pPr>
            <a:r>
              <a:rPr lang="en-GB" sz="2000" dirty="0"/>
              <a:t>If you are not being listened to or the harassment intensifies </a:t>
            </a:r>
            <a:r>
              <a:rPr lang="en-GB" sz="2000" dirty="0" smtClean="0"/>
              <a:t/>
            </a:r>
            <a:br>
              <a:rPr lang="en-GB" sz="2000" dirty="0" smtClean="0"/>
            </a:br>
            <a:r>
              <a:rPr lang="en-GB" sz="2000" dirty="0" smtClean="0"/>
              <a:t>as </a:t>
            </a:r>
            <a:r>
              <a:rPr lang="en-GB" sz="2000" dirty="0"/>
              <a:t>a result of complaining, seek legal advice about how best </a:t>
            </a:r>
            <a:r>
              <a:rPr lang="en-GB" sz="2000" dirty="0" smtClean="0"/>
              <a:t/>
            </a:r>
            <a:br>
              <a:rPr lang="en-GB" sz="2000" dirty="0" smtClean="0"/>
            </a:br>
            <a:r>
              <a:rPr lang="en-GB" sz="2000" dirty="0" smtClean="0"/>
              <a:t>to </a:t>
            </a:r>
            <a:r>
              <a:rPr lang="en-GB" sz="2000" dirty="0"/>
              <a:t>proceed. Contact your local Race Equality Council</a:t>
            </a:r>
            <a:r>
              <a:rPr lang="en-GB" sz="2000" dirty="0" smtClean="0"/>
              <a:t>.</a:t>
            </a:r>
            <a:endParaRPr lang="en-GB" sz="2000" dirty="0"/>
          </a:p>
          <a:p>
            <a:pPr marL="457200" lvl="0" indent="-457200">
              <a:spcBef>
                <a:spcPts val="600"/>
              </a:spcBef>
              <a:buFont typeface="+mj-lt"/>
              <a:buAutoNum type="arabicPeriod" startAt="6"/>
            </a:pPr>
            <a:r>
              <a:rPr lang="en-GB" sz="2000" dirty="0"/>
              <a:t>Help your team develop an anti-harassment strategy and </a:t>
            </a:r>
            <a:r>
              <a:rPr lang="en-GB" sz="2000" dirty="0" smtClean="0"/>
              <a:t/>
            </a:r>
            <a:br>
              <a:rPr lang="en-GB" sz="2000" dirty="0" smtClean="0"/>
            </a:br>
            <a:r>
              <a:rPr lang="en-GB" sz="2000" dirty="0" smtClean="0"/>
              <a:t>create </a:t>
            </a:r>
            <a:r>
              <a:rPr lang="en-GB" sz="2000" dirty="0"/>
              <a:t>a tolerant working environment</a:t>
            </a:r>
            <a:r>
              <a:rPr lang="en-GB" sz="2000" dirty="0" smtClean="0"/>
              <a:t>.</a:t>
            </a:r>
            <a:endParaRPr lang="en-GB" sz="2000" dirty="0"/>
          </a:p>
          <a:p>
            <a:pPr marL="457200" lvl="0" indent="-457200">
              <a:spcBef>
                <a:spcPts val="600"/>
              </a:spcBef>
              <a:buFont typeface="+mj-lt"/>
              <a:buAutoNum type="arabicPeriod" startAt="6"/>
            </a:pPr>
            <a:r>
              <a:rPr lang="en-GB" sz="2000" dirty="0"/>
              <a:t>The person harassing you must recognise that their actions </a:t>
            </a:r>
            <a:r>
              <a:rPr lang="en-GB" sz="2000" dirty="0" smtClean="0"/>
              <a:t>were </a:t>
            </a:r>
            <a:r>
              <a:rPr lang="en-GB" sz="2000" dirty="0"/>
              <a:t>wrong and say what they are going to do to change. </a:t>
            </a:r>
            <a:r>
              <a:rPr lang="en-GB" sz="2000" dirty="0" smtClean="0"/>
              <a:t>Failing </a:t>
            </a:r>
            <a:r>
              <a:rPr lang="en-GB" sz="2000" dirty="0"/>
              <a:t>that, they must be transferred or removed from the situation</a:t>
            </a:r>
            <a:r>
              <a:rPr lang="en-GB" sz="2000" dirty="0" smtClean="0"/>
              <a:t>.</a:t>
            </a:r>
            <a:endParaRPr lang="en-GB" sz="2000" dirty="0"/>
          </a:p>
          <a:p>
            <a:pPr marL="0" indent="0">
              <a:spcBef>
                <a:spcPts val="600"/>
              </a:spcBef>
              <a:buNone/>
            </a:pPr>
            <a:r>
              <a:rPr lang="en-GB" sz="2000" dirty="0"/>
              <a:t>Can this ten-point plan be made to fit your organisation</a:t>
            </a:r>
            <a:r>
              <a:rPr lang="en-GB" sz="2000" dirty="0" smtClean="0"/>
              <a:t>?</a:t>
            </a:r>
            <a:endParaRPr lang="en-GB" sz="2000" dirty="0"/>
          </a:p>
        </p:txBody>
      </p:sp>
      <p:sp>
        <p:nvSpPr>
          <p:cNvPr id="4"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lang="en-GB" sz="1600" dirty="0" smtClean="0"/>
              <a:t>30</a:t>
            </a:r>
            <a:endParaRPr sz="1600" dirty="0"/>
          </a:p>
        </p:txBody>
      </p:sp>
    </p:spTree>
    <p:extLst>
      <p:ext uri="{BB962C8B-B14F-4D97-AF65-F5344CB8AC3E}">
        <p14:creationId xmlns:p14="http://schemas.microsoft.com/office/powerpoint/2010/main" val="520963566"/>
      </p:ext>
    </p:extLst>
  </p:cSld>
  <p:clrMapOvr>
    <a:masterClrMapping/>
  </p:clrMapOvr>
  <p:transition xmlns:p14="http://schemas.microsoft.com/office/powerpoint/2010/mai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5115"/>
            <a:ext cx="7886700" cy="1325564"/>
          </a:xfrm>
        </p:spPr>
        <p:txBody>
          <a:bodyPr/>
          <a:lstStyle/>
          <a:p>
            <a:r>
              <a:rPr lang="en-GB" dirty="0"/>
              <a:t>The importance of </a:t>
            </a:r>
            <a:r>
              <a:rPr lang="en-GB" dirty="0" smtClean="0"/>
              <a:t>perception</a:t>
            </a:r>
            <a:endParaRPr lang="en-US" dirty="0"/>
          </a:p>
        </p:txBody>
      </p:sp>
      <p:sp>
        <p:nvSpPr>
          <p:cNvPr id="3" name="Text Placeholder 2"/>
          <p:cNvSpPr>
            <a:spLocks noGrp="1"/>
          </p:cNvSpPr>
          <p:nvPr>
            <p:ph type="body" idx="1"/>
          </p:nvPr>
        </p:nvSpPr>
        <p:spPr>
          <a:xfrm>
            <a:off x="898656" y="1841112"/>
            <a:ext cx="7731579" cy="4351338"/>
          </a:xfrm>
        </p:spPr>
        <p:txBody>
          <a:bodyPr>
            <a:normAutofit/>
          </a:bodyPr>
          <a:lstStyle/>
          <a:p>
            <a:pPr marL="495300" lvl="1" indent="0">
              <a:lnSpc>
                <a:spcPct val="100000"/>
              </a:lnSpc>
              <a:buNone/>
            </a:pPr>
            <a:r>
              <a:rPr lang="en-GB" sz="2400" dirty="0"/>
              <a:t>The most important rule for employers faced </a:t>
            </a:r>
            <a:r>
              <a:rPr lang="en-GB" sz="2400" dirty="0" smtClean="0"/>
              <a:t/>
            </a:r>
            <a:br>
              <a:rPr lang="en-GB" sz="2400" dirty="0" smtClean="0"/>
            </a:br>
            <a:r>
              <a:rPr lang="en-GB" sz="2400" dirty="0" smtClean="0"/>
              <a:t>with </a:t>
            </a:r>
            <a:r>
              <a:rPr lang="en-GB" sz="2400" dirty="0"/>
              <a:t>complaints of racial harassment is that the perception and interpretation of the person </a:t>
            </a:r>
            <a:r>
              <a:rPr lang="en-GB" sz="2400" dirty="0" smtClean="0"/>
              <a:t/>
            </a:r>
            <a:br>
              <a:rPr lang="en-GB" sz="2400" dirty="0" smtClean="0"/>
            </a:br>
            <a:r>
              <a:rPr lang="en-GB" sz="2400" dirty="0" smtClean="0"/>
              <a:t>who feels </a:t>
            </a:r>
            <a:r>
              <a:rPr lang="en-GB" sz="2400" dirty="0"/>
              <a:t>harassed must be central to the </a:t>
            </a:r>
            <a:r>
              <a:rPr lang="en-GB" sz="2400" dirty="0" smtClean="0"/>
              <a:t/>
            </a:r>
            <a:br>
              <a:rPr lang="en-GB" sz="2400" dirty="0" smtClean="0"/>
            </a:br>
            <a:r>
              <a:rPr lang="en-GB" sz="2400" dirty="0" smtClean="0"/>
              <a:t>consideration </a:t>
            </a:r>
            <a:r>
              <a:rPr lang="en-GB" sz="2400" dirty="0"/>
              <a:t>of any complaint of harassment</a:t>
            </a:r>
            <a:r>
              <a:rPr lang="en-GB" sz="2400" dirty="0" smtClean="0"/>
              <a:t>.</a:t>
            </a:r>
            <a:br>
              <a:rPr lang="en-GB" sz="2400" dirty="0" smtClean="0"/>
            </a:br>
            <a:r>
              <a:rPr lang="en-GB" sz="2400" dirty="0" smtClean="0"/>
              <a:t>(</a:t>
            </a:r>
            <a:r>
              <a:rPr lang="en-GB" sz="2400" dirty="0"/>
              <a:t>CRE, 1995</a:t>
            </a:r>
            <a:r>
              <a:rPr lang="en-GB" sz="2400" dirty="0" smtClean="0"/>
              <a:t>)</a:t>
            </a:r>
            <a:endParaRPr lang="en-GB" sz="2400" dirty="0"/>
          </a:p>
          <a:p>
            <a:pPr marL="0" indent="0">
              <a:lnSpc>
                <a:spcPct val="100000"/>
              </a:lnSpc>
              <a:spcBef>
                <a:spcPts val="1800"/>
              </a:spcBef>
              <a:buNone/>
            </a:pPr>
            <a:r>
              <a:rPr lang="en-GB" sz="2400" dirty="0"/>
              <a:t>As with sexual harassment, it is not so much the intention of the perpetrator that is the main issue, but rather the actual outcomes for the individual concerned</a:t>
            </a:r>
            <a:r>
              <a:rPr lang="en-GB" sz="2400" dirty="0" smtClean="0"/>
              <a:t>.</a:t>
            </a:r>
            <a:endParaRPr lang="en-GB" sz="2400" dirty="0"/>
          </a:p>
          <a:p>
            <a:pPr marL="0" indent="0">
              <a:lnSpc>
                <a:spcPct val="100000"/>
              </a:lnSpc>
              <a:buNone/>
            </a:pPr>
            <a:r>
              <a:rPr lang="en-GB" sz="2400" dirty="0"/>
              <a:t>Good intentions do not guarantee good outcomes.	 </a:t>
            </a:r>
          </a:p>
        </p:txBody>
      </p:sp>
      <p:sp>
        <p:nvSpPr>
          <p:cNvPr id="4"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lang="en-GB" sz="1600" dirty="0" smtClean="0"/>
              <a:t>31</a:t>
            </a:r>
            <a:endParaRPr sz="1600" dirty="0"/>
          </a:p>
        </p:txBody>
      </p:sp>
    </p:spTree>
    <p:extLst>
      <p:ext uri="{BB962C8B-B14F-4D97-AF65-F5344CB8AC3E}">
        <p14:creationId xmlns:p14="http://schemas.microsoft.com/office/powerpoint/2010/main" val="1663727865"/>
      </p:ext>
    </p:extLst>
  </p:cSld>
  <p:clrMapOvr>
    <a:masterClrMapping/>
  </p:clrMapOvr>
  <p:transition xmlns:p14="http://schemas.microsoft.com/office/powerpoint/2010/mai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35112"/>
            <a:ext cx="7886700" cy="940462"/>
          </a:xfrm>
        </p:spPr>
        <p:txBody>
          <a:bodyPr/>
          <a:lstStyle/>
          <a:p>
            <a:r>
              <a:rPr lang="en-GB" dirty="0" smtClean="0"/>
              <a:t>Disability</a:t>
            </a:r>
            <a:endParaRPr lang="en-US" dirty="0"/>
          </a:p>
        </p:txBody>
      </p:sp>
      <p:sp>
        <p:nvSpPr>
          <p:cNvPr id="3" name="Text Placeholder 2"/>
          <p:cNvSpPr>
            <a:spLocks noGrp="1"/>
          </p:cNvSpPr>
          <p:nvPr>
            <p:ph type="body" idx="1"/>
          </p:nvPr>
        </p:nvSpPr>
        <p:spPr>
          <a:xfrm>
            <a:off x="1173780" y="1267536"/>
            <a:ext cx="7211565" cy="4351338"/>
          </a:xfrm>
        </p:spPr>
        <p:txBody>
          <a:bodyPr>
            <a:noAutofit/>
          </a:bodyPr>
          <a:lstStyle/>
          <a:p>
            <a:pPr marL="0" indent="0">
              <a:lnSpc>
                <a:spcPct val="100000"/>
              </a:lnSpc>
              <a:buNone/>
            </a:pPr>
            <a:r>
              <a:rPr lang="en-GB" sz="2000" dirty="0"/>
              <a:t>Disability harassment is directed at staff with disabilities or specific health conditions. It includes behaviour towards a disabled person such as</a:t>
            </a:r>
            <a:r>
              <a:rPr lang="en-GB" sz="2000" dirty="0" smtClean="0"/>
              <a:t>:</a:t>
            </a:r>
            <a:endParaRPr lang="en-GB" sz="2000" dirty="0"/>
          </a:p>
          <a:p>
            <a:pPr>
              <a:lnSpc>
                <a:spcPct val="100000"/>
              </a:lnSpc>
              <a:spcBef>
                <a:spcPts val="800"/>
              </a:spcBef>
            </a:pPr>
            <a:r>
              <a:rPr lang="en-GB" sz="2000" dirty="0" smtClean="0"/>
              <a:t>less </a:t>
            </a:r>
            <a:r>
              <a:rPr lang="en-GB" sz="2000" dirty="0"/>
              <a:t>favourable treatment</a:t>
            </a:r>
          </a:p>
          <a:p>
            <a:pPr>
              <a:lnSpc>
                <a:spcPct val="100000"/>
              </a:lnSpc>
              <a:spcBef>
                <a:spcPts val="200"/>
              </a:spcBef>
            </a:pPr>
            <a:r>
              <a:rPr lang="en-GB" sz="2000" dirty="0" smtClean="0"/>
              <a:t>offensive </a:t>
            </a:r>
            <a:r>
              <a:rPr lang="en-GB" sz="2000" dirty="0"/>
              <a:t>or patronising remarks</a:t>
            </a:r>
          </a:p>
          <a:p>
            <a:pPr>
              <a:lnSpc>
                <a:spcPct val="100000"/>
              </a:lnSpc>
              <a:spcBef>
                <a:spcPts val="200"/>
              </a:spcBef>
            </a:pPr>
            <a:r>
              <a:rPr lang="en-GB" sz="2000" dirty="0" smtClean="0"/>
              <a:t>ridicule</a:t>
            </a:r>
            <a:endParaRPr lang="en-GB" sz="2000" dirty="0"/>
          </a:p>
          <a:p>
            <a:pPr>
              <a:lnSpc>
                <a:spcPct val="100000"/>
              </a:lnSpc>
              <a:spcBef>
                <a:spcPts val="200"/>
              </a:spcBef>
            </a:pPr>
            <a:r>
              <a:rPr lang="en-GB" sz="2000" dirty="0" smtClean="0"/>
              <a:t>exclusion </a:t>
            </a:r>
            <a:r>
              <a:rPr lang="en-GB" sz="2000" dirty="0"/>
              <a:t>from certain types of work</a:t>
            </a:r>
          </a:p>
          <a:p>
            <a:pPr>
              <a:lnSpc>
                <a:spcPct val="100000"/>
              </a:lnSpc>
              <a:spcBef>
                <a:spcPts val="200"/>
              </a:spcBef>
            </a:pPr>
            <a:r>
              <a:rPr lang="en-GB" sz="2000" dirty="0" smtClean="0"/>
              <a:t>ignoring </a:t>
            </a:r>
            <a:r>
              <a:rPr lang="en-GB" sz="2000" dirty="0"/>
              <a:t>or devaluing ability</a:t>
            </a:r>
          </a:p>
          <a:p>
            <a:pPr>
              <a:lnSpc>
                <a:spcPct val="100000"/>
              </a:lnSpc>
              <a:spcBef>
                <a:spcPts val="200"/>
              </a:spcBef>
            </a:pPr>
            <a:r>
              <a:rPr lang="en-GB" sz="2000" dirty="0" smtClean="0"/>
              <a:t>physical </a:t>
            </a:r>
            <a:r>
              <a:rPr lang="en-GB" sz="2000" dirty="0"/>
              <a:t>assault</a:t>
            </a:r>
          </a:p>
          <a:p>
            <a:pPr>
              <a:lnSpc>
                <a:spcPct val="100000"/>
              </a:lnSpc>
              <a:spcBef>
                <a:spcPts val="200"/>
              </a:spcBef>
            </a:pPr>
            <a:r>
              <a:rPr lang="en-GB" sz="2000" dirty="0" smtClean="0"/>
              <a:t>restricted </a:t>
            </a:r>
            <a:r>
              <a:rPr lang="en-GB" sz="2000" dirty="0"/>
              <a:t>work opportunities</a:t>
            </a:r>
          </a:p>
          <a:p>
            <a:pPr>
              <a:lnSpc>
                <a:spcPct val="100000"/>
              </a:lnSpc>
              <a:spcBef>
                <a:spcPts val="200"/>
              </a:spcBef>
            </a:pPr>
            <a:r>
              <a:rPr lang="en-GB" sz="2000" dirty="0" smtClean="0"/>
              <a:t>excluding </a:t>
            </a:r>
            <a:r>
              <a:rPr lang="en-GB" sz="2000" dirty="0"/>
              <a:t>the employee from conversations or full participation at work</a:t>
            </a:r>
          </a:p>
          <a:p>
            <a:pPr>
              <a:lnSpc>
                <a:spcPct val="100000"/>
              </a:lnSpc>
              <a:spcBef>
                <a:spcPts val="200"/>
              </a:spcBef>
            </a:pPr>
            <a:r>
              <a:rPr lang="en-GB" sz="2000" dirty="0" smtClean="0"/>
              <a:t>victimisation </a:t>
            </a:r>
            <a:r>
              <a:rPr lang="en-GB" sz="2000" dirty="0"/>
              <a:t>for challenging these actions and behaviours</a:t>
            </a:r>
          </a:p>
          <a:p>
            <a:pPr marL="0" indent="0">
              <a:buNone/>
            </a:pPr>
            <a:r>
              <a:rPr lang="en-GB" sz="2000" dirty="0"/>
              <a:t>(Kelly, 1999</a:t>
            </a:r>
            <a:r>
              <a:rPr lang="en-GB" sz="2000" dirty="0" smtClean="0"/>
              <a:t>)</a:t>
            </a:r>
            <a:endParaRPr lang="en-GB" sz="2000" dirty="0"/>
          </a:p>
        </p:txBody>
      </p:sp>
      <p:sp>
        <p:nvSpPr>
          <p:cNvPr id="4"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lang="en-GB" sz="1600" dirty="0" smtClean="0"/>
              <a:t>32</a:t>
            </a:r>
            <a:endParaRPr sz="1600" dirty="0"/>
          </a:p>
        </p:txBody>
      </p:sp>
    </p:spTree>
    <p:extLst>
      <p:ext uri="{BB962C8B-B14F-4D97-AF65-F5344CB8AC3E}">
        <p14:creationId xmlns:p14="http://schemas.microsoft.com/office/powerpoint/2010/main" val="2201464212"/>
      </p:ext>
    </p:extLst>
  </p:cSld>
  <p:clrMapOvr>
    <a:masterClrMapping/>
  </p:clrMapOvr>
  <p:transition xmlns:p14="http://schemas.microsoft.com/office/powerpoint/2010/mai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964972"/>
          </a:xfrm>
        </p:spPr>
        <p:txBody>
          <a:bodyPr/>
          <a:lstStyle/>
          <a:p>
            <a:r>
              <a:rPr lang="en-GB" dirty="0" smtClean="0"/>
              <a:t>Religion</a:t>
            </a:r>
            <a:endParaRPr lang="en-US" dirty="0"/>
          </a:p>
        </p:txBody>
      </p:sp>
      <p:sp>
        <p:nvSpPr>
          <p:cNvPr id="3" name="Text Placeholder 2"/>
          <p:cNvSpPr>
            <a:spLocks noGrp="1"/>
          </p:cNvSpPr>
          <p:nvPr>
            <p:ph type="body" idx="1"/>
          </p:nvPr>
        </p:nvSpPr>
        <p:spPr>
          <a:xfrm>
            <a:off x="1098663" y="1671104"/>
            <a:ext cx="7491572" cy="3824788"/>
          </a:xfrm>
        </p:spPr>
        <p:txBody>
          <a:bodyPr>
            <a:normAutofit/>
          </a:bodyPr>
          <a:lstStyle/>
          <a:p>
            <a:pPr marL="0" indent="0">
              <a:lnSpc>
                <a:spcPct val="100000"/>
              </a:lnSpc>
              <a:buNone/>
            </a:pPr>
            <a:r>
              <a:rPr lang="en-GB" sz="2400" dirty="0"/>
              <a:t>Discrimination on the grounds of religion or belief is illegal by virtue of the Equality Act </a:t>
            </a:r>
            <a:r>
              <a:rPr lang="en-GB" sz="2400" dirty="0" smtClean="0"/>
              <a:t>(2010).</a:t>
            </a:r>
            <a:endParaRPr lang="en-GB" sz="2400" dirty="0"/>
          </a:p>
          <a:p>
            <a:pPr marL="0" indent="0">
              <a:lnSpc>
                <a:spcPct val="100000"/>
              </a:lnSpc>
              <a:buNone/>
            </a:pPr>
            <a:r>
              <a:rPr lang="en-GB" sz="2400" dirty="0"/>
              <a:t>The Human Rights Act </a:t>
            </a:r>
            <a:r>
              <a:rPr lang="en-GB" sz="2400" dirty="0" smtClean="0"/>
              <a:t>(1998) </a:t>
            </a:r>
            <a:r>
              <a:rPr lang="en-GB" sz="2400" dirty="0"/>
              <a:t>(implemented in 2000) makes it illegal for a public authority to discriminate on the grounds of, among other things, religion. This Act has the effect of bringing the European Convention on Human Rights into the jurisdiction of UK courts so that human rights matters no longer have to be dealt with in the European Court at Strasbourg</a:t>
            </a:r>
            <a:r>
              <a:rPr lang="en-GB" sz="2400" dirty="0" smtClean="0"/>
              <a:t>.</a:t>
            </a:r>
            <a:endParaRPr lang="en-GB" sz="2400" dirty="0"/>
          </a:p>
        </p:txBody>
      </p:sp>
      <p:sp>
        <p:nvSpPr>
          <p:cNvPr id="4"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lang="en-GB" sz="1600" dirty="0" smtClean="0"/>
              <a:t>33</a:t>
            </a:r>
            <a:endParaRPr sz="1600" dirty="0"/>
          </a:p>
        </p:txBody>
      </p:sp>
    </p:spTree>
    <p:extLst>
      <p:ext uri="{BB962C8B-B14F-4D97-AF65-F5344CB8AC3E}">
        <p14:creationId xmlns:p14="http://schemas.microsoft.com/office/powerpoint/2010/main" val="1336197890"/>
      </p:ext>
    </p:extLst>
  </p:cSld>
  <p:clrMapOvr>
    <a:masterClrMapping/>
  </p:clrMapOvr>
  <p:transition xmlns:p14="http://schemas.microsoft.com/office/powerpoint/2010/mai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organisational culture</a:t>
            </a:r>
            <a:r>
              <a:rPr lang="en-GB" dirty="0" smtClean="0"/>
              <a:t>?</a:t>
            </a:r>
            <a:endParaRPr lang="en-US" dirty="0"/>
          </a:p>
        </p:txBody>
      </p:sp>
      <p:sp>
        <p:nvSpPr>
          <p:cNvPr id="3" name="Text Placeholder 2"/>
          <p:cNvSpPr>
            <a:spLocks noGrp="1"/>
          </p:cNvSpPr>
          <p:nvPr>
            <p:ph type="body" idx="1"/>
          </p:nvPr>
        </p:nvSpPr>
        <p:spPr>
          <a:xfrm>
            <a:off x="898658" y="1991129"/>
            <a:ext cx="7341567" cy="4351338"/>
          </a:xfrm>
        </p:spPr>
        <p:txBody>
          <a:bodyPr>
            <a:normAutofit/>
          </a:bodyPr>
          <a:lstStyle/>
          <a:p>
            <a:pPr marL="495300" lvl="1" indent="0">
              <a:lnSpc>
                <a:spcPct val="100000"/>
              </a:lnSpc>
              <a:buNone/>
            </a:pPr>
            <a:r>
              <a:rPr lang="en-GB" sz="2000" dirty="0"/>
              <a:t>Organisations develop ‘institutional’ patterns, characteristic ways of working that become so ingrained that people generally do not notice they are there – they become like ‘wallpaper’, always present, but rarely noticed. These patterns are what give people a headache on their first day in a new job in an organisation they do not know – having to work out what these unwritten rules are and make sense of them. This is why everything seems so straightforward to experienced staff and yet so puzzling to the newcomer</a:t>
            </a:r>
            <a:r>
              <a:rPr lang="en-GB" sz="2000" dirty="0" smtClean="0"/>
              <a:t>!</a:t>
            </a:r>
            <a:r>
              <a:rPr lang="en-GB" sz="2000" dirty="0"/>
              <a:t/>
            </a:r>
            <a:br>
              <a:rPr lang="en-GB" sz="2000" dirty="0"/>
            </a:br>
            <a:r>
              <a:rPr lang="en-GB" sz="2000" dirty="0" smtClean="0"/>
              <a:t>(</a:t>
            </a:r>
            <a:r>
              <a:rPr lang="en-GB" sz="2000" dirty="0"/>
              <a:t>Chubb and Thompson, 2000) </a:t>
            </a:r>
          </a:p>
          <a:p>
            <a:pPr marL="0" indent="0">
              <a:lnSpc>
                <a:spcPct val="100000"/>
              </a:lnSpc>
              <a:buNone/>
            </a:pPr>
            <a:r>
              <a:rPr lang="en-GB" sz="2000" dirty="0"/>
              <a:t>Some organisations can develop a culture that is potentially or actually very harmful to the people who are caught up within it</a:t>
            </a:r>
            <a:r>
              <a:rPr lang="en-GB" sz="2000" dirty="0" smtClean="0"/>
              <a:t>.</a:t>
            </a:r>
            <a:endParaRPr lang="en-GB" sz="2000" dirty="0"/>
          </a:p>
        </p:txBody>
      </p:sp>
      <p:sp>
        <p:nvSpPr>
          <p:cNvPr id="4"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lang="en-GB" sz="1600" dirty="0" smtClean="0"/>
              <a:t>34</a:t>
            </a:r>
            <a:endParaRPr sz="1600" dirty="0"/>
          </a:p>
        </p:txBody>
      </p:sp>
    </p:spTree>
    <p:extLst>
      <p:ext uri="{BB962C8B-B14F-4D97-AF65-F5344CB8AC3E}">
        <p14:creationId xmlns:p14="http://schemas.microsoft.com/office/powerpoint/2010/main" val="1906834268"/>
      </p:ext>
    </p:extLst>
  </p:cSld>
  <p:clrMapOvr>
    <a:masterClrMapping/>
  </p:clrMapOvr>
  <p:transition xmlns:p14="http://schemas.microsoft.com/office/powerpoint/2010/mai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634948"/>
          </a:xfrm>
        </p:spPr>
        <p:txBody>
          <a:bodyPr>
            <a:normAutofit fontScale="90000"/>
          </a:bodyPr>
          <a:lstStyle/>
          <a:p>
            <a:r>
              <a:rPr lang="en-GB" dirty="0" smtClean="0"/>
              <a:t>Activity</a:t>
            </a:r>
            <a:endParaRPr lang="en-US" dirty="0"/>
          </a:p>
        </p:txBody>
      </p:sp>
      <p:sp>
        <p:nvSpPr>
          <p:cNvPr id="3" name="Text Placeholder 2"/>
          <p:cNvSpPr>
            <a:spLocks noGrp="1"/>
          </p:cNvSpPr>
          <p:nvPr>
            <p:ph type="body" idx="1"/>
          </p:nvPr>
        </p:nvSpPr>
        <p:spPr>
          <a:xfrm>
            <a:off x="728653" y="1295587"/>
            <a:ext cx="7886700" cy="4351338"/>
          </a:xfrm>
        </p:spPr>
        <p:txBody>
          <a:bodyPr>
            <a:noAutofit/>
          </a:bodyPr>
          <a:lstStyle/>
          <a:p>
            <a:pPr marL="0" indent="0">
              <a:lnSpc>
                <a:spcPct val="100000"/>
              </a:lnSpc>
              <a:buNone/>
            </a:pPr>
            <a:r>
              <a:rPr lang="en-GB" sz="2200" dirty="0"/>
              <a:t>Consider an organisation you know quite well and reflect on </a:t>
            </a:r>
            <a:r>
              <a:rPr lang="en-GB" sz="2200" dirty="0" smtClean="0"/>
              <a:t/>
            </a:r>
            <a:br>
              <a:rPr lang="en-GB" sz="2200" dirty="0" smtClean="0"/>
            </a:br>
            <a:r>
              <a:rPr lang="en-GB" sz="2200" dirty="0" smtClean="0"/>
              <a:t>its </a:t>
            </a:r>
            <a:r>
              <a:rPr lang="en-GB" sz="2200" dirty="0"/>
              <a:t>culture:</a:t>
            </a:r>
          </a:p>
          <a:p>
            <a:pPr>
              <a:lnSpc>
                <a:spcPct val="100000"/>
              </a:lnSpc>
            </a:pPr>
            <a:r>
              <a:rPr lang="en-GB" sz="2200" dirty="0" smtClean="0"/>
              <a:t>How </a:t>
            </a:r>
            <a:r>
              <a:rPr lang="en-GB" sz="2200" dirty="0"/>
              <a:t>would you describe its culture? What is the ‘feel’ of the organisation?</a:t>
            </a:r>
          </a:p>
          <a:p>
            <a:pPr>
              <a:lnSpc>
                <a:spcPct val="100000"/>
              </a:lnSpc>
            </a:pPr>
            <a:r>
              <a:rPr lang="en-GB" sz="2200" dirty="0" smtClean="0"/>
              <a:t>What </a:t>
            </a:r>
            <a:r>
              <a:rPr lang="en-GB" sz="2200" dirty="0"/>
              <a:t>aspects of the culture can you identify that make this organisation distinctive from others that you know?</a:t>
            </a:r>
          </a:p>
          <a:p>
            <a:pPr>
              <a:lnSpc>
                <a:spcPct val="100000"/>
              </a:lnSpc>
            </a:pPr>
            <a:r>
              <a:rPr lang="en-GB" sz="2200" dirty="0" smtClean="0"/>
              <a:t>What </a:t>
            </a:r>
            <a:r>
              <a:rPr lang="en-GB" sz="2200" dirty="0"/>
              <a:t>aspects of the organisational culture do you find positive and helpful (for example, is it taken for granted that people will support one another when the need arises)?</a:t>
            </a:r>
          </a:p>
          <a:p>
            <a:pPr>
              <a:lnSpc>
                <a:spcPct val="100000"/>
              </a:lnSpc>
            </a:pPr>
            <a:r>
              <a:rPr lang="en-GB" sz="2200" dirty="0" smtClean="0"/>
              <a:t>What </a:t>
            </a:r>
            <a:r>
              <a:rPr lang="en-GB" sz="2200" dirty="0"/>
              <a:t>aspects do you feel are harmful or problematic (for example, is there an atmosphere of cynicism and defeatism, where people assume that positive change is not possible)</a:t>
            </a:r>
            <a:r>
              <a:rPr lang="en-GB" sz="2200" dirty="0" smtClean="0"/>
              <a:t>?</a:t>
            </a:r>
            <a:endParaRPr lang="en-GB" sz="2200" dirty="0"/>
          </a:p>
        </p:txBody>
      </p:sp>
      <p:sp>
        <p:nvSpPr>
          <p:cNvPr id="4"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lang="en-GB" sz="1600" dirty="0" smtClean="0"/>
              <a:t>35</a:t>
            </a:r>
            <a:endParaRPr sz="1600" dirty="0"/>
          </a:p>
        </p:txBody>
      </p:sp>
    </p:spTree>
    <p:extLst>
      <p:ext uri="{BB962C8B-B14F-4D97-AF65-F5344CB8AC3E}">
        <p14:creationId xmlns:p14="http://schemas.microsoft.com/office/powerpoint/2010/main" val="232966305"/>
      </p:ext>
    </p:extLst>
  </p:cSld>
  <p:clrMapOvr>
    <a:masterClrMapping/>
  </p:clrMapOvr>
  <p:transition xmlns:p14="http://schemas.microsoft.com/office/powerpoint/2010/mai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35122"/>
            <a:ext cx="7886700" cy="844963"/>
          </a:xfrm>
        </p:spPr>
        <p:txBody>
          <a:bodyPr/>
          <a:lstStyle/>
          <a:p>
            <a:r>
              <a:rPr lang="en-GB" dirty="0"/>
              <a:t>The macho </a:t>
            </a:r>
            <a:r>
              <a:rPr lang="en-GB" dirty="0" smtClean="0"/>
              <a:t>workplace</a:t>
            </a:r>
            <a:endParaRPr lang="en-US" dirty="0"/>
          </a:p>
        </p:txBody>
      </p:sp>
      <p:sp>
        <p:nvSpPr>
          <p:cNvPr id="3" name="Text Placeholder 2"/>
          <p:cNvSpPr>
            <a:spLocks noGrp="1"/>
          </p:cNvSpPr>
          <p:nvPr>
            <p:ph type="body" idx="1"/>
          </p:nvPr>
        </p:nvSpPr>
        <p:spPr>
          <a:xfrm>
            <a:off x="788655" y="1525604"/>
            <a:ext cx="7886700" cy="4744854"/>
          </a:xfrm>
        </p:spPr>
        <p:txBody>
          <a:bodyPr>
            <a:normAutofit/>
          </a:bodyPr>
          <a:lstStyle/>
          <a:p>
            <a:pPr marL="0" indent="0">
              <a:lnSpc>
                <a:spcPct val="100000"/>
              </a:lnSpc>
              <a:buNone/>
            </a:pPr>
            <a:r>
              <a:rPr lang="en-GB" sz="1800" dirty="0"/>
              <a:t>One of the ways in which an organisational culture can be harmful and problematic is when it creates what could be referred to as a ‘macho’ workplace. This refers to the sort of working environment in which:</a:t>
            </a:r>
          </a:p>
          <a:p>
            <a:pPr>
              <a:lnSpc>
                <a:spcPct val="100000"/>
              </a:lnSpc>
            </a:pPr>
            <a:r>
              <a:rPr lang="en-GB" sz="1800" dirty="0" smtClean="0"/>
              <a:t>to </a:t>
            </a:r>
            <a:r>
              <a:rPr lang="en-GB" sz="1800" dirty="0"/>
              <a:t>ask for help is seen as a sign of weakness</a:t>
            </a:r>
          </a:p>
          <a:p>
            <a:pPr>
              <a:lnSpc>
                <a:spcPct val="100000"/>
              </a:lnSpc>
              <a:spcBef>
                <a:spcPts val="500"/>
              </a:spcBef>
            </a:pPr>
            <a:r>
              <a:rPr lang="en-GB" sz="1800" dirty="0" smtClean="0"/>
              <a:t>it </a:t>
            </a:r>
            <a:r>
              <a:rPr lang="en-GB" sz="1800" dirty="0"/>
              <a:t>is not acceptable to discuss emotional issues or perhaps even to mention them</a:t>
            </a:r>
          </a:p>
          <a:p>
            <a:pPr>
              <a:lnSpc>
                <a:spcPct val="100000"/>
              </a:lnSpc>
              <a:spcBef>
                <a:spcPts val="500"/>
              </a:spcBef>
            </a:pPr>
            <a:r>
              <a:rPr lang="en-GB" sz="1800" dirty="0" smtClean="0"/>
              <a:t>there </a:t>
            </a:r>
            <a:r>
              <a:rPr lang="en-GB" sz="1800" dirty="0"/>
              <a:t>is little scope for questioning management decisions or seeking consultation.</a:t>
            </a:r>
          </a:p>
          <a:p>
            <a:pPr marL="0" indent="0">
              <a:lnSpc>
                <a:spcPct val="100000"/>
              </a:lnSpc>
              <a:buNone/>
            </a:pPr>
            <a:r>
              <a:rPr lang="en-GB" sz="1800" dirty="0"/>
              <a:t>Pottage and Evans (1992), in a study of stress in social work, came to the conclusion that a ‘macho’ approach was a significant part of the problem.</a:t>
            </a:r>
          </a:p>
          <a:p>
            <a:pPr marL="0" indent="0">
              <a:lnSpc>
                <a:spcPct val="100000"/>
              </a:lnSpc>
              <a:buNone/>
            </a:pPr>
            <a:r>
              <a:rPr lang="en-GB" sz="1800" dirty="0"/>
              <a:t>A ‘tough’ style of management is often camouflage for bullying and a lack </a:t>
            </a:r>
            <a:r>
              <a:rPr lang="en-GB" sz="1800" dirty="0" smtClean="0"/>
              <a:t/>
            </a:r>
            <a:br>
              <a:rPr lang="en-GB" sz="1800" dirty="0" smtClean="0"/>
            </a:br>
            <a:r>
              <a:rPr lang="en-GB" sz="1800" dirty="0" smtClean="0"/>
              <a:t>of </a:t>
            </a:r>
            <a:r>
              <a:rPr lang="en-GB" sz="1800" dirty="0"/>
              <a:t>genuine leadership skills.</a:t>
            </a:r>
          </a:p>
          <a:p>
            <a:pPr marL="0" indent="0">
              <a:lnSpc>
                <a:spcPct val="100000"/>
              </a:lnSpc>
              <a:buNone/>
            </a:pPr>
            <a:r>
              <a:rPr lang="en-GB" sz="1800" dirty="0"/>
              <a:t>A macho workplace has a taboo on the open expression of certain </a:t>
            </a:r>
            <a:r>
              <a:rPr lang="en-GB" sz="1800" dirty="0" smtClean="0"/>
              <a:t>emotions.</a:t>
            </a:r>
            <a:endParaRPr lang="en-GB" sz="1800" dirty="0"/>
          </a:p>
          <a:p>
            <a:pPr marL="0" indent="0">
              <a:buNone/>
            </a:pPr>
            <a:endParaRPr lang="en-US" sz="2000" dirty="0"/>
          </a:p>
        </p:txBody>
      </p:sp>
      <p:sp>
        <p:nvSpPr>
          <p:cNvPr id="4"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lang="en-GB" sz="1600" dirty="0" smtClean="0"/>
              <a:t>36</a:t>
            </a:r>
            <a:endParaRPr sz="1600" dirty="0"/>
          </a:p>
        </p:txBody>
      </p:sp>
    </p:spTree>
    <p:extLst>
      <p:ext uri="{BB962C8B-B14F-4D97-AF65-F5344CB8AC3E}">
        <p14:creationId xmlns:p14="http://schemas.microsoft.com/office/powerpoint/2010/main" val="3763097736"/>
      </p:ext>
    </p:extLst>
  </p:cSld>
  <p:clrMapOvr>
    <a:masterClrMapping/>
  </p:clrMapOvr>
  <p:transition xmlns:p14="http://schemas.microsoft.com/office/powerpoint/2010/mai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014976"/>
          </a:xfrm>
        </p:spPr>
        <p:txBody>
          <a:bodyPr/>
          <a:lstStyle/>
          <a:p>
            <a:r>
              <a:rPr lang="en-GB" dirty="0"/>
              <a:t>Dangerous </a:t>
            </a:r>
            <a:r>
              <a:rPr lang="en-GB" dirty="0" smtClean="0"/>
              <a:t>rules</a:t>
            </a:r>
            <a:endParaRPr lang="en-US" dirty="0"/>
          </a:p>
        </p:txBody>
      </p:sp>
      <p:sp>
        <p:nvSpPr>
          <p:cNvPr id="3" name="Text Placeholder 2"/>
          <p:cNvSpPr>
            <a:spLocks noGrp="1"/>
          </p:cNvSpPr>
          <p:nvPr>
            <p:ph type="body" idx="1"/>
          </p:nvPr>
        </p:nvSpPr>
        <p:spPr>
          <a:xfrm>
            <a:off x="948662" y="1641098"/>
            <a:ext cx="7521573" cy="3989307"/>
          </a:xfrm>
        </p:spPr>
        <p:txBody>
          <a:bodyPr>
            <a:normAutofit/>
          </a:bodyPr>
          <a:lstStyle/>
          <a:p>
            <a:r>
              <a:rPr lang="en-GB" sz="2400" dirty="0" smtClean="0"/>
              <a:t>Formal </a:t>
            </a:r>
            <a:r>
              <a:rPr lang="en-GB" sz="2400" dirty="0"/>
              <a:t>rules and ‘unwritten’ rules shape the organisation’s style</a:t>
            </a:r>
          </a:p>
          <a:p>
            <a:r>
              <a:rPr lang="en-GB" sz="2400" dirty="0" smtClean="0"/>
              <a:t>Some </a:t>
            </a:r>
            <a:r>
              <a:rPr lang="en-GB" sz="2400" dirty="0"/>
              <a:t>rules can be very harmful and destructive, </a:t>
            </a:r>
            <a:r>
              <a:rPr lang="en-GB" sz="2400" dirty="0" err="1" smtClean="0"/>
              <a:t>e.g</a:t>
            </a:r>
            <a:r>
              <a:rPr lang="en-GB" sz="2400" dirty="0" smtClean="0"/>
              <a:t>:</a:t>
            </a:r>
            <a:endParaRPr lang="en-GB" sz="2400" dirty="0"/>
          </a:p>
          <a:p>
            <a:pPr lvl="1"/>
            <a:r>
              <a:rPr lang="en-GB" sz="2400" dirty="0" smtClean="0"/>
              <a:t>nobody </a:t>
            </a:r>
            <a:r>
              <a:rPr lang="en-GB" sz="2400" dirty="0"/>
              <a:t>likes a tell-tale</a:t>
            </a:r>
          </a:p>
          <a:p>
            <a:pPr lvl="1"/>
            <a:r>
              <a:rPr lang="en-GB" sz="2400" dirty="0" smtClean="0"/>
              <a:t>you </a:t>
            </a:r>
            <a:r>
              <a:rPr lang="en-GB" sz="2400" dirty="0"/>
              <a:t>can't expect to be happy in work</a:t>
            </a:r>
          </a:p>
          <a:p>
            <a:pPr lvl="1"/>
            <a:r>
              <a:rPr lang="en-GB" sz="2400" dirty="0" smtClean="0"/>
              <a:t>problems </a:t>
            </a:r>
            <a:r>
              <a:rPr lang="en-GB" sz="2400" dirty="0"/>
              <a:t>will go away if we ignore them</a:t>
            </a:r>
          </a:p>
          <a:p>
            <a:pPr lvl="1"/>
            <a:r>
              <a:rPr lang="en-GB" sz="2400" dirty="0" smtClean="0"/>
              <a:t>it's </a:t>
            </a:r>
            <a:r>
              <a:rPr lang="en-GB" sz="2400" dirty="0"/>
              <a:t>the management's job to solve problems</a:t>
            </a:r>
          </a:p>
          <a:p>
            <a:pPr lvl="1"/>
            <a:r>
              <a:rPr lang="en-GB" sz="2400" dirty="0" smtClean="0"/>
              <a:t>managers </a:t>
            </a:r>
            <a:r>
              <a:rPr lang="en-GB" sz="2400" dirty="0"/>
              <a:t>have a right to </a:t>
            </a:r>
            <a:r>
              <a:rPr lang="en-GB" sz="2400" dirty="0" smtClean="0"/>
              <a:t>manage</a:t>
            </a:r>
            <a:endParaRPr lang="en-GB" sz="2400" dirty="0"/>
          </a:p>
        </p:txBody>
      </p:sp>
      <p:sp>
        <p:nvSpPr>
          <p:cNvPr id="4"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lang="en-GB" sz="1600" dirty="0" smtClean="0"/>
              <a:t>37</a:t>
            </a:r>
            <a:endParaRPr sz="1600" dirty="0"/>
          </a:p>
        </p:txBody>
      </p:sp>
    </p:spTree>
    <p:extLst>
      <p:ext uri="{BB962C8B-B14F-4D97-AF65-F5344CB8AC3E}">
        <p14:creationId xmlns:p14="http://schemas.microsoft.com/office/powerpoint/2010/main" val="249272666"/>
      </p:ext>
    </p:extLst>
  </p:cSld>
  <p:clrMapOvr>
    <a:masterClrMapping/>
  </p:clrMapOvr>
  <p:transition xmlns:p14="http://schemas.microsoft.com/office/powerpoint/2010/mai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527" y="435749"/>
            <a:ext cx="8231120" cy="1325564"/>
          </a:xfrm>
        </p:spPr>
        <p:txBody>
          <a:bodyPr>
            <a:noAutofit/>
          </a:bodyPr>
          <a:lstStyle/>
          <a:p>
            <a:r>
              <a:rPr lang="en-GB" sz="4200" dirty="0"/>
              <a:t>The impact of bullying and harassment on </a:t>
            </a:r>
            <a:r>
              <a:rPr lang="en-GB" sz="4200" dirty="0" smtClean="0"/>
              <a:t>communication</a:t>
            </a:r>
            <a:endParaRPr lang="en-US" sz="4200" dirty="0"/>
          </a:p>
        </p:txBody>
      </p:sp>
      <p:sp>
        <p:nvSpPr>
          <p:cNvPr id="3" name="Text Placeholder 2"/>
          <p:cNvSpPr>
            <a:spLocks noGrp="1"/>
          </p:cNvSpPr>
          <p:nvPr>
            <p:ph type="body" idx="1"/>
          </p:nvPr>
        </p:nvSpPr>
        <p:spPr>
          <a:xfrm>
            <a:off x="1191540" y="2235288"/>
            <a:ext cx="7391683" cy="2916213"/>
          </a:xfrm>
        </p:spPr>
        <p:txBody>
          <a:bodyPr/>
          <a:lstStyle/>
          <a:p>
            <a:pPr marL="0" indent="0">
              <a:lnSpc>
                <a:spcPct val="100000"/>
              </a:lnSpc>
              <a:buNone/>
            </a:pPr>
            <a:r>
              <a:rPr lang="en-GB" dirty="0"/>
              <a:t>Any kind of harassing or discriminatory behaviour is not only wrong and unacceptable in itself but also creates barriers to communication, not only with its victims </a:t>
            </a:r>
            <a:r>
              <a:rPr lang="en-GB" dirty="0" smtClean="0"/>
              <a:t/>
            </a:r>
            <a:br>
              <a:rPr lang="en-GB" dirty="0" smtClean="0"/>
            </a:br>
            <a:r>
              <a:rPr lang="en-GB" dirty="0" smtClean="0"/>
              <a:t>but </a:t>
            </a:r>
            <a:r>
              <a:rPr lang="en-GB" dirty="0"/>
              <a:t>with all who perceive and condemn it</a:t>
            </a:r>
            <a:r>
              <a:rPr lang="en-GB" dirty="0" smtClean="0"/>
              <a:t>.</a:t>
            </a:r>
            <a:endParaRPr lang="en-GB" dirty="0"/>
          </a:p>
        </p:txBody>
      </p:sp>
      <p:sp>
        <p:nvSpPr>
          <p:cNvPr id="4"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lang="en-GB" sz="1600" dirty="0" smtClean="0"/>
              <a:t>38</a:t>
            </a:r>
            <a:endParaRPr sz="1600" dirty="0"/>
          </a:p>
        </p:txBody>
      </p:sp>
    </p:spTree>
    <p:extLst>
      <p:ext uri="{BB962C8B-B14F-4D97-AF65-F5344CB8AC3E}">
        <p14:creationId xmlns:p14="http://schemas.microsoft.com/office/powerpoint/2010/main" val="8927438"/>
      </p:ext>
    </p:extLst>
  </p:cSld>
  <p:clrMapOvr>
    <a:masterClrMapping/>
  </p:clrMapOvr>
  <p:transition xmlns:p14="http://schemas.microsoft.com/office/powerpoint/2010/mai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15120"/>
            <a:ext cx="7886700" cy="884966"/>
          </a:xfrm>
        </p:spPr>
        <p:txBody>
          <a:bodyPr/>
          <a:lstStyle/>
          <a:p>
            <a:r>
              <a:rPr lang="en-GB" dirty="0"/>
              <a:t>Policy and practice </a:t>
            </a:r>
            <a:endParaRPr lang="en-US" dirty="0"/>
          </a:p>
        </p:txBody>
      </p:sp>
      <p:sp>
        <p:nvSpPr>
          <p:cNvPr id="3" name="Text Placeholder 2"/>
          <p:cNvSpPr>
            <a:spLocks noGrp="1"/>
          </p:cNvSpPr>
          <p:nvPr>
            <p:ph type="body" idx="1"/>
          </p:nvPr>
        </p:nvSpPr>
        <p:spPr>
          <a:xfrm>
            <a:off x="958650" y="1411091"/>
            <a:ext cx="7421572" cy="4434833"/>
          </a:xfrm>
        </p:spPr>
        <p:txBody>
          <a:bodyPr>
            <a:normAutofit lnSpcReduction="10000"/>
          </a:bodyPr>
          <a:lstStyle/>
          <a:p>
            <a:pPr marL="0" indent="0">
              <a:lnSpc>
                <a:spcPct val="100000"/>
              </a:lnSpc>
              <a:buNone/>
            </a:pPr>
            <a:r>
              <a:rPr lang="en-GB" sz="2000" dirty="0"/>
              <a:t>Organisations clearly have an obligation to take seriously the problems of bullying and harassment.</a:t>
            </a:r>
          </a:p>
          <a:p>
            <a:pPr marL="0" indent="0">
              <a:lnSpc>
                <a:spcPct val="100000"/>
              </a:lnSpc>
              <a:buNone/>
            </a:pPr>
            <a:r>
              <a:rPr lang="en-GB" sz="2000" dirty="0"/>
              <a:t>This is for (at least) two main reasons:</a:t>
            </a:r>
          </a:p>
          <a:p>
            <a:pPr>
              <a:lnSpc>
                <a:spcPct val="100000"/>
              </a:lnSpc>
            </a:pPr>
            <a:r>
              <a:rPr lang="en-GB" sz="2000" dirty="0" smtClean="0"/>
              <a:t>Push </a:t>
            </a:r>
            <a:r>
              <a:rPr lang="en-GB" sz="2000" dirty="0"/>
              <a:t>factors – this refers to the range of factors that put an organisation under pressure to tackle the problems, not least the very real dangers of being prosecuted or sued if the problems are allowed to continue </a:t>
            </a:r>
            <a:r>
              <a:rPr lang="en-GB" sz="2000" dirty="0" smtClean="0"/>
              <a:t>unchecked.</a:t>
            </a:r>
            <a:endParaRPr lang="en-GB" sz="2000" dirty="0"/>
          </a:p>
          <a:p>
            <a:pPr>
              <a:lnSpc>
                <a:spcPct val="100000"/>
              </a:lnSpc>
            </a:pPr>
            <a:r>
              <a:rPr lang="en-GB" sz="2000" dirty="0" smtClean="0"/>
              <a:t>Pull </a:t>
            </a:r>
            <a:r>
              <a:rPr lang="en-GB" sz="2000" dirty="0"/>
              <a:t>factors – these are the factors that should motivate organisations for more positive reasons, such as:</a:t>
            </a:r>
          </a:p>
          <a:p>
            <a:pPr lvl="1">
              <a:lnSpc>
                <a:spcPct val="100000"/>
              </a:lnSpc>
            </a:pPr>
            <a:r>
              <a:rPr lang="en-GB" sz="2000" dirty="0"/>
              <a:t>higher morale</a:t>
            </a:r>
          </a:p>
          <a:p>
            <a:pPr lvl="1">
              <a:lnSpc>
                <a:spcPct val="100000"/>
              </a:lnSpc>
            </a:pPr>
            <a:r>
              <a:rPr lang="en-GB" sz="2000" dirty="0"/>
              <a:t>greater commitment</a:t>
            </a:r>
          </a:p>
          <a:p>
            <a:pPr lvl="1">
              <a:lnSpc>
                <a:spcPct val="100000"/>
              </a:lnSpc>
            </a:pPr>
            <a:r>
              <a:rPr lang="en-GB" sz="2000" dirty="0"/>
              <a:t>a sense of fairness and justice and so </a:t>
            </a:r>
            <a:r>
              <a:rPr lang="en-GB" sz="2000" dirty="0" smtClean="0"/>
              <a:t>on.</a:t>
            </a:r>
            <a:endParaRPr lang="en-GB" sz="2000" dirty="0"/>
          </a:p>
        </p:txBody>
      </p:sp>
      <p:sp>
        <p:nvSpPr>
          <p:cNvPr id="4"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lang="en-GB" sz="1600" dirty="0" smtClean="0"/>
              <a:t>39</a:t>
            </a:r>
            <a:endParaRPr sz="1600" dirty="0"/>
          </a:p>
        </p:txBody>
      </p:sp>
    </p:spTree>
    <p:extLst>
      <p:ext uri="{BB962C8B-B14F-4D97-AF65-F5344CB8AC3E}">
        <p14:creationId xmlns:p14="http://schemas.microsoft.com/office/powerpoint/2010/main" val="2493165541"/>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4</a:t>
            </a:r>
          </a:p>
        </p:txBody>
      </p:sp>
      <p:sp>
        <p:nvSpPr>
          <p:cNvPr id="128" name="Shape 128"/>
          <p:cNvSpPr/>
          <p:nvPr/>
        </p:nvSpPr>
        <p:spPr>
          <a:xfrm>
            <a:off x="360719" y="389839"/>
            <a:ext cx="8108703" cy="708160"/>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a:lnSpc>
                <a:spcPct val="90000"/>
              </a:lnSpc>
              <a:defRPr sz="4400" b="1">
                <a:latin typeface="Arial"/>
                <a:ea typeface="Arial"/>
                <a:cs typeface="Arial"/>
                <a:sym typeface="Arial"/>
              </a:defRPr>
            </a:lvl1pPr>
          </a:lstStyle>
          <a:p>
            <a:r>
              <a:t>Some definitions             </a:t>
            </a:r>
          </a:p>
        </p:txBody>
      </p:sp>
      <p:sp>
        <p:nvSpPr>
          <p:cNvPr id="129" name="Shape 129"/>
          <p:cNvSpPr/>
          <p:nvPr/>
        </p:nvSpPr>
        <p:spPr>
          <a:xfrm>
            <a:off x="875686" y="1261112"/>
            <a:ext cx="7392628" cy="485389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03200" indent="-203200" defTabSz="457200">
              <a:lnSpc>
                <a:spcPct val="110000"/>
              </a:lnSpc>
              <a:spcBef>
                <a:spcPts val="700"/>
              </a:spcBef>
              <a:buSzPct val="120000"/>
              <a:buChar char="•"/>
              <a:defRPr sz="1500">
                <a:latin typeface="Arial"/>
                <a:ea typeface="Arial"/>
                <a:cs typeface="Arial"/>
                <a:sym typeface="Arial"/>
              </a:defRPr>
            </a:pPr>
            <a:r>
              <a:rPr sz="1500" dirty="0"/>
              <a:t>Bullying is 'aggressive behaviour arising from the deliberate intent to cause physical or psychological distress to others', according to Randall (1997).</a:t>
            </a:r>
          </a:p>
          <a:p>
            <a:pPr marL="203200" indent="-203200" defTabSz="457200">
              <a:lnSpc>
                <a:spcPct val="110000"/>
              </a:lnSpc>
              <a:spcBef>
                <a:spcPts val="700"/>
              </a:spcBef>
              <a:buSzPct val="120000"/>
              <a:buChar char="•"/>
              <a:defRPr sz="1500">
                <a:latin typeface="Arial"/>
                <a:ea typeface="Arial"/>
                <a:cs typeface="Arial"/>
                <a:sym typeface="Arial"/>
              </a:defRPr>
            </a:pPr>
            <a:r>
              <a:rPr sz="1500" dirty="0"/>
              <a:t>Harassment is generally defined as where a person (the harasser), for a reason which relates to the protected status of the victim (i.e. their gender, race, disability, sexual orientation, religion or belief or age), engages in unwanted conduct which has the purpose or effect of:</a:t>
            </a:r>
          </a:p>
          <a:p>
            <a:pPr marL="609600" lvl="1" indent="-228600" defTabSz="457200">
              <a:lnSpc>
                <a:spcPct val="110000"/>
              </a:lnSpc>
              <a:spcBef>
                <a:spcPts val="700"/>
              </a:spcBef>
              <a:buSzPct val="120000"/>
              <a:buChar char="•"/>
              <a:defRPr sz="1500">
                <a:latin typeface="Arial"/>
                <a:ea typeface="Arial"/>
                <a:cs typeface="Arial"/>
                <a:sym typeface="Arial"/>
              </a:defRPr>
            </a:pPr>
            <a:r>
              <a:rPr sz="1500" dirty="0"/>
              <a:t>violating the victim's dignity</a:t>
            </a:r>
          </a:p>
          <a:p>
            <a:pPr marL="609600" lvl="1" indent="-228600" defTabSz="457200">
              <a:lnSpc>
                <a:spcPct val="110000"/>
              </a:lnSpc>
              <a:spcBef>
                <a:spcPts val="700"/>
              </a:spcBef>
              <a:buSzPct val="120000"/>
              <a:buChar char="•"/>
              <a:defRPr sz="1500">
                <a:latin typeface="Arial"/>
                <a:ea typeface="Arial"/>
                <a:cs typeface="Arial"/>
                <a:sym typeface="Arial"/>
              </a:defRPr>
            </a:pPr>
            <a:r>
              <a:rPr sz="1500" dirty="0"/>
              <a:t>creating an intimidating, hostile, degrading, humiliating or offensive environment for him/her.</a:t>
            </a:r>
            <a:br>
              <a:rPr sz="1500" dirty="0"/>
            </a:br>
            <a:r>
              <a:rPr sz="1500" dirty="0"/>
              <a:t>(Public and Commercial Services Union)</a:t>
            </a:r>
          </a:p>
          <a:p>
            <a:pPr marL="203200" indent="-203200" defTabSz="457200">
              <a:lnSpc>
                <a:spcPct val="110000"/>
              </a:lnSpc>
              <a:spcBef>
                <a:spcPts val="700"/>
              </a:spcBef>
              <a:buSzPct val="120000"/>
              <a:buChar char="•"/>
              <a:defRPr sz="1500">
                <a:latin typeface="Arial"/>
                <a:ea typeface="Arial"/>
                <a:cs typeface="Arial"/>
                <a:sym typeface="Arial"/>
              </a:defRPr>
            </a:pPr>
            <a:r>
              <a:rPr sz="1500" dirty="0"/>
              <a:t>Sexual harassment is defined as 'unwanted conduct of a sexual nature, or other conduct based on sex affecting the dignity of women and men at work' (European Commission Code of Practice on Sexual Harassment).</a:t>
            </a:r>
          </a:p>
          <a:p>
            <a:pPr marL="203200" indent="-203200" defTabSz="457200">
              <a:lnSpc>
                <a:spcPct val="110000"/>
              </a:lnSpc>
              <a:spcBef>
                <a:spcPts val="700"/>
              </a:spcBef>
              <a:buSzPct val="120000"/>
              <a:buChar char="•"/>
              <a:defRPr sz="1400">
                <a:latin typeface="+mj-lt"/>
                <a:ea typeface="+mj-ea"/>
                <a:cs typeface="+mj-cs"/>
                <a:sym typeface="Helvetica"/>
              </a:defRPr>
            </a:pPr>
            <a:r>
              <a:rPr sz="1500" dirty="0">
                <a:latin typeface="Arial"/>
                <a:ea typeface="Arial"/>
                <a:cs typeface="Arial"/>
                <a:sym typeface="Arial"/>
              </a:rPr>
              <a:t>Racial harassment occurs when unwanted conduct, based on race, has the purpose or effect of violating someone's dignity or creating an environment that is intimidating, hostile, degrading, humiliating or offensive. (Office of the First Minister and Deputy First Minister, Northern Irelan</a:t>
            </a:r>
            <a:r>
              <a:rPr sz="1500" dirty="0"/>
              <a:t>d)</a:t>
            </a:r>
          </a:p>
        </p:txBody>
      </p:sp>
    </p:spTree>
  </p:cSld>
  <p:clrMapOvr>
    <a:masterClrMapping/>
  </p:clrMapOvr>
  <p:transition xmlns:p14="http://schemas.microsoft.com/office/powerpoint/2010/mai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650" y="295118"/>
            <a:ext cx="7886700" cy="1325564"/>
          </a:xfrm>
        </p:spPr>
        <p:txBody>
          <a:bodyPr/>
          <a:lstStyle/>
          <a:p>
            <a:r>
              <a:rPr lang="en-GB" dirty="0"/>
              <a:t>Developing </a:t>
            </a:r>
            <a:r>
              <a:rPr lang="en-GB" dirty="0" smtClean="0"/>
              <a:t/>
            </a:r>
            <a:br>
              <a:rPr lang="en-GB" dirty="0" smtClean="0"/>
            </a:br>
            <a:r>
              <a:rPr lang="en-GB" dirty="0" smtClean="0"/>
              <a:t>anti</a:t>
            </a:r>
            <a:r>
              <a:rPr lang="en-GB" dirty="0"/>
              <a:t>-harassment </a:t>
            </a:r>
            <a:r>
              <a:rPr lang="en-GB" dirty="0" smtClean="0"/>
              <a:t>policies</a:t>
            </a:r>
            <a:endParaRPr lang="en-US" dirty="0"/>
          </a:p>
        </p:txBody>
      </p:sp>
      <p:sp>
        <p:nvSpPr>
          <p:cNvPr id="3" name="Text Placeholder 2"/>
          <p:cNvSpPr>
            <a:spLocks noGrp="1"/>
          </p:cNvSpPr>
          <p:nvPr>
            <p:ph type="body" idx="1"/>
          </p:nvPr>
        </p:nvSpPr>
        <p:spPr>
          <a:xfrm>
            <a:off x="1008661" y="1895628"/>
            <a:ext cx="7371569" cy="3984798"/>
          </a:xfrm>
        </p:spPr>
        <p:txBody>
          <a:bodyPr>
            <a:normAutofit/>
          </a:bodyPr>
          <a:lstStyle/>
          <a:p>
            <a:pPr marL="0" indent="0">
              <a:lnSpc>
                <a:spcPct val="100000"/>
              </a:lnSpc>
              <a:buNone/>
            </a:pPr>
            <a:r>
              <a:rPr lang="en-GB" sz="2200" dirty="0"/>
              <a:t>Employers who receive few or no complaints about harassment should not be complacent. Remember, one crucial dilemma for the victim in these circumstances is whether or not to blow the whistle for fear of reprisal and further victimisation. The individual may be very reluctant to come forward even to get the unwanted behaviour stopped. Even then, the spectre of involvement in subsequent investigations, disciplinary and even legal proceedings may be too daunting for many employees, who really just want to get on with their jobs and their lives.</a:t>
            </a:r>
          </a:p>
          <a:p>
            <a:pPr marL="0" indent="0">
              <a:lnSpc>
                <a:spcPct val="100000"/>
              </a:lnSpc>
              <a:buNone/>
            </a:pPr>
            <a:r>
              <a:rPr lang="en-GB" sz="2200" dirty="0"/>
              <a:t>(Stephens, 1999</a:t>
            </a:r>
            <a:r>
              <a:rPr lang="en-GB" sz="2200" dirty="0" smtClean="0"/>
              <a:t>)</a:t>
            </a:r>
            <a:endParaRPr lang="en-GB" sz="2200" dirty="0"/>
          </a:p>
        </p:txBody>
      </p:sp>
      <p:sp>
        <p:nvSpPr>
          <p:cNvPr id="4"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lang="en-GB" sz="1600" dirty="0" smtClean="0"/>
              <a:t>40</a:t>
            </a:r>
            <a:endParaRPr sz="1600" dirty="0"/>
          </a:p>
        </p:txBody>
      </p:sp>
    </p:spTree>
    <p:extLst>
      <p:ext uri="{BB962C8B-B14F-4D97-AF65-F5344CB8AC3E}">
        <p14:creationId xmlns:p14="http://schemas.microsoft.com/office/powerpoint/2010/main" val="906938928"/>
      </p:ext>
    </p:extLst>
  </p:cSld>
  <p:clrMapOvr>
    <a:masterClrMapping/>
  </p:clrMapOvr>
  <p:transition xmlns:p14="http://schemas.microsoft.com/office/powerpoint/2010/mai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25121"/>
            <a:ext cx="7886700" cy="1134984"/>
          </a:xfrm>
        </p:spPr>
        <p:txBody>
          <a:bodyPr/>
          <a:lstStyle/>
          <a:p>
            <a:r>
              <a:rPr lang="en-GB" dirty="0"/>
              <a:t>Policy </a:t>
            </a:r>
            <a:r>
              <a:rPr lang="en-GB" dirty="0" smtClean="0"/>
              <a:t>approaches</a:t>
            </a:r>
            <a:endParaRPr lang="en-US" dirty="0"/>
          </a:p>
        </p:txBody>
      </p:sp>
      <p:sp>
        <p:nvSpPr>
          <p:cNvPr id="3" name="Text Placeholder 2"/>
          <p:cNvSpPr>
            <a:spLocks noGrp="1"/>
          </p:cNvSpPr>
          <p:nvPr>
            <p:ph type="body" idx="1"/>
          </p:nvPr>
        </p:nvSpPr>
        <p:spPr>
          <a:xfrm>
            <a:off x="1018657" y="1681102"/>
            <a:ext cx="7886700" cy="4351338"/>
          </a:xfrm>
        </p:spPr>
        <p:txBody>
          <a:bodyPr>
            <a:normAutofit/>
          </a:bodyPr>
          <a:lstStyle/>
          <a:p>
            <a:r>
              <a:rPr lang="en-GB" sz="2400" dirty="0" smtClean="0"/>
              <a:t>could </a:t>
            </a:r>
            <a:r>
              <a:rPr lang="en-GB" sz="2400" dirty="0"/>
              <a:t>be part of equality and diversity policies</a:t>
            </a:r>
          </a:p>
          <a:p>
            <a:r>
              <a:rPr lang="en-GB" sz="2400" dirty="0" smtClean="0"/>
              <a:t>could </a:t>
            </a:r>
            <a:r>
              <a:rPr lang="en-GB" sz="2400" dirty="0"/>
              <a:t>be part of staff care policy</a:t>
            </a:r>
          </a:p>
          <a:p>
            <a:r>
              <a:rPr lang="en-GB" sz="2400" dirty="0" smtClean="0"/>
              <a:t>could </a:t>
            </a:r>
            <a:r>
              <a:rPr lang="en-GB" sz="2400" dirty="0"/>
              <a:t>be an ‘umbrella’ anti-harassment policy</a:t>
            </a:r>
          </a:p>
          <a:p>
            <a:r>
              <a:rPr lang="en-GB" sz="2400" dirty="0" smtClean="0"/>
              <a:t>could </a:t>
            </a:r>
            <a:r>
              <a:rPr lang="en-GB" sz="2400" dirty="0"/>
              <a:t>be specific policies, </a:t>
            </a:r>
            <a:r>
              <a:rPr lang="en-GB" sz="2400" dirty="0" err="1" smtClean="0"/>
              <a:t>e.g</a:t>
            </a:r>
            <a:r>
              <a:rPr lang="en-GB" sz="2400" dirty="0" smtClean="0"/>
              <a:t>:</a:t>
            </a:r>
            <a:endParaRPr lang="en-GB" sz="2400" dirty="0"/>
          </a:p>
          <a:p>
            <a:pPr lvl="1"/>
            <a:r>
              <a:rPr lang="en-GB" sz="2400" dirty="0"/>
              <a:t>sexual harassment</a:t>
            </a:r>
          </a:p>
          <a:p>
            <a:pPr lvl="1"/>
            <a:r>
              <a:rPr lang="en-GB" sz="2400" dirty="0"/>
              <a:t>racial harassment</a:t>
            </a:r>
          </a:p>
          <a:p>
            <a:pPr lvl="1"/>
            <a:r>
              <a:rPr lang="en-GB" sz="2400" dirty="0"/>
              <a:t>disability harassment</a:t>
            </a:r>
          </a:p>
          <a:p>
            <a:pPr lvl="1"/>
            <a:r>
              <a:rPr lang="en-GB" sz="2400" dirty="0"/>
              <a:t>harassment relating to sexual identity</a:t>
            </a:r>
          </a:p>
          <a:p>
            <a:pPr lvl="1"/>
            <a:r>
              <a:rPr lang="en-GB" sz="2400" dirty="0"/>
              <a:t>other forms of bullying or degrading </a:t>
            </a:r>
            <a:r>
              <a:rPr lang="en-GB" sz="2400" dirty="0" smtClean="0"/>
              <a:t>treatment</a:t>
            </a:r>
            <a:endParaRPr lang="en-GB" sz="2400" dirty="0"/>
          </a:p>
        </p:txBody>
      </p:sp>
      <p:sp>
        <p:nvSpPr>
          <p:cNvPr id="4"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lang="en-GB" sz="1600" dirty="0" smtClean="0"/>
              <a:t>41</a:t>
            </a:r>
            <a:endParaRPr sz="1600" dirty="0"/>
          </a:p>
        </p:txBody>
      </p:sp>
    </p:spTree>
    <p:extLst>
      <p:ext uri="{BB962C8B-B14F-4D97-AF65-F5344CB8AC3E}">
        <p14:creationId xmlns:p14="http://schemas.microsoft.com/office/powerpoint/2010/main" val="1261272851"/>
      </p:ext>
    </p:extLst>
  </p:cSld>
  <p:clrMapOvr>
    <a:masterClrMapping/>
  </p:clrMapOvr>
  <p:transition xmlns:p14="http://schemas.microsoft.com/office/powerpoint/2010/mai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Raising awareness </a:t>
            </a:r>
            <a:r>
              <a:rPr lang="en-GB" dirty="0" smtClean="0"/>
              <a:t/>
            </a:r>
            <a:br>
              <a:rPr lang="en-GB" dirty="0" smtClean="0"/>
            </a:br>
            <a:r>
              <a:rPr lang="en-GB" dirty="0" smtClean="0"/>
              <a:t>about policies</a:t>
            </a:r>
            <a:endParaRPr lang="en-US" dirty="0"/>
          </a:p>
        </p:txBody>
      </p:sp>
      <p:sp>
        <p:nvSpPr>
          <p:cNvPr id="3" name="Text Placeholder 2"/>
          <p:cNvSpPr>
            <a:spLocks noGrp="1"/>
          </p:cNvSpPr>
          <p:nvPr>
            <p:ph type="body" idx="1"/>
          </p:nvPr>
        </p:nvSpPr>
        <p:spPr>
          <a:xfrm>
            <a:off x="2217555" y="2202129"/>
            <a:ext cx="5541519" cy="3574769"/>
          </a:xfrm>
        </p:spPr>
        <p:txBody>
          <a:bodyPr/>
          <a:lstStyle/>
          <a:p>
            <a:r>
              <a:rPr lang="en-GB" sz="2600" dirty="0" smtClean="0"/>
              <a:t>Briefing </a:t>
            </a:r>
            <a:r>
              <a:rPr lang="en-GB" sz="2600" dirty="0"/>
              <a:t>– verbal and written</a:t>
            </a:r>
          </a:p>
          <a:p>
            <a:r>
              <a:rPr lang="en-GB" sz="2600" dirty="0" smtClean="0"/>
              <a:t>Training</a:t>
            </a:r>
            <a:endParaRPr lang="en-GB" sz="2600" dirty="0"/>
          </a:p>
          <a:p>
            <a:pPr marL="0" indent="0">
              <a:spcBef>
                <a:spcPts val="2200"/>
              </a:spcBef>
              <a:buNone/>
            </a:pPr>
            <a:r>
              <a:rPr lang="en-GB" sz="2600" dirty="0"/>
              <a:t>Formal procedures</a:t>
            </a:r>
          </a:p>
          <a:p>
            <a:r>
              <a:rPr lang="en-GB" sz="2600" dirty="0" smtClean="0"/>
              <a:t>Complaint</a:t>
            </a:r>
            <a:endParaRPr lang="en-GB" sz="2600" dirty="0"/>
          </a:p>
          <a:p>
            <a:r>
              <a:rPr lang="en-GB" sz="2600" dirty="0" smtClean="0"/>
              <a:t>Investigation</a:t>
            </a:r>
            <a:endParaRPr lang="en-GB" sz="2600" dirty="0"/>
          </a:p>
          <a:p>
            <a:r>
              <a:rPr lang="en-GB" sz="2600" dirty="0" smtClean="0"/>
              <a:t>Responses </a:t>
            </a:r>
            <a:r>
              <a:rPr lang="en-GB" sz="2600" dirty="0"/>
              <a:t>and outcomes</a:t>
            </a:r>
          </a:p>
          <a:p>
            <a:r>
              <a:rPr lang="en-GB" sz="2600" dirty="0" smtClean="0"/>
              <a:t>Monitoring </a:t>
            </a:r>
            <a:r>
              <a:rPr lang="en-GB" sz="2600" dirty="0"/>
              <a:t>and evaluation</a:t>
            </a:r>
          </a:p>
          <a:p>
            <a:pPr marL="0" indent="0">
              <a:buNone/>
            </a:pPr>
            <a:endParaRPr lang="en-US" dirty="0"/>
          </a:p>
        </p:txBody>
      </p:sp>
      <p:sp>
        <p:nvSpPr>
          <p:cNvPr id="4"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lang="en-GB" sz="1600" dirty="0" smtClean="0"/>
              <a:t>42</a:t>
            </a:r>
            <a:endParaRPr sz="1600" dirty="0"/>
          </a:p>
        </p:txBody>
      </p:sp>
    </p:spTree>
    <p:extLst>
      <p:ext uri="{BB962C8B-B14F-4D97-AF65-F5344CB8AC3E}">
        <p14:creationId xmlns:p14="http://schemas.microsoft.com/office/powerpoint/2010/main" val="3265181030"/>
      </p:ext>
    </p:extLst>
  </p:cSld>
  <p:clrMapOvr>
    <a:masterClrMapping/>
  </p:clrMapOvr>
  <p:transition xmlns:p14="http://schemas.microsoft.com/office/powerpoint/2010/mai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15120"/>
            <a:ext cx="7886700" cy="864965"/>
          </a:xfrm>
        </p:spPr>
        <p:txBody>
          <a:bodyPr/>
          <a:lstStyle/>
          <a:p>
            <a:r>
              <a:rPr lang="en-GB" dirty="0"/>
              <a:t>Staff </a:t>
            </a:r>
            <a:r>
              <a:rPr lang="en-GB" dirty="0" smtClean="0"/>
              <a:t>care</a:t>
            </a:r>
            <a:endParaRPr lang="en-US" dirty="0"/>
          </a:p>
        </p:txBody>
      </p:sp>
      <p:sp>
        <p:nvSpPr>
          <p:cNvPr id="3" name="Text Placeholder 2"/>
          <p:cNvSpPr>
            <a:spLocks noGrp="1"/>
          </p:cNvSpPr>
          <p:nvPr>
            <p:ph type="body" idx="1"/>
          </p:nvPr>
        </p:nvSpPr>
        <p:spPr>
          <a:xfrm>
            <a:off x="1033775" y="1465596"/>
            <a:ext cx="7611575" cy="4351338"/>
          </a:xfrm>
        </p:spPr>
        <p:txBody>
          <a:bodyPr>
            <a:normAutofit/>
          </a:bodyPr>
          <a:lstStyle/>
          <a:p>
            <a:pPr marL="0" indent="0">
              <a:lnSpc>
                <a:spcPct val="100000"/>
              </a:lnSpc>
              <a:buNone/>
            </a:pPr>
            <a:r>
              <a:rPr lang="en-GB" sz="2400" dirty="0"/>
              <a:t>Staff care is an approach which is consistent with:</a:t>
            </a:r>
          </a:p>
          <a:p>
            <a:pPr>
              <a:lnSpc>
                <a:spcPct val="100000"/>
              </a:lnSpc>
            </a:pPr>
            <a:r>
              <a:rPr lang="en-GB" sz="2400" dirty="0" smtClean="0"/>
              <a:t>Health </a:t>
            </a:r>
            <a:r>
              <a:rPr lang="en-GB" sz="2400" dirty="0"/>
              <a:t>and safety requirements – safeguarding </a:t>
            </a:r>
            <a:r>
              <a:rPr lang="en-GB" sz="2400" dirty="0" smtClean="0"/>
              <a:t/>
            </a:r>
            <a:br>
              <a:rPr lang="en-GB" sz="2400" dirty="0" smtClean="0"/>
            </a:br>
            <a:r>
              <a:rPr lang="en-GB" sz="2400" dirty="0" smtClean="0"/>
              <a:t>staff </a:t>
            </a:r>
            <a:r>
              <a:rPr lang="en-GB" sz="2400" dirty="0"/>
              <a:t>from undue hazards</a:t>
            </a:r>
          </a:p>
          <a:p>
            <a:pPr>
              <a:lnSpc>
                <a:spcPct val="100000"/>
              </a:lnSpc>
            </a:pPr>
            <a:r>
              <a:rPr lang="en-GB" sz="2400" dirty="0" smtClean="0"/>
              <a:t>Good </a:t>
            </a:r>
            <a:r>
              <a:rPr lang="en-GB" sz="2400" dirty="0"/>
              <a:t>managerial practice – recognising that a </a:t>
            </a:r>
            <a:r>
              <a:rPr lang="en-GB" sz="2400" dirty="0" smtClean="0"/>
              <a:t/>
            </a:r>
            <a:br>
              <a:rPr lang="en-GB" sz="2400" dirty="0" smtClean="0"/>
            </a:br>
            <a:r>
              <a:rPr lang="en-GB" sz="2400" dirty="0" smtClean="0"/>
              <a:t>well</a:t>
            </a:r>
            <a:r>
              <a:rPr lang="en-GB" sz="2400" dirty="0"/>
              <a:t>-supported workforce is a more effective and trouble-free workforce</a:t>
            </a:r>
          </a:p>
          <a:p>
            <a:pPr>
              <a:lnSpc>
                <a:spcPct val="100000"/>
              </a:lnSpc>
            </a:pPr>
            <a:r>
              <a:rPr lang="en-GB" sz="2400" dirty="0" smtClean="0"/>
              <a:t>Humanitarian </a:t>
            </a:r>
            <a:r>
              <a:rPr lang="en-GB" sz="2400" dirty="0"/>
              <a:t>values – valuing people as people </a:t>
            </a:r>
            <a:r>
              <a:rPr lang="en-GB" sz="2400" dirty="0" smtClean="0"/>
              <a:t/>
            </a:r>
            <a:br>
              <a:rPr lang="en-GB" sz="2400" dirty="0" smtClean="0"/>
            </a:br>
            <a:r>
              <a:rPr lang="en-GB" sz="2400" dirty="0" smtClean="0"/>
              <a:t>and </a:t>
            </a:r>
            <a:r>
              <a:rPr lang="en-GB" sz="2400" dirty="0"/>
              <a:t>not creating an oppressive or inhumane work </a:t>
            </a:r>
            <a:r>
              <a:rPr lang="en-GB" sz="2400" dirty="0" smtClean="0"/>
              <a:t>environment</a:t>
            </a:r>
            <a:endParaRPr lang="en-GB" sz="2400" dirty="0"/>
          </a:p>
        </p:txBody>
      </p:sp>
      <p:sp>
        <p:nvSpPr>
          <p:cNvPr id="4"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lang="en-GB" sz="1600" dirty="0" smtClean="0"/>
              <a:t>43</a:t>
            </a:r>
            <a:endParaRPr sz="1600" dirty="0"/>
          </a:p>
        </p:txBody>
      </p:sp>
    </p:spTree>
    <p:extLst>
      <p:ext uri="{BB962C8B-B14F-4D97-AF65-F5344CB8AC3E}">
        <p14:creationId xmlns:p14="http://schemas.microsoft.com/office/powerpoint/2010/main" val="2199407457"/>
      </p:ext>
    </p:extLst>
  </p:cSld>
  <p:clrMapOvr>
    <a:masterClrMapping/>
  </p:clrMapOvr>
  <p:transition xmlns:p14="http://schemas.microsoft.com/office/powerpoint/2010/mai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55114"/>
            <a:ext cx="7886700" cy="1325564"/>
          </a:xfrm>
        </p:spPr>
        <p:txBody>
          <a:bodyPr/>
          <a:lstStyle/>
          <a:p>
            <a:r>
              <a:rPr lang="en-GB" dirty="0"/>
              <a:t>The elements </a:t>
            </a:r>
            <a:r>
              <a:rPr lang="en-GB" dirty="0" smtClean="0"/>
              <a:t/>
            </a:r>
            <a:br>
              <a:rPr lang="en-GB" dirty="0" smtClean="0"/>
            </a:br>
            <a:r>
              <a:rPr lang="en-GB" dirty="0" smtClean="0"/>
              <a:t>of </a:t>
            </a:r>
            <a:r>
              <a:rPr lang="en-GB" dirty="0"/>
              <a:t>good staff </a:t>
            </a:r>
            <a:r>
              <a:rPr lang="en-GB" dirty="0" smtClean="0"/>
              <a:t>care</a:t>
            </a:r>
            <a:endParaRPr lang="en-US" dirty="0"/>
          </a:p>
        </p:txBody>
      </p:sp>
      <p:sp>
        <p:nvSpPr>
          <p:cNvPr id="3" name="Text Placeholder 2"/>
          <p:cNvSpPr>
            <a:spLocks noGrp="1"/>
          </p:cNvSpPr>
          <p:nvPr>
            <p:ph type="body" idx="1"/>
          </p:nvPr>
        </p:nvSpPr>
        <p:spPr>
          <a:xfrm>
            <a:off x="1058660" y="1835623"/>
            <a:ext cx="7411570" cy="4044803"/>
          </a:xfrm>
        </p:spPr>
        <p:txBody>
          <a:bodyPr>
            <a:noAutofit/>
          </a:bodyPr>
          <a:lstStyle/>
          <a:p>
            <a:pPr marL="0" indent="0">
              <a:spcBef>
                <a:spcPts val="500"/>
              </a:spcBef>
              <a:buNone/>
            </a:pPr>
            <a:r>
              <a:rPr lang="en-GB" sz="2200" dirty="0"/>
              <a:t>The main elements of good staff care can be identified as:</a:t>
            </a:r>
          </a:p>
          <a:p>
            <a:pPr>
              <a:spcBef>
                <a:spcPts val="500"/>
              </a:spcBef>
            </a:pPr>
            <a:r>
              <a:rPr lang="en-GB" sz="2200" dirty="0" smtClean="0"/>
              <a:t>Supervision </a:t>
            </a:r>
            <a:r>
              <a:rPr lang="en-GB" sz="2200" dirty="0"/>
              <a:t>and appraisal</a:t>
            </a:r>
          </a:p>
          <a:p>
            <a:pPr>
              <a:spcBef>
                <a:spcPts val="500"/>
              </a:spcBef>
            </a:pPr>
            <a:r>
              <a:rPr lang="en-GB" sz="2200" dirty="0" smtClean="0"/>
              <a:t>Training </a:t>
            </a:r>
            <a:r>
              <a:rPr lang="en-GB" sz="2200" dirty="0"/>
              <a:t>and development</a:t>
            </a:r>
          </a:p>
          <a:p>
            <a:pPr>
              <a:spcBef>
                <a:spcPts val="500"/>
              </a:spcBef>
            </a:pPr>
            <a:r>
              <a:rPr lang="en-GB" sz="2200" dirty="0" smtClean="0"/>
              <a:t>Employee </a:t>
            </a:r>
            <a:r>
              <a:rPr lang="en-GB" sz="2200" dirty="0"/>
              <a:t>assistance programmes</a:t>
            </a:r>
          </a:p>
          <a:p>
            <a:pPr>
              <a:spcBef>
                <a:spcPts val="500"/>
              </a:spcBef>
            </a:pPr>
            <a:r>
              <a:rPr lang="en-GB" sz="2200" dirty="0" smtClean="0"/>
              <a:t>Grievance </a:t>
            </a:r>
            <a:r>
              <a:rPr lang="en-GB" sz="2200" dirty="0"/>
              <a:t>and complaints procedures</a:t>
            </a:r>
          </a:p>
          <a:p>
            <a:pPr>
              <a:spcBef>
                <a:spcPts val="500"/>
              </a:spcBef>
            </a:pPr>
            <a:r>
              <a:rPr lang="en-GB" sz="2200" dirty="0" smtClean="0"/>
              <a:t>Disciplinary </a:t>
            </a:r>
            <a:r>
              <a:rPr lang="en-GB" sz="2200" dirty="0"/>
              <a:t>procedures</a:t>
            </a:r>
          </a:p>
          <a:p>
            <a:pPr>
              <a:spcBef>
                <a:spcPts val="500"/>
              </a:spcBef>
            </a:pPr>
            <a:r>
              <a:rPr lang="en-GB" sz="2200" dirty="0" smtClean="0"/>
              <a:t>Capability </a:t>
            </a:r>
            <a:r>
              <a:rPr lang="en-GB" sz="2200" dirty="0"/>
              <a:t>procedures</a:t>
            </a:r>
          </a:p>
          <a:p>
            <a:pPr>
              <a:spcBef>
                <a:spcPts val="500"/>
              </a:spcBef>
            </a:pPr>
            <a:r>
              <a:rPr lang="en-GB" sz="2200" dirty="0" smtClean="0"/>
              <a:t>Conditions </a:t>
            </a:r>
            <a:r>
              <a:rPr lang="en-GB" sz="2200" dirty="0"/>
              <a:t>of service</a:t>
            </a:r>
          </a:p>
          <a:p>
            <a:pPr>
              <a:spcBef>
                <a:spcPts val="500"/>
              </a:spcBef>
            </a:pPr>
            <a:r>
              <a:rPr lang="en-GB" sz="2200" dirty="0" smtClean="0"/>
              <a:t>Sickness </a:t>
            </a:r>
            <a:r>
              <a:rPr lang="en-GB" sz="2200" dirty="0"/>
              <a:t>absence management</a:t>
            </a:r>
          </a:p>
          <a:p>
            <a:pPr>
              <a:spcBef>
                <a:spcPts val="500"/>
              </a:spcBef>
            </a:pPr>
            <a:r>
              <a:rPr lang="en-GB" sz="2200" dirty="0" smtClean="0"/>
              <a:t>Equality </a:t>
            </a:r>
            <a:r>
              <a:rPr lang="en-GB" sz="2200" dirty="0"/>
              <a:t>and diversity policies</a:t>
            </a:r>
          </a:p>
          <a:p>
            <a:pPr>
              <a:spcBef>
                <a:spcPts val="500"/>
              </a:spcBef>
            </a:pPr>
            <a:r>
              <a:rPr lang="en-GB" sz="2200" dirty="0" smtClean="0"/>
              <a:t>Anti</a:t>
            </a:r>
            <a:r>
              <a:rPr lang="en-GB" sz="2200" dirty="0"/>
              <a:t>-harassment </a:t>
            </a:r>
            <a:r>
              <a:rPr lang="en-GB" sz="2200" dirty="0" smtClean="0"/>
              <a:t>policies</a:t>
            </a:r>
            <a:endParaRPr lang="en-GB" sz="2200" dirty="0"/>
          </a:p>
        </p:txBody>
      </p:sp>
      <p:sp>
        <p:nvSpPr>
          <p:cNvPr id="4"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lang="en-GB" sz="1600" dirty="0" smtClean="0"/>
              <a:t>44</a:t>
            </a:r>
            <a:endParaRPr sz="1600" dirty="0"/>
          </a:p>
        </p:txBody>
      </p:sp>
    </p:spTree>
    <p:extLst>
      <p:ext uri="{BB962C8B-B14F-4D97-AF65-F5344CB8AC3E}">
        <p14:creationId xmlns:p14="http://schemas.microsoft.com/office/powerpoint/2010/main" val="3241280983"/>
      </p:ext>
    </p:extLst>
  </p:cSld>
  <p:clrMapOvr>
    <a:masterClrMapping/>
  </p:clrMapOvr>
  <p:transition xmlns:p14="http://schemas.microsoft.com/office/powerpoint/2010/mai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5115"/>
            <a:ext cx="7886700" cy="1325564"/>
          </a:xfrm>
        </p:spPr>
        <p:txBody>
          <a:bodyPr/>
          <a:lstStyle/>
          <a:p>
            <a:r>
              <a:rPr lang="en-GB" dirty="0"/>
              <a:t>Managerial </a:t>
            </a:r>
            <a:r>
              <a:rPr lang="en-GB" dirty="0" smtClean="0"/>
              <a:t>responsibility</a:t>
            </a:r>
            <a:endParaRPr lang="en-US" dirty="0"/>
          </a:p>
        </p:txBody>
      </p:sp>
      <p:sp>
        <p:nvSpPr>
          <p:cNvPr id="3" name="Text Placeholder 2"/>
          <p:cNvSpPr>
            <a:spLocks noGrp="1"/>
          </p:cNvSpPr>
          <p:nvPr>
            <p:ph type="body" idx="1"/>
          </p:nvPr>
        </p:nvSpPr>
        <p:spPr>
          <a:xfrm>
            <a:off x="1168662" y="1841117"/>
            <a:ext cx="7231565" cy="3644774"/>
          </a:xfrm>
        </p:spPr>
        <p:txBody>
          <a:bodyPr>
            <a:normAutofit/>
          </a:bodyPr>
          <a:lstStyle/>
          <a:p>
            <a:pPr marL="0" indent="0">
              <a:lnSpc>
                <a:spcPct val="100000"/>
              </a:lnSpc>
              <a:buNone/>
            </a:pPr>
            <a:r>
              <a:rPr lang="en-GB" sz="2400" dirty="0"/>
              <a:t>As managers, team leaders, trainers and colleagues, we each have a role to play in creating workplaces free of harassment and bullying. No one should feel alone when faced with bullying or harassing behaviour. By supporting our colleagues and encouraging their growth in confidence we are beginning a change process which will make each and every one of us less vulnerable to bullies.</a:t>
            </a:r>
          </a:p>
          <a:p>
            <a:pPr marL="0" indent="0">
              <a:lnSpc>
                <a:spcPct val="100000"/>
              </a:lnSpc>
              <a:buNone/>
            </a:pPr>
            <a:r>
              <a:rPr lang="en-GB" sz="2400" dirty="0"/>
              <a:t>(Kelly, 1999</a:t>
            </a:r>
            <a:r>
              <a:rPr lang="en-GB" sz="2400" dirty="0" smtClean="0"/>
              <a:t>)</a:t>
            </a:r>
            <a:endParaRPr lang="en-GB" sz="2400" dirty="0"/>
          </a:p>
        </p:txBody>
      </p:sp>
      <p:sp>
        <p:nvSpPr>
          <p:cNvPr id="4" name="Shape 193"/>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a:t>
            </a:r>
            <a:r>
              <a:rPr lang="en-GB" sz="1600" smtClean="0"/>
              <a:t>45</a:t>
            </a:r>
            <a:endParaRPr sz="1600" dirty="0"/>
          </a:p>
        </p:txBody>
      </p:sp>
    </p:spTree>
    <p:extLst>
      <p:ext uri="{BB962C8B-B14F-4D97-AF65-F5344CB8AC3E}">
        <p14:creationId xmlns:p14="http://schemas.microsoft.com/office/powerpoint/2010/main" val="2270007405"/>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Shape 131"/>
          <p:cNvSpPr>
            <a:spLocks noGrp="1"/>
          </p:cNvSpPr>
          <p:nvPr>
            <p:ph type="title" idx="4294967295"/>
          </p:nvPr>
        </p:nvSpPr>
        <p:spPr>
          <a:prstGeom prst="rect">
            <a:avLst/>
          </a:prstGeom>
        </p:spPr>
        <p:txBody>
          <a:bodyPr/>
          <a:lstStyle/>
          <a:p>
            <a:r>
              <a:t>How are they different? </a:t>
            </a:r>
          </a:p>
        </p:txBody>
      </p:sp>
      <p:sp>
        <p:nvSpPr>
          <p:cNvPr id="132" name="Shape 132"/>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5</a:t>
            </a:r>
          </a:p>
        </p:txBody>
      </p:sp>
      <p:sp>
        <p:nvSpPr>
          <p:cNvPr id="133" name="Shape 133"/>
          <p:cNvSpPr/>
          <p:nvPr/>
        </p:nvSpPr>
        <p:spPr>
          <a:xfrm>
            <a:off x="1013655" y="1924703"/>
            <a:ext cx="3397908" cy="219618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spcBef>
                <a:spcPts val="500"/>
              </a:spcBef>
              <a:buFont typeface="Arial"/>
              <a:defRPr>
                <a:latin typeface="Arial"/>
                <a:ea typeface="Arial"/>
                <a:cs typeface="Arial"/>
                <a:sym typeface="Arial"/>
              </a:defRPr>
            </a:pPr>
            <a:r>
              <a:rPr sz="2500" b="1"/>
              <a:t>Bullying</a:t>
            </a:r>
            <a:r>
              <a:t>	</a:t>
            </a:r>
            <a:endParaRPr sz="2800"/>
          </a:p>
          <a:p>
            <a:pPr marL="320040" indent="-320040">
              <a:lnSpc>
                <a:spcPct val="90000"/>
              </a:lnSpc>
              <a:spcBef>
                <a:spcPts val="1000"/>
              </a:spcBef>
              <a:buSzPct val="120000"/>
              <a:buFont typeface="Arial"/>
              <a:buChar char="•"/>
              <a:defRPr sz="2500">
                <a:latin typeface="Arial"/>
                <a:ea typeface="Arial"/>
                <a:cs typeface="Arial"/>
                <a:sym typeface="Arial"/>
              </a:defRPr>
            </a:pPr>
            <a:r>
              <a:t>either one-off or over a period of time</a:t>
            </a:r>
          </a:p>
          <a:p>
            <a:pPr marL="320040" indent="-320040">
              <a:lnSpc>
                <a:spcPct val="90000"/>
              </a:lnSpc>
              <a:spcBef>
                <a:spcPts val="1000"/>
              </a:spcBef>
              <a:buSzPct val="120000"/>
              <a:buChar char="•"/>
              <a:defRPr sz="2500">
                <a:latin typeface="Arial"/>
                <a:ea typeface="Arial"/>
                <a:cs typeface="Arial"/>
                <a:sym typeface="Arial"/>
              </a:defRPr>
            </a:pPr>
            <a:r>
              <a:t>can apply to anyone </a:t>
            </a:r>
          </a:p>
          <a:p>
            <a:pPr marL="320040" indent="-320040">
              <a:lnSpc>
                <a:spcPct val="90000"/>
              </a:lnSpc>
              <a:spcBef>
                <a:spcPts val="1000"/>
              </a:spcBef>
              <a:buSzPct val="120000"/>
              <a:buChar char="•"/>
              <a:defRPr sz="2500">
                <a:latin typeface="Arial"/>
                <a:ea typeface="Arial"/>
                <a:cs typeface="Arial"/>
                <a:sym typeface="Arial"/>
              </a:defRPr>
            </a:pPr>
            <a:r>
              <a:t>is deliberate	</a:t>
            </a:r>
          </a:p>
        </p:txBody>
      </p:sp>
      <p:sp>
        <p:nvSpPr>
          <p:cNvPr id="134" name="Shape 134"/>
          <p:cNvSpPr/>
          <p:nvPr/>
        </p:nvSpPr>
        <p:spPr>
          <a:xfrm>
            <a:off x="4725627" y="1872704"/>
            <a:ext cx="3834735" cy="311259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spcBef>
                <a:spcPts val="500"/>
              </a:spcBef>
              <a:buFont typeface="Arial"/>
              <a:defRPr sz="2500" b="1">
                <a:latin typeface="Arial"/>
                <a:ea typeface="Arial"/>
                <a:cs typeface="Arial"/>
                <a:sym typeface="Arial"/>
              </a:defRPr>
            </a:pPr>
            <a:r>
              <a:rPr dirty="0"/>
              <a:t>Harassment	</a:t>
            </a:r>
            <a:endParaRPr sz="2800" dirty="0"/>
          </a:p>
          <a:p>
            <a:pPr marL="320040" indent="-320040">
              <a:lnSpc>
                <a:spcPct val="90000"/>
              </a:lnSpc>
              <a:spcBef>
                <a:spcPts val="1000"/>
              </a:spcBef>
              <a:buSzPct val="120000"/>
              <a:buFont typeface="Arial"/>
              <a:buChar char="•"/>
              <a:defRPr sz="2400">
                <a:latin typeface="Arial"/>
                <a:ea typeface="Arial"/>
                <a:cs typeface="Arial"/>
                <a:sym typeface="Arial"/>
              </a:defRPr>
            </a:pPr>
            <a:r>
              <a:rPr dirty="0"/>
              <a:t>typically over an extended period</a:t>
            </a:r>
          </a:p>
          <a:p>
            <a:pPr marL="320040" indent="-320040">
              <a:lnSpc>
                <a:spcPct val="90000"/>
              </a:lnSpc>
              <a:spcBef>
                <a:spcPts val="1000"/>
              </a:spcBef>
              <a:buSzPct val="120000"/>
              <a:buChar char="•"/>
              <a:defRPr sz="2400">
                <a:latin typeface="Arial"/>
                <a:ea typeface="Arial"/>
                <a:cs typeface="Arial"/>
                <a:sym typeface="Arial"/>
              </a:defRPr>
            </a:pPr>
            <a:r>
              <a:rPr dirty="0"/>
              <a:t>typically reflects attitudes to social groups or categories </a:t>
            </a:r>
          </a:p>
          <a:p>
            <a:pPr marL="320040" indent="-320040">
              <a:lnSpc>
                <a:spcPct val="90000"/>
              </a:lnSpc>
              <a:spcBef>
                <a:spcPts val="1000"/>
              </a:spcBef>
              <a:buSzPct val="120000"/>
              <a:buChar char="•"/>
              <a:defRPr sz="2400">
                <a:latin typeface="Arial"/>
                <a:ea typeface="Arial"/>
                <a:cs typeface="Arial"/>
                <a:sym typeface="Arial"/>
              </a:defRPr>
            </a:pPr>
            <a:r>
              <a:rPr dirty="0"/>
              <a:t>can be deliberate or unintentional</a:t>
            </a:r>
          </a:p>
        </p:txBody>
      </p:sp>
    </p:spTree>
  </p:cSld>
  <p:clrMapOvr>
    <a:masterClrMapping/>
  </p:clrMapOvr>
  <p:transition xmlns:p14="http://schemas.microsoft.com/office/powerpoint/2010/mai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Shape 136"/>
          <p:cNvSpPr>
            <a:spLocks noGrp="1"/>
          </p:cNvSpPr>
          <p:nvPr>
            <p:ph type="title" idx="4294967295"/>
          </p:nvPr>
        </p:nvSpPr>
        <p:spPr>
          <a:prstGeom prst="rect">
            <a:avLst/>
          </a:prstGeom>
        </p:spPr>
        <p:txBody>
          <a:bodyPr/>
          <a:lstStyle/>
          <a:p>
            <a:r>
              <a:t>What are the </a:t>
            </a:r>
            <a:br/>
            <a:r>
              <a:t>common themes? </a:t>
            </a:r>
          </a:p>
        </p:txBody>
      </p:sp>
      <p:sp>
        <p:nvSpPr>
          <p:cNvPr id="137" name="Shape 137"/>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6</a:t>
            </a:r>
          </a:p>
        </p:txBody>
      </p:sp>
      <p:sp>
        <p:nvSpPr>
          <p:cNvPr id="138" name="Shape 138"/>
          <p:cNvSpPr/>
          <p:nvPr/>
        </p:nvSpPr>
        <p:spPr>
          <a:xfrm>
            <a:off x="1605160" y="2227035"/>
            <a:ext cx="7139260" cy="246580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41300" indent="-241300">
              <a:lnSpc>
                <a:spcPct val="90000"/>
              </a:lnSpc>
              <a:spcBef>
                <a:spcPts val="1500"/>
              </a:spcBef>
              <a:buSzPct val="100000"/>
              <a:buFont typeface="Arial"/>
              <a:buChar char="•"/>
              <a:defRPr sz="2800">
                <a:latin typeface="Arial"/>
                <a:ea typeface="Arial"/>
                <a:cs typeface="Arial"/>
                <a:sym typeface="Arial"/>
              </a:defRPr>
            </a:pPr>
            <a:r>
              <a:rPr sz="2400" dirty="0"/>
              <a:t>Aggression, rather than assertiveness</a:t>
            </a:r>
          </a:p>
          <a:p>
            <a:pPr>
              <a:lnSpc>
                <a:spcPct val="90000"/>
              </a:lnSpc>
              <a:spcBef>
                <a:spcPts val="1500"/>
              </a:spcBef>
              <a:defRPr sz="2800">
                <a:latin typeface="Arial"/>
                <a:ea typeface="Arial"/>
                <a:cs typeface="Arial"/>
                <a:sym typeface="Arial"/>
              </a:defRPr>
            </a:pPr>
            <a:r>
              <a:rPr sz="2400" dirty="0"/>
              <a:t>• Criminal and legal consequences</a:t>
            </a:r>
          </a:p>
          <a:p>
            <a:pPr>
              <a:lnSpc>
                <a:spcPct val="90000"/>
              </a:lnSpc>
              <a:spcBef>
                <a:spcPts val="1500"/>
              </a:spcBef>
              <a:defRPr sz="2800">
                <a:latin typeface="Arial"/>
                <a:ea typeface="Arial"/>
                <a:cs typeface="Arial"/>
                <a:sym typeface="Arial"/>
              </a:defRPr>
            </a:pPr>
            <a:r>
              <a:rPr sz="2400" dirty="0"/>
              <a:t>• Barriers to organisational effectiveness</a:t>
            </a:r>
          </a:p>
          <a:p>
            <a:pPr>
              <a:lnSpc>
                <a:spcPct val="90000"/>
              </a:lnSpc>
              <a:spcBef>
                <a:spcPts val="1500"/>
              </a:spcBef>
              <a:defRPr sz="2800">
                <a:latin typeface="Arial"/>
                <a:ea typeface="Arial"/>
                <a:cs typeface="Arial"/>
                <a:sym typeface="Arial"/>
              </a:defRPr>
            </a:pPr>
            <a:r>
              <a:rPr sz="2400" dirty="0"/>
              <a:t>• Low morale</a:t>
            </a:r>
          </a:p>
          <a:p>
            <a:pPr>
              <a:lnSpc>
                <a:spcPct val="90000"/>
              </a:lnSpc>
              <a:spcBef>
                <a:spcPts val="1000"/>
              </a:spcBef>
              <a:defRPr sz="2800">
                <a:latin typeface="Arial"/>
                <a:ea typeface="Arial"/>
                <a:cs typeface="Arial"/>
                <a:sym typeface="Arial"/>
              </a:defRPr>
            </a:pPr>
            <a:r>
              <a:rPr sz="2400" dirty="0"/>
              <a:t>• Implications for equality and diversity	</a:t>
            </a:r>
          </a:p>
        </p:txBody>
      </p:sp>
    </p:spTree>
  </p:cSld>
  <p:clrMapOvr>
    <a:masterClrMapping/>
  </p:clrMapOvr>
  <p:transition xmlns:p14="http://schemas.microsoft.com/office/powerpoint/2010/mai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a:spLocks noGrp="1"/>
          </p:cNvSpPr>
          <p:nvPr>
            <p:ph type="title" idx="4294967295"/>
          </p:nvPr>
        </p:nvSpPr>
        <p:spPr>
          <a:prstGeom prst="rect">
            <a:avLst/>
          </a:prstGeom>
        </p:spPr>
        <p:txBody>
          <a:bodyPr/>
          <a:lstStyle/>
          <a:p>
            <a:r>
              <a:rPr dirty="0"/>
              <a:t>What constitutes bullying and harassment? </a:t>
            </a:r>
            <a:r>
              <a:rPr dirty="0" smtClean="0"/>
              <a:t>(</a:t>
            </a:r>
            <a:r>
              <a:rPr lang="en-GB" dirty="0" smtClean="0"/>
              <a:t>1</a:t>
            </a:r>
            <a:r>
              <a:rPr dirty="0" smtClean="0"/>
              <a:t>) </a:t>
            </a:r>
            <a:endParaRPr dirty="0"/>
          </a:p>
        </p:txBody>
      </p:sp>
      <p:sp>
        <p:nvSpPr>
          <p:cNvPr id="141" name="Shape 141"/>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7</a:t>
            </a:r>
          </a:p>
        </p:txBody>
      </p:sp>
      <p:sp>
        <p:nvSpPr>
          <p:cNvPr id="142" name="Shape 142"/>
          <p:cNvSpPr/>
          <p:nvPr/>
        </p:nvSpPr>
        <p:spPr>
          <a:xfrm>
            <a:off x="1174235" y="1940616"/>
            <a:ext cx="7125515" cy="4093428"/>
          </a:xfrm>
          <a:prstGeom prst="rect">
            <a:avLst/>
          </a:prstGeom>
          <a:ln w="12700">
            <a:miter lim="400000"/>
          </a:ln>
          <a:extLst>
            <a:ext uri="{C572A759-6A51-4108-AA02-DFA0A04FC94B}">
              <ma14:wrappingTextBoxFlag xmlns:ma14="http://schemas.microsoft.com/office/mac/drawingml/2011/main" val="1"/>
            </a:ext>
          </a:extLst>
        </p:spPr>
        <p:txBody>
          <a:bodyPr wrap="square" lIns="45719" rIns="45719">
            <a:spAutoFit/>
          </a:bodyPr>
          <a:lstStyle/>
          <a:p>
            <a:pPr marL="210552" indent="-210552">
              <a:spcBef>
                <a:spcPts val="1000"/>
              </a:spcBef>
              <a:buSzPct val="100000"/>
              <a:buChar char="•"/>
              <a:defRPr>
                <a:latin typeface="Arial"/>
                <a:ea typeface="Arial"/>
                <a:cs typeface="Arial"/>
                <a:sym typeface="Arial"/>
              </a:defRPr>
            </a:pPr>
            <a:r>
              <a:rPr sz="2000" dirty="0"/>
              <a:t>spreading malicious rumours, or insulting someone (particularly on race/gender/disability grounds)</a:t>
            </a:r>
          </a:p>
          <a:p>
            <a:pPr marL="210552" indent="-210552">
              <a:spcBef>
                <a:spcPts val="800"/>
              </a:spcBef>
              <a:buSzPct val="100000"/>
              <a:buChar char="•"/>
              <a:defRPr>
                <a:latin typeface="Arial"/>
                <a:ea typeface="Arial"/>
                <a:cs typeface="Arial"/>
                <a:sym typeface="Arial"/>
              </a:defRPr>
            </a:pPr>
            <a:r>
              <a:rPr sz="2000" dirty="0"/>
              <a:t>copying memos that are critical about someone to others who do not need to know</a:t>
            </a:r>
          </a:p>
          <a:p>
            <a:pPr marL="210552" indent="-210552">
              <a:spcBef>
                <a:spcPts val="800"/>
              </a:spcBef>
              <a:buSzPct val="100000"/>
              <a:buChar char="•"/>
              <a:defRPr>
                <a:latin typeface="Arial"/>
                <a:ea typeface="Arial"/>
                <a:cs typeface="Arial"/>
                <a:sym typeface="Arial"/>
              </a:defRPr>
            </a:pPr>
            <a:r>
              <a:rPr sz="2000" dirty="0"/>
              <a:t>ridiculing or demeaning someone, picking on them, setting them up to fail</a:t>
            </a:r>
          </a:p>
          <a:p>
            <a:pPr marL="210552" indent="-210552">
              <a:spcBef>
                <a:spcPts val="800"/>
              </a:spcBef>
              <a:buSzPct val="100000"/>
              <a:buChar char="•"/>
              <a:defRPr>
                <a:latin typeface="Arial"/>
                <a:ea typeface="Arial"/>
                <a:cs typeface="Arial"/>
                <a:sym typeface="Arial"/>
              </a:defRPr>
            </a:pPr>
            <a:r>
              <a:rPr sz="2000" dirty="0"/>
              <a:t>exclusion or victimisation</a:t>
            </a:r>
          </a:p>
          <a:p>
            <a:pPr marL="210552" indent="-210552">
              <a:spcBef>
                <a:spcPts val="800"/>
              </a:spcBef>
              <a:buSzPct val="100000"/>
              <a:buChar char="•"/>
              <a:defRPr>
                <a:latin typeface="Arial"/>
                <a:ea typeface="Arial"/>
                <a:cs typeface="Arial"/>
                <a:sym typeface="Arial"/>
              </a:defRPr>
            </a:pPr>
            <a:r>
              <a:rPr sz="2000" dirty="0"/>
              <a:t>unfair treatment</a:t>
            </a:r>
          </a:p>
          <a:p>
            <a:pPr marL="210552" indent="-210552">
              <a:spcBef>
                <a:spcPts val="800"/>
              </a:spcBef>
              <a:buSzPct val="100000"/>
              <a:buChar char="•"/>
              <a:defRPr>
                <a:latin typeface="Arial"/>
                <a:ea typeface="Arial"/>
                <a:cs typeface="Arial"/>
                <a:sym typeface="Arial"/>
              </a:defRPr>
            </a:pPr>
            <a:r>
              <a:rPr sz="2000" dirty="0"/>
              <a:t>overbearing supervision or other misuse of power or position</a:t>
            </a:r>
          </a:p>
          <a:p>
            <a:pPr marL="210552" indent="-210552">
              <a:spcBef>
                <a:spcPts val="800"/>
              </a:spcBef>
              <a:buSzPct val="100000"/>
              <a:buChar char="•"/>
              <a:defRPr>
                <a:latin typeface="Arial"/>
                <a:ea typeface="Arial"/>
                <a:cs typeface="Arial"/>
                <a:sym typeface="Arial"/>
              </a:defRPr>
            </a:pPr>
            <a:r>
              <a:rPr sz="2000" dirty="0"/>
              <a:t>unwelcome sexual advances – touching, standing too close, </a:t>
            </a:r>
            <a:r>
              <a:rPr sz="2000" dirty="0" smtClean="0"/>
              <a:t>display</a:t>
            </a:r>
            <a:r>
              <a:rPr lang="en-GB" sz="2000" dirty="0" err="1" smtClean="0"/>
              <a:t>ing</a:t>
            </a:r>
            <a:r>
              <a:rPr sz="2000" dirty="0" smtClean="0"/>
              <a:t> </a:t>
            </a:r>
            <a:r>
              <a:rPr sz="2000" dirty="0"/>
              <a:t>offensive materials</a:t>
            </a:r>
          </a:p>
        </p:txBody>
      </p:sp>
    </p:spTree>
  </p:cSld>
  <p:clrMapOvr>
    <a:masterClrMapping/>
  </p:clrMapOvr>
  <p:transition xmlns:p14="http://schemas.microsoft.com/office/powerpoint/2010/mai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Shape 144"/>
          <p:cNvSpPr>
            <a:spLocks noGrp="1"/>
          </p:cNvSpPr>
          <p:nvPr>
            <p:ph type="title" idx="4294967295"/>
          </p:nvPr>
        </p:nvSpPr>
        <p:spPr>
          <a:prstGeom prst="rect">
            <a:avLst/>
          </a:prstGeom>
        </p:spPr>
        <p:txBody>
          <a:bodyPr/>
          <a:lstStyle/>
          <a:p>
            <a:r>
              <a:rPr dirty="0"/>
              <a:t>What constitutes bullying and harassment? </a:t>
            </a:r>
            <a:r>
              <a:rPr dirty="0" smtClean="0"/>
              <a:t>(</a:t>
            </a:r>
            <a:r>
              <a:rPr lang="en-GB" dirty="0" smtClean="0"/>
              <a:t>2</a:t>
            </a:r>
            <a:r>
              <a:rPr dirty="0" smtClean="0"/>
              <a:t>) </a:t>
            </a:r>
            <a:endParaRPr dirty="0"/>
          </a:p>
        </p:txBody>
      </p:sp>
      <p:sp>
        <p:nvSpPr>
          <p:cNvPr id="145" name="Shape 145"/>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8</a:t>
            </a:r>
          </a:p>
        </p:txBody>
      </p:sp>
      <p:sp>
        <p:nvSpPr>
          <p:cNvPr id="146" name="Shape 146"/>
          <p:cNvSpPr/>
          <p:nvPr/>
        </p:nvSpPr>
        <p:spPr>
          <a:xfrm>
            <a:off x="889514" y="1992098"/>
            <a:ext cx="7625836" cy="4019049"/>
          </a:xfrm>
          <a:prstGeom prst="rect">
            <a:avLst/>
          </a:prstGeom>
          <a:ln w="12700">
            <a:miter lim="400000"/>
          </a:ln>
          <a:extLst>
            <a:ext uri="{C572A759-6A51-4108-AA02-DFA0A04FC94B}">
              <ma14:wrappingTextBoxFlag xmlns:ma14="http://schemas.microsoft.com/office/mac/drawingml/2011/main" val="1"/>
            </a:ext>
          </a:extLst>
        </p:spPr>
        <p:txBody>
          <a:bodyPr wrap="square" lIns="45719" rIns="45719">
            <a:spAutoFit/>
          </a:bodyPr>
          <a:lstStyle/>
          <a:p>
            <a:pPr marL="210552" indent="-210552">
              <a:spcBef>
                <a:spcPts val="500"/>
              </a:spcBef>
              <a:buSzPct val="100000"/>
              <a:buChar char="•"/>
              <a:defRPr>
                <a:latin typeface="Arial"/>
                <a:ea typeface="Arial"/>
                <a:cs typeface="Arial"/>
                <a:sym typeface="Arial"/>
              </a:defRPr>
            </a:pPr>
            <a:r>
              <a:rPr dirty="0"/>
              <a:t>making threats or comments about job security without foundation</a:t>
            </a:r>
          </a:p>
          <a:p>
            <a:pPr marL="210552" indent="-210552">
              <a:spcBef>
                <a:spcPts val="500"/>
              </a:spcBef>
              <a:buSzPct val="100000"/>
              <a:buChar char="•"/>
              <a:defRPr>
                <a:latin typeface="Arial"/>
                <a:ea typeface="Arial"/>
                <a:cs typeface="Arial"/>
                <a:sym typeface="Arial"/>
              </a:defRPr>
            </a:pPr>
            <a:r>
              <a:rPr dirty="0"/>
              <a:t>deliberately undermining a competent worker by overloading and constant criticism</a:t>
            </a:r>
          </a:p>
          <a:p>
            <a:pPr marL="210552" indent="-210552">
              <a:spcBef>
                <a:spcPts val="500"/>
              </a:spcBef>
              <a:buSzPct val="100000"/>
              <a:buChar char="•"/>
              <a:defRPr>
                <a:latin typeface="Arial"/>
                <a:ea typeface="Arial"/>
                <a:cs typeface="Arial"/>
                <a:sym typeface="Arial"/>
              </a:defRPr>
            </a:pPr>
            <a:r>
              <a:rPr dirty="0"/>
              <a:t>preventing individuals progressing by intentionally blocking promotion or training opportunities</a:t>
            </a:r>
          </a:p>
          <a:p>
            <a:pPr marL="210552" indent="-210552">
              <a:spcBef>
                <a:spcPts val="500"/>
              </a:spcBef>
              <a:buSzPct val="100000"/>
              <a:buChar char="•"/>
              <a:defRPr>
                <a:latin typeface="Arial"/>
                <a:ea typeface="Arial"/>
                <a:cs typeface="Arial"/>
                <a:sym typeface="Arial"/>
              </a:defRPr>
            </a:pPr>
            <a:r>
              <a:rPr dirty="0"/>
              <a:t>physical contact</a:t>
            </a:r>
          </a:p>
          <a:p>
            <a:pPr marL="210552" indent="-210552">
              <a:spcBef>
                <a:spcPts val="500"/>
              </a:spcBef>
              <a:buSzPct val="100000"/>
              <a:buChar char="•"/>
              <a:defRPr>
                <a:latin typeface="Arial"/>
                <a:ea typeface="Arial"/>
                <a:cs typeface="Arial"/>
                <a:sym typeface="Arial"/>
              </a:defRPr>
            </a:pPr>
            <a:r>
              <a:rPr dirty="0"/>
              <a:t>jokes, offensive language, gossip, slander, sectarian songs and letters</a:t>
            </a:r>
          </a:p>
          <a:p>
            <a:pPr marL="210552" indent="-210552">
              <a:spcBef>
                <a:spcPts val="500"/>
              </a:spcBef>
              <a:buSzPct val="100000"/>
              <a:buChar char="•"/>
              <a:defRPr>
                <a:latin typeface="Arial"/>
                <a:ea typeface="Arial"/>
                <a:cs typeface="Arial"/>
                <a:sym typeface="Arial"/>
              </a:defRPr>
            </a:pPr>
            <a:r>
              <a:rPr dirty="0"/>
              <a:t>posters, graffiti, obscene gestures, flags, bunting and emblems</a:t>
            </a:r>
          </a:p>
          <a:p>
            <a:pPr marL="210552" indent="-210552">
              <a:spcBef>
                <a:spcPts val="500"/>
              </a:spcBef>
              <a:buSzPct val="100000"/>
              <a:buChar char="•"/>
              <a:defRPr>
                <a:latin typeface="Arial"/>
                <a:ea typeface="Arial"/>
                <a:cs typeface="Arial"/>
                <a:sym typeface="Arial"/>
              </a:defRPr>
            </a:pPr>
            <a:r>
              <a:rPr dirty="0"/>
              <a:t>isolation or non-cooperation and exclusion from social activities</a:t>
            </a:r>
          </a:p>
          <a:p>
            <a:pPr marL="210552" indent="-210552">
              <a:spcBef>
                <a:spcPts val="500"/>
              </a:spcBef>
              <a:buSzPct val="100000"/>
              <a:buChar char="•"/>
              <a:defRPr>
                <a:latin typeface="Arial"/>
                <a:ea typeface="Arial"/>
                <a:cs typeface="Arial"/>
                <a:sym typeface="Arial"/>
              </a:defRPr>
            </a:pPr>
            <a:r>
              <a:rPr dirty="0"/>
              <a:t>coercion for sexual favours </a:t>
            </a:r>
          </a:p>
          <a:p>
            <a:pPr marL="210552" indent="-210552">
              <a:spcBef>
                <a:spcPts val="500"/>
              </a:spcBef>
              <a:buSzPct val="100000"/>
              <a:buChar char="•"/>
              <a:defRPr>
                <a:latin typeface="Arial"/>
                <a:ea typeface="Arial"/>
                <a:cs typeface="Arial"/>
                <a:sym typeface="Arial"/>
              </a:defRPr>
            </a:pPr>
            <a:r>
              <a:rPr dirty="0"/>
              <a:t>pressure to participate in political/religious groups </a:t>
            </a:r>
          </a:p>
          <a:p>
            <a:pPr marL="210552" indent="-210552">
              <a:spcBef>
                <a:spcPts val="700"/>
              </a:spcBef>
              <a:buSzPct val="100000"/>
              <a:buChar char="•"/>
              <a:defRPr>
                <a:latin typeface="Arial"/>
                <a:ea typeface="Arial"/>
                <a:cs typeface="Arial"/>
                <a:sym typeface="Arial"/>
              </a:defRPr>
            </a:pPr>
            <a:r>
              <a:rPr dirty="0"/>
              <a:t>intrusion by pestering, spying or stalking.</a:t>
            </a:r>
          </a:p>
        </p:txBody>
      </p:sp>
    </p:spTree>
  </p:cSld>
  <p:clrMapOvr>
    <a:masterClrMapping/>
  </p:clrMapOvr>
  <p:transition xmlns:p14="http://schemas.microsoft.com/office/powerpoint/2010/mai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Shape 148"/>
          <p:cNvSpPr>
            <a:spLocks noGrp="1"/>
          </p:cNvSpPr>
          <p:nvPr>
            <p:ph type="title" idx="4294967295"/>
          </p:nvPr>
        </p:nvSpPr>
        <p:spPr>
          <a:prstGeom prst="rect">
            <a:avLst/>
          </a:prstGeom>
        </p:spPr>
        <p:txBody>
          <a:bodyPr/>
          <a:lstStyle/>
          <a:p>
            <a:r>
              <a:rPr dirty="0"/>
              <a:t>What constitutes bullying and harassment? </a:t>
            </a:r>
            <a:r>
              <a:rPr dirty="0" smtClean="0"/>
              <a:t>(</a:t>
            </a:r>
            <a:r>
              <a:rPr lang="en-GB" dirty="0" smtClean="0"/>
              <a:t>3</a:t>
            </a:r>
            <a:r>
              <a:rPr dirty="0" smtClean="0"/>
              <a:t>) </a:t>
            </a:r>
            <a:endParaRPr dirty="0"/>
          </a:p>
        </p:txBody>
      </p:sp>
      <p:sp>
        <p:nvSpPr>
          <p:cNvPr id="149" name="Shape 149"/>
          <p:cNvSpPr/>
          <p:nvPr/>
        </p:nvSpPr>
        <p:spPr>
          <a:xfrm>
            <a:off x="102245" y="85086"/>
            <a:ext cx="1765301" cy="350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latin typeface="Arial"/>
                <a:ea typeface="Arial"/>
                <a:cs typeface="Arial"/>
                <a:sym typeface="Arial"/>
              </a:defRPr>
            </a:lvl1pPr>
          </a:lstStyle>
          <a:p>
            <a:r>
              <a:rPr sz="1600" dirty="0"/>
              <a:t>Slide 9</a:t>
            </a:r>
          </a:p>
        </p:txBody>
      </p:sp>
      <p:sp>
        <p:nvSpPr>
          <p:cNvPr id="150" name="Shape 150"/>
          <p:cNvSpPr/>
          <p:nvPr/>
        </p:nvSpPr>
        <p:spPr>
          <a:xfrm>
            <a:off x="1205570" y="1806621"/>
            <a:ext cx="6996485" cy="437042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spcBef>
                <a:spcPts val="900"/>
              </a:spcBef>
              <a:defRPr sz="1900">
                <a:latin typeface="Arial"/>
                <a:ea typeface="Arial"/>
                <a:cs typeface="Arial"/>
                <a:sym typeface="Arial"/>
              </a:defRPr>
            </a:pPr>
            <a:r>
              <a:rPr dirty="0"/>
              <a:t>Bullying and harassment do not necessarily take place on a face-to-face basis. They can occur through:</a:t>
            </a:r>
          </a:p>
          <a:p>
            <a:pPr marL="210552" indent="-210552">
              <a:spcBef>
                <a:spcPts val="500"/>
              </a:spcBef>
              <a:buSzPct val="100000"/>
              <a:buChar char="•"/>
              <a:defRPr sz="1900">
                <a:latin typeface="Arial"/>
                <a:ea typeface="Arial"/>
                <a:cs typeface="Arial"/>
                <a:sym typeface="Arial"/>
              </a:defRPr>
            </a:pPr>
            <a:r>
              <a:rPr dirty="0"/>
              <a:t>written communications</a:t>
            </a:r>
          </a:p>
          <a:p>
            <a:pPr marL="210552" indent="-210552">
              <a:spcBef>
                <a:spcPts val="500"/>
              </a:spcBef>
              <a:buSzPct val="100000"/>
              <a:buChar char="•"/>
              <a:defRPr sz="1900">
                <a:latin typeface="Arial"/>
                <a:ea typeface="Arial"/>
                <a:cs typeface="Arial"/>
                <a:sym typeface="Arial"/>
              </a:defRPr>
            </a:pPr>
            <a:r>
              <a:rPr dirty="0"/>
              <a:t>email messages ('flaming')</a:t>
            </a:r>
          </a:p>
          <a:p>
            <a:pPr marL="210552" indent="-210552">
              <a:spcBef>
                <a:spcPts val="500"/>
              </a:spcBef>
              <a:buSzPct val="100000"/>
              <a:buChar char="•"/>
              <a:defRPr sz="1900">
                <a:latin typeface="Arial"/>
                <a:ea typeface="Arial"/>
                <a:cs typeface="Arial"/>
                <a:sym typeface="Arial"/>
              </a:defRPr>
            </a:pPr>
            <a:r>
              <a:rPr dirty="0"/>
              <a:t>telephone</a:t>
            </a:r>
          </a:p>
          <a:p>
            <a:pPr marL="210552" indent="-210552">
              <a:spcBef>
                <a:spcPts val="500"/>
              </a:spcBef>
              <a:buSzPct val="100000"/>
              <a:buChar char="•"/>
              <a:defRPr sz="1900">
                <a:latin typeface="Arial"/>
                <a:ea typeface="Arial"/>
                <a:cs typeface="Arial"/>
                <a:sym typeface="Arial"/>
              </a:defRPr>
            </a:pPr>
            <a:r>
              <a:rPr dirty="0"/>
              <a:t>'automatic supervision methods' (for example, computer recording of downtime from work)</a:t>
            </a:r>
          </a:p>
          <a:p>
            <a:pPr>
              <a:spcBef>
                <a:spcPts val="1300"/>
              </a:spcBef>
              <a:defRPr sz="1900" b="1">
                <a:latin typeface="Arial"/>
                <a:ea typeface="Arial"/>
                <a:cs typeface="Arial"/>
                <a:sym typeface="Arial"/>
              </a:defRPr>
            </a:pPr>
            <a:r>
              <a:rPr dirty="0"/>
              <a:t>In summary:</a:t>
            </a:r>
          </a:p>
          <a:p>
            <a:pPr>
              <a:spcBef>
                <a:spcPts val="900"/>
              </a:spcBef>
              <a:defRPr sz="1900">
                <a:latin typeface="Arial"/>
                <a:ea typeface="Arial"/>
                <a:cs typeface="Arial"/>
                <a:sym typeface="Arial"/>
              </a:defRPr>
            </a:pPr>
            <a:r>
              <a:rPr dirty="0"/>
              <a:t>The two things bullying and harassment have in common (and which clearly show why they are problems) are:</a:t>
            </a:r>
          </a:p>
          <a:p>
            <a:pPr marL="280736" indent="-280736">
              <a:spcBef>
                <a:spcPts val="900"/>
              </a:spcBef>
              <a:buSzPct val="100000"/>
              <a:buAutoNum type="arabicPeriod"/>
              <a:defRPr sz="1900">
                <a:latin typeface="Arial"/>
                <a:ea typeface="Arial"/>
                <a:cs typeface="Arial"/>
                <a:sym typeface="Arial"/>
              </a:defRPr>
            </a:pPr>
            <a:r>
              <a:rPr dirty="0"/>
              <a:t>Abuse or misuse of power on the part of the perpetrator</a:t>
            </a:r>
          </a:p>
          <a:p>
            <a:pPr marL="280736" indent="-280736">
              <a:spcBef>
                <a:spcPts val="900"/>
              </a:spcBef>
              <a:buSzPct val="100000"/>
              <a:buAutoNum type="arabicPeriod"/>
              <a:defRPr sz="1900">
                <a:latin typeface="Arial"/>
                <a:ea typeface="Arial"/>
                <a:cs typeface="Arial"/>
                <a:sym typeface="Arial"/>
              </a:defRPr>
            </a:pPr>
            <a:r>
              <a:rPr dirty="0"/>
              <a:t>Undermining or loss of dignity on the part of the victim.</a:t>
            </a:r>
          </a:p>
        </p:txBody>
      </p:sp>
    </p:spTree>
  </p:cSld>
  <p:clrMapOvr>
    <a:masterClrMapping/>
  </p:clrMapOvr>
  <p:transition xmlns:p14="http://schemas.microsoft.com/office/powerpoint/2010/main" spd="slow"/>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118</TotalTime>
  <Words>3000</Words>
  <Application>Microsoft Macintosh PowerPoint</Application>
  <PresentationFormat>On-screen Show (4:3)</PresentationFormat>
  <Paragraphs>402</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Where do bullying and harassment come from? </vt:lpstr>
      <vt:lpstr>Possible effects  on the individual: </vt:lpstr>
      <vt:lpstr>PowerPoint Presentation</vt:lpstr>
      <vt:lpstr>PowerPoint Presentation</vt:lpstr>
      <vt:lpstr>How are they different? </vt:lpstr>
      <vt:lpstr>What are the  common themes? </vt:lpstr>
      <vt:lpstr>What constitutes bullying and harassment? (1) </vt:lpstr>
      <vt:lpstr>What constitutes bullying and harassment? (2) </vt:lpstr>
      <vt:lpstr>What constitutes bullying and harassment? (3) </vt:lpstr>
      <vt:lpstr>The law: strengths  and weaknesses</vt:lpstr>
      <vt:lpstr>Being a ‘victim’ (1)</vt:lpstr>
      <vt:lpstr>Being a ‘victim’ (2)</vt:lpstr>
      <vt:lpstr>Preventing it from starting  in the first place (1)</vt:lpstr>
      <vt:lpstr>Preventing it from starting  in the first place (2)</vt:lpstr>
      <vt:lpstr>Stopping it once it's started</vt:lpstr>
      <vt:lpstr>Why do people deliberately abuse their power?</vt:lpstr>
      <vt:lpstr>Misusing power – often unintentionally and unwittingly</vt:lpstr>
      <vt:lpstr>Developing greater  self-awareness</vt:lpstr>
      <vt:lpstr>Strategies for developing self-awareness</vt:lpstr>
      <vt:lpstr>Influencing skills</vt:lpstr>
      <vt:lpstr>What is leadership?</vt:lpstr>
      <vt:lpstr>Styles of leadership</vt:lpstr>
      <vt:lpstr>What makes a good leader?</vt:lpstr>
      <vt:lpstr>Empowerment as part of positive leadership </vt:lpstr>
      <vt:lpstr>Sexual harassment  is NOT a joke</vt:lpstr>
      <vt:lpstr>Forms of sexual harassment</vt:lpstr>
      <vt:lpstr>Dealing with the problem</vt:lpstr>
      <vt:lpstr>Racial harassment</vt:lpstr>
      <vt:lpstr>Action plan (1) </vt:lpstr>
      <vt:lpstr>Action plan (2) </vt:lpstr>
      <vt:lpstr>The importance of perception</vt:lpstr>
      <vt:lpstr>Disability</vt:lpstr>
      <vt:lpstr>Religion</vt:lpstr>
      <vt:lpstr>What is organisational culture?</vt:lpstr>
      <vt:lpstr>Activity</vt:lpstr>
      <vt:lpstr>The macho workplace</vt:lpstr>
      <vt:lpstr>Dangerous rules</vt:lpstr>
      <vt:lpstr>The impact of bullying and harassment on communication</vt:lpstr>
      <vt:lpstr>Policy and practice </vt:lpstr>
      <vt:lpstr>Developing  anti-harassment policies</vt:lpstr>
      <vt:lpstr>Policy approaches</vt:lpstr>
      <vt:lpstr>Raising awareness  about policies</vt:lpstr>
      <vt:lpstr>Staff care</vt:lpstr>
      <vt:lpstr>The elements  of good staff care</vt:lpstr>
      <vt:lpstr>Managerial responsibility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Where do bullying and harassment come from? </dc:title>
  <cp:lastModifiedBy>Pavilion Publishing</cp:lastModifiedBy>
  <cp:revision>31</cp:revision>
  <cp:lastPrinted>2019-03-25T14:47:26Z</cp:lastPrinted>
  <dcterms:modified xsi:type="dcterms:W3CDTF">2019-04-15T11:30:10Z</dcterms:modified>
</cp:coreProperties>
</file>